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6858000" cy="9906000" type="A4"/>
  <p:notesSz cx="7010400" cy="9296400"/>
  <p:defaultTextStyle>
    <a:defPPr>
      <a:defRPr lang="en-US"/>
    </a:defPPr>
    <a:lvl1pPr marL="0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5265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70530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05794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41059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76324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11589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46853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82118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0" userDrawn="1">
          <p15:clr>
            <a:srgbClr val="A4A3A4"/>
          </p15:clr>
        </p15:guide>
        <p15:guide id="2" pos="2856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9" autoAdjust="0"/>
    <p:restoredTop sz="95231" autoAdjust="0"/>
  </p:normalViewPr>
  <p:slideViewPr>
    <p:cSldViewPr snapToGrid="0">
      <p:cViewPr varScale="1">
        <p:scale>
          <a:sx n="55" d="100"/>
          <a:sy n="55" d="100"/>
        </p:scale>
        <p:origin x="3132" y="78"/>
      </p:cViewPr>
      <p:guideLst>
        <p:guide orient="horz" pos="6120"/>
        <p:guide pos="2856"/>
        <p:guide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182880" cy="18288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613D-1E2D-4989-BAC4-FA931A1A029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4DA75-5884-4E69-A9E2-596B72FA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3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605C8F-A6AE-4A7B-ADA2-EBBC33337C3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93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A66660-EC6B-42F6-A5E8-9276CE9A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35265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70530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05794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41059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76324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11589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46853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82118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19350" y="1162050"/>
            <a:ext cx="2171700" cy="31369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705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6660-EC6B-42F6-A5E8-9276CE9A38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35265" indent="0" algn="ctr">
              <a:buNone/>
              <a:defRPr sz="1500"/>
            </a:lvl2pPr>
            <a:lvl3pPr marL="670530" indent="0" algn="ctr">
              <a:buNone/>
              <a:defRPr sz="1300"/>
            </a:lvl3pPr>
            <a:lvl4pPr marL="1005794" indent="0" algn="ctr">
              <a:buNone/>
              <a:defRPr sz="1200"/>
            </a:lvl4pPr>
            <a:lvl5pPr marL="1341059" indent="0" algn="ctr">
              <a:buNone/>
              <a:defRPr sz="1200"/>
            </a:lvl5pPr>
            <a:lvl6pPr marL="1676324" indent="0" algn="ctr">
              <a:buNone/>
              <a:defRPr sz="1200"/>
            </a:lvl6pPr>
            <a:lvl7pPr marL="2011589" indent="0" algn="ctr">
              <a:buNone/>
              <a:defRPr sz="1200"/>
            </a:lvl7pPr>
            <a:lvl8pPr marL="2346853" indent="0" algn="ctr">
              <a:buNone/>
              <a:defRPr sz="1200"/>
            </a:lvl8pPr>
            <a:lvl9pPr marL="2682118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7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352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5265" indent="0">
              <a:buNone/>
              <a:defRPr sz="1500" b="1"/>
            </a:lvl2pPr>
            <a:lvl3pPr marL="670530" indent="0">
              <a:buNone/>
              <a:defRPr sz="1300" b="1"/>
            </a:lvl3pPr>
            <a:lvl4pPr marL="1005794" indent="0">
              <a:buNone/>
              <a:defRPr sz="1200" b="1"/>
            </a:lvl4pPr>
            <a:lvl5pPr marL="1341059" indent="0">
              <a:buNone/>
              <a:defRPr sz="1200" b="1"/>
            </a:lvl5pPr>
            <a:lvl6pPr marL="1676324" indent="0">
              <a:buNone/>
              <a:defRPr sz="1200" b="1"/>
            </a:lvl6pPr>
            <a:lvl7pPr marL="2011589" indent="0">
              <a:buNone/>
              <a:defRPr sz="1200" b="1"/>
            </a:lvl7pPr>
            <a:lvl8pPr marL="2346853" indent="0">
              <a:buNone/>
              <a:defRPr sz="1200" b="1"/>
            </a:lvl8pPr>
            <a:lvl9pPr marL="2682118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5265" indent="0">
              <a:buNone/>
              <a:defRPr sz="1500" b="1"/>
            </a:lvl2pPr>
            <a:lvl3pPr marL="670530" indent="0">
              <a:buNone/>
              <a:defRPr sz="1300" b="1"/>
            </a:lvl3pPr>
            <a:lvl4pPr marL="1005794" indent="0">
              <a:buNone/>
              <a:defRPr sz="1200" b="1"/>
            </a:lvl4pPr>
            <a:lvl5pPr marL="1341059" indent="0">
              <a:buNone/>
              <a:defRPr sz="1200" b="1"/>
            </a:lvl5pPr>
            <a:lvl6pPr marL="1676324" indent="0">
              <a:buNone/>
              <a:defRPr sz="1200" b="1"/>
            </a:lvl6pPr>
            <a:lvl7pPr marL="2011589" indent="0">
              <a:buNone/>
              <a:defRPr sz="1200" b="1"/>
            </a:lvl7pPr>
            <a:lvl8pPr marL="2346853" indent="0">
              <a:buNone/>
              <a:defRPr sz="1200" b="1"/>
            </a:lvl8pPr>
            <a:lvl9pPr marL="2682118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35265" indent="0">
              <a:buNone/>
              <a:defRPr sz="1000"/>
            </a:lvl2pPr>
            <a:lvl3pPr marL="670530" indent="0">
              <a:buNone/>
              <a:defRPr sz="900"/>
            </a:lvl3pPr>
            <a:lvl4pPr marL="1005794" indent="0">
              <a:buNone/>
              <a:defRPr sz="700"/>
            </a:lvl4pPr>
            <a:lvl5pPr marL="1341059" indent="0">
              <a:buNone/>
              <a:defRPr sz="700"/>
            </a:lvl5pPr>
            <a:lvl6pPr marL="1676324" indent="0">
              <a:buNone/>
              <a:defRPr sz="700"/>
            </a:lvl6pPr>
            <a:lvl7pPr marL="2011589" indent="0">
              <a:buNone/>
              <a:defRPr sz="700"/>
            </a:lvl7pPr>
            <a:lvl8pPr marL="2346853" indent="0">
              <a:buNone/>
              <a:defRPr sz="700"/>
            </a:lvl8pPr>
            <a:lvl9pPr marL="2682118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300"/>
            </a:lvl1pPr>
            <a:lvl2pPr marL="335265" indent="0">
              <a:buNone/>
              <a:defRPr sz="2100"/>
            </a:lvl2pPr>
            <a:lvl3pPr marL="670530" indent="0">
              <a:buNone/>
              <a:defRPr sz="1800"/>
            </a:lvl3pPr>
            <a:lvl4pPr marL="1005794" indent="0">
              <a:buNone/>
              <a:defRPr sz="1500"/>
            </a:lvl4pPr>
            <a:lvl5pPr marL="1341059" indent="0">
              <a:buNone/>
              <a:defRPr sz="1500"/>
            </a:lvl5pPr>
            <a:lvl6pPr marL="1676324" indent="0">
              <a:buNone/>
              <a:defRPr sz="1500"/>
            </a:lvl6pPr>
            <a:lvl7pPr marL="2011589" indent="0">
              <a:buNone/>
              <a:defRPr sz="1500"/>
            </a:lvl7pPr>
            <a:lvl8pPr marL="2346853" indent="0">
              <a:buNone/>
              <a:defRPr sz="1500"/>
            </a:lvl8pPr>
            <a:lvl9pPr marL="2682118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35265" indent="0">
              <a:buNone/>
              <a:defRPr sz="1000"/>
            </a:lvl2pPr>
            <a:lvl3pPr marL="670530" indent="0">
              <a:buNone/>
              <a:defRPr sz="900"/>
            </a:lvl3pPr>
            <a:lvl4pPr marL="1005794" indent="0">
              <a:buNone/>
              <a:defRPr sz="700"/>
            </a:lvl4pPr>
            <a:lvl5pPr marL="1341059" indent="0">
              <a:buNone/>
              <a:defRPr sz="700"/>
            </a:lvl5pPr>
            <a:lvl6pPr marL="1676324" indent="0">
              <a:buNone/>
              <a:defRPr sz="700"/>
            </a:lvl6pPr>
            <a:lvl7pPr marL="2011589" indent="0">
              <a:buNone/>
              <a:defRPr sz="700"/>
            </a:lvl7pPr>
            <a:lvl8pPr marL="2346853" indent="0">
              <a:buNone/>
              <a:defRPr sz="700"/>
            </a:lvl8pPr>
            <a:lvl9pPr marL="2682118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67053" tIns="33526" rIns="67053" bIns="3352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67053" tIns="33526" rIns="67053" bIns="33526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67053" tIns="33526" rIns="67053" bIns="3352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67053" tIns="33526" rIns="67053" bIns="3352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67053" tIns="33526" rIns="67053" bIns="3352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2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1">
            <a:extLst>
              <a:ext uri="{FF2B5EF4-FFF2-40B4-BE49-F238E27FC236}">
                <a16:creationId xmlns:a16="http://schemas.microsoft.com/office/drawing/2014/main" id="{7AD1E8EF-143B-42EE-93F9-4909710CAAC8}"/>
              </a:ext>
            </a:extLst>
          </p:cNvPr>
          <p:cNvSpPr txBox="1"/>
          <p:nvPr/>
        </p:nvSpPr>
        <p:spPr>
          <a:xfrm>
            <a:off x="123331" y="94179"/>
            <a:ext cx="2390457" cy="298539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SUPPLEMENTARY FIG.</a:t>
            </a:r>
            <a:r>
              <a:rPr lang="en-US" sz="1500" dirty="0"/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7" name="TextBox 23">
            <a:extLst>
              <a:ext uri="{FF2B5EF4-FFF2-40B4-BE49-F238E27FC236}">
                <a16:creationId xmlns:a16="http://schemas.microsoft.com/office/drawing/2014/main" id="{7D09C10E-3E59-4DFE-BBF9-1B62A3273485}"/>
              </a:ext>
            </a:extLst>
          </p:cNvPr>
          <p:cNvSpPr txBox="1"/>
          <p:nvPr/>
        </p:nvSpPr>
        <p:spPr>
          <a:xfrm rot="16200000">
            <a:off x="2181893" y="3506068"/>
            <a:ext cx="1798299" cy="250703"/>
          </a:xfrm>
          <a:prstGeom prst="rect">
            <a:avLst/>
          </a:prstGeom>
          <a:noFill/>
        </p:spPr>
        <p:txBody>
          <a:bodyPr wrap="none" lIns="65398" tIns="32699" rIns="65398" bIns="32699" rtlCol="0">
            <a:spAutoFit/>
          </a:bodyPr>
          <a:lstStyle/>
          <a:p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CXCR5</a:t>
            </a:r>
            <a:r>
              <a:rPr lang="en-US" sz="1200" baseline="30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Treg (% of CD4)</a:t>
            </a:r>
          </a:p>
        </p:txBody>
      </p:sp>
      <p:sp>
        <p:nvSpPr>
          <p:cNvPr id="38" name="TextBox 23">
            <a:extLst>
              <a:ext uri="{FF2B5EF4-FFF2-40B4-BE49-F238E27FC236}">
                <a16:creationId xmlns:a16="http://schemas.microsoft.com/office/drawing/2014/main" id="{16CCBD8E-A50E-4385-96E5-7AD85501A956}"/>
              </a:ext>
            </a:extLst>
          </p:cNvPr>
          <p:cNvSpPr txBox="1"/>
          <p:nvPr/>
        </p:nvSpPr>
        <p:spPr>
          <a:xfrm rot="16200000">
            <a:off x="-424115" y="3501709"/>
            <a:ext cx="1124333" cy="250703"/>
          </a:xfrm>
          <a:prstGeom prst="rect">
            <a:avLst/>
          </a:prstGeom>
          <a:noFill/>
        </p:spPr>
        <p:txBody>
          <a:bodyPr wrap="none" lIns="65398" tIns="32699" rIns="65398" bIns="32699" rtlCol="0">
            <a:spAutoFit/>
          </a:bodyPr>
          <a:lstStyle/>
          <a:p>
            <a:r>
              <a:rPr lang="en-US" sz="12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Tfr</a:t>
            </a:r>
            <a:r>
              <a:rPr lang="en-US" sz="12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 of CD4)</a:t>
            </a:r>
          </a:p>
        </p:txBody>
      </p:sp>
      <p:sp>
        <p:nvSpPr>
          <p:cNvPr id="39" name="TextBox 23">
            <a:extLst>
              <a:ext uri="{FF2B5EF4-FFF2-40B4-BE49-F238E27FC236}">
                <a16:creationId xmlns:a16="http://schemas.microsoft.com/office/drawing/2014/main" id="{028E3246-520D-4427-A051-E649969DEBC9}"/>
              </a:ext>
            </a:extLst>
          </p:cNvPr>
          <p:cNvSpPr txBox="1"/>
          <p:nvPr/>
        </p:nvSpPr>
        <p:spPr>
          <a:xfrm rot="16200000">
            <a:off x="940771" y="3456305"/>
            <a:ext cx="1157995" cy="250703"/>
          </a:xfrm>
          <a:prstGeom prst="rect">
            <a:avLst/>
          </a:prstGeom>
          <a:noFill/>
        </p:spPr>
        <p:txBody>
          <a:bodyPr wrap="none" lIns="65398" tIns="32699" rIns="65398" bIns="32699" rtlCol="0">
            <a:spAutoFit/>
          </a:bodyPr>
          <a:lstStyle/>
          <a:p>
            <a:r>
              <a:rPr lang="en-US" sz="12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Tfh</a:t>
            </a:r>
            <a:r>
              <a:rPr lang="en-US" sz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 of CD4)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E7985B8-F583-4A35-803A-7A44FE221F2E}"/>
              </a:ext>
            </a:extLst>
          </p:cNvPr>
          <p:cNvSpPr txBox="1"/>
          <p:nvPr/>
        </p:nvSpPr>
        <p:spPr>
          <a:xfrm>
            <a:off x="26616" y="2473245"/>
            <a:ext cx="204624" cy="288968"/>
          </a:xfrm>
          <a:prstGeom prst="rect">
            <a:avLst/>
          </a:prstGeom>
          <a:noFill/>
        </p:spPr>
        <p:txBody>
          <a:bodyPr wrap="square" lIns="65398" tIns="32699" rIns="65398" bIns="32699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41" name="TextBox 38">
            <a:extLst>
              <a:ext uri="{FF2B5EF4-FFF2-40B4-BE49-F238E27FC236}">
                <a16:creationId xmlns:a16="http://schemas.microsoft.com/office/drawing/2014/main" id="{901DC586-36A3-45D7-9648-EF3FF349352A}"/>
              </a:ext>
            </a:extLst>
          </p:cNvPr>
          <p:cNvSpPr txBox="1"/>
          <p:nvPr/>
        </p:nvSpPr>
        <p:spPr>
          <a:xfrm>
            <a:off x="4226709" y="2607973"/>
            <a:ext cx="204624" cy="288968"/>
          </a:xfrm>
          <a:prstGeom prst="rect">
            <a:avLst/>
          </a:prstGeom>
          <a:noFill/>
        </p:spPr>
        <p:txBody>
          <a:bodyPr wrap="square" lIns="65398" tIns="32699" rIns="65398" bIns="32699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9" name="TextBox 23">
            <a:extLst>
              <a:ext uri="{FF2B5EF4-FFF2-40B4-BE49-F238E27FC236}">
                <a16:creationId xmlns:a16="http://schemas.microsoft.com/office/drawing/2014/main" id="{07F95D00-64E0-48F2-BEF0-7FFAF79CE772}"/>
              </a:ext>
            </a:extLst>
          </p:cNvPr>
          <p:cNvSpPr txBox="1"/>
          <p:nvPr/>
        </p:nvSpPr>
        <p:spPr>
          <a:xfrm rot="16200000">
            <a:off x="4084717" y="3453504"/>
            <a:ext cx="1124333" cy="250703"/>
          </a:xfrm>
          <a:prstGeom prst="rect">
            <a:avLst/>
          </a:prstGeom>
          <a:noFill/>
        </p:spPr>
        <p:txBody>
          <a:bodyPr wrap="none" lIns="65398" tIns="32699" rIns="65398" bIns="32699" rtlCol="0">
            <a:spAutoFit/>
          </a:bodyPr>
          <a:lstStyle/>
          <a:p>
            <a:r>
              <a:rPr lang="en-US" sz="12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Tfr</a:t>
            </a:r>
            <a:r>
              <a:rPr lang="en-US" sz="12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 of CD4)</a:t>
            </a:r>
          </a:p>
        </p:txBody>
      </p:sp>
      <p:sp>
        <p:nvSpPr>
          <p:cNvPr id="52" name="TextBox 38">
            <a:extLst>
              <a:ext uri="{FF2B5EF4-FFF2-40B4-BE49-F238E27FC236}">
                <a16:creationId xmlns:a16="http://schemas.microsoft.com/office/drawing/2014/main" id="{448D3EB7-E07C-4862-B46E-911EB9A534AC}"/>
              </a:ext>
            </a:extLst>
          </p:cNvPr>
          <p:cNvSpPr txBox="1"/>
          <p:nvPr/>
        </p:nvSpPr>
        <p:spPr>
          <a:xfrm>
            <a:off x="12700" y="622045"/>
            <a:ext cx="204624" cy="288968"/>
          </a:xfrm>
          <a:prstGeom prst="rect">
            <a:avLst/>
          </a:prstGeom>
          <a:noFill/>
        </p:spPr>
        <p:txBody>
          <a:bodyPr wrap="square" lIns="65398" tIns="32699" rIns="65398" bIns="32699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2" name="CasellaDiTesto 41">
            <a:extLst>
              <a:ext uri="{FF2B5EF4-FFF2-40B4-BE49-F238E27FC236}">
                <a16:creationId xmlns:a16="http://schemas.microsoft.com/office/drawing/2014/main" id="{A2420FDF-1B00-432B-866C-30A398595EC4}"/>
              </a:ext>
            </a:extLst>
          </p:cNvPr>
          <p:cNvSpPr txBox="1"/>
          <p:nvPr/>
        </p:nvSpPr>
        <p:spPr>
          <a:xfrm>
            <a:off x="634551" y="864249"/>
            <a:ext cx="662804" cy="267762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dirty="0">
                <a:latin typeface="Ariel"/>
              </a:rPr>
              <a:t>PBMC:</a:t>
            </a:r>
          </a:p>
        </p:txBody>
      </p:sp>
      <p:sp>
        <p:nvSpPr>
          <p:cNvPr id="66" name="TextBox 38">
            <a:extLst>
              <a:ext uri="{FF2B5EF4-FFF2-40B4-BE49-F238E27FC236}">
                <a16:creationId xmlns:a16="http://schemas.microsoft.com/office/drawing/2014/main" id="{448D3EB7-E07C-4862-B46E-911EB9A534AC}"/>
              </a:ext>
            </a:extLst>
          </p:cNvPr>
          <p:cNvSpPr txBox="1"/>
          <p:nvPr/>
        </p:nvSpPr>
        <p:spPr>
          <a:xfrm>
            <a:off x="76005" y="5078314"/>
            <a:ext cx="204624" cy="288968"/>
          </a:xfrm>
          <a:prstGeom prst="rect">
            <a:avLst/>
          </a:prstGeom>
          <a:noFill/>
        </p:spPr>
        <p:txBody>
          <a:bodyPr wrap="square" lIns="65398" tIns="32699" rIns="65398" bIns="32699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pic>
        <p:nvPicPr>
          <p:cNvPr id="70689" name="Picture 33">
            <a:extLst>
              <a:ext uri="{FF2B5EF4-FFF2-40B4-BE49-F238E27FC236}">
                <a16:creationId xmlns:a16="http://schemas.microsoft.com/office/drawing/2014/main" id="{9AA91826-5238-41CF-8A1A-1CA27C8A7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641" y="2749778"/>
            <a:ext cx="13208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0" name="Picture 34">
            <a:extLst>
              <a:ext uri="{FF2B5EF4-FFF2-40B4-BE49-F238E27FC236}">
                <a16:creationId xmlns:a16="http://schemas.microsoft.com/office/drawing/2014/main" id="{39BDB2BF-CEF1-4F9C-B8C0-6B2369104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1" y="2762478"/>
            <a:ext cx="13081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1" name="Picture 35">
            <a:extLst>
              <a:ext uri="{FF2B5EF4-FFF2-40B4-BE49-F238E27FC236}">
                <a16:creationId xmlns:a16="http://schemas.microsoft.com/office/drawing/2014/main" id="{E8CC706C-3561-4A9F-8B38-846759B51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941" y="2724378"/>
            <a:ext cx="13208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2" name="Picture 36">
            <a:extLst>
              <a:ext uri="{FF2B5EF4-FFF2-40B4-BE49-F238E27FC236}">
                <a16:creationId xmlns:a16="http://schemas.microsoft.com/office/drawing/2014/main" id="{DFB4DF72-7726-4872-9FF4-6B9237FBA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341" y="2813278"/>
            <a:ext cx="14605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3" name="Picture 37">
            <a:extLst>
              <a:ext uri="{FF2B5EF4-FFF2-40B4-BE49-F238E27FC236}">
                <a16:creationId xmlns:a16="http://schemas.microsoft.com/office/drawing/2014/main" id="{0841F6BA-7994-4851-AB77-88E18720F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032015"/>
            <a:ext cx="20955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4" name="Picture 38">
            <a:extLst>
              <a:ext uri="{FF2B5EF4-FFF2-40B4-BE49-F238E27FC236}">
                <a16:creationId xmlns:a16="http://schemas.microsoft.com/office/drawing/2014/main" id="{A034F7B6-46DB-49D3-9EB6-483D0AE0A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1032015"/>
            <a:ext cx="20955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5" name="Picture 39">
            <a:extLst>
              <a:ext uri="{FF2B5EF4-FFF2-40B4-BE49-F238E27FC236}">
                <a16:creationId xmlns:a16="http://schemas.microsoft.com/office/drawing/2014/main" id="{073E2F11-0C02-4494-9759-A73777B87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006615"/>
            <a:ext cx="23749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6" name="Picture 40">
            <a:extLst>
              <a:ext uri="{FF2B5EF4-FFF2-40B4-BE49-F238E27FC236}">
                <a16:creationId xmlns:a16="http://schemas.microsoft.com/office/drawing/2014/main" id="{69D923E9-8E3B-4B14-97CB-0B656F94C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181600"/>
            <a:ext cx="2032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7" name="Picture 41">
            <a:extLst>
              <a:ext uri="{FF2B5EF4-FFF2-40B4-BE49-F238E27FC236}">
                <a16:creationId xmlns:a16="http://schemas.microsoft.com/office/drawing/2014/main" id="{71622B59-CA77-43A1-9188-D22719960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94300"/>
            <a:ext cx="20955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68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36847</TotalTime>
  <Words>31</Words>
  <Application>Microsoft Office PowerPoint</Application>
  <PresentationFormat>A4 Paper (210x297 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Ariel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Vecchione</dc:creator>
  <cp:lastModifiedBy>Andrea Vecchione</cp:lastModifiedBy>
  <cp:revision>662</cp:revision>
  <cp:lastPrinted>2020-10-22T16:40:43Z</cp:lastPrinted>
  <dcterms:created xsi:type="dcterms:W3CDTF">2018-07-16T14:40:18Z</dcterms:created>
  <dcterms:modified xsi:type="dcterms:W3CDTF">2021-07-12T10:47:15Z</dcterms:modified>
</cp:coreProperties>
</file>