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85" r:id="rId2"/>
    <p:sldId id="483" r:id="rId3"/>
    <p:sldId id="274" r:id="rId4"/>
    <p:sldId id="476" r:id="rId5"/>
    <p:sldId id="329" r:id="rId6"/>
  </p:sldIdLst>
  <p:sldSz cx="6858000" cy="9906000" type="A4"/>
  <p:notesSz cx="6670675" cy="9929813"/>
  <p:defaultTextStyle>
    <a:defPPr>
      <a:defRPr lang="fr-FR"/>
    </a:defPPr>
    <a:lvl1pPr marL="0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5795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1591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7386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3181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28977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4772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0568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26363" algn="l" defTabSz="9315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29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Vincent" initials="MV" lastIdx="1" clrIdx="0">
    <p:extLst>
      <p:ext uri="{19B8F6BF-5375-455C-9EA6-DF929625EA0E}">
        <p15:presenceInfo xmlns:p15="http://schemas.microsoft.com/office/powerpoint/2012/main" userId="04feae931d85b4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B050"/>
    <a:srgbClr val="9BBB59"/>
    <a:srgbClr val="4F81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157" autoAdjust="0"/>
    <p:restoredTop sz="86422" autoAdjust="0"/>
  </p:normalViewPr>
  <p:slideViewPr>
    <p:cSldViewPr>
      <p:cViewPr varScale="1">
        <p:scale>
          <a:sx n="129" d="100"/>
          <a:sy n="129" d="100"/>
        </p:scale>
        <p:origin x="3896" y="224"/>
      </p:cViewPr>
      <p:guideLst>
        <p:guide orient="horz" pos="3290"/>
        <p:guide pos="216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50" d="100"/>
        <a:sy n="150" d="100"/>
      </p:scale>
      <p:origin x="0" y="-8"/>
    </p:cViewPr>
  </p:notesTextViewPr>
  <p:sorterViewPr>
    <p:cViewPr varScale="1">
      <p:scale>
        <a:sx n="100" d="100"/>
        <a:sy n="100" d="100"/>
      </p:scale>
      <p:origin x="0" y="-664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magerie\Desktop\fativore%20project\Copie%20de%2015-004%20Feuille%20de%20Resultats%20AGT%20et%20AGL%20plasma%20sour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zeiss%20observer\Dropbox\BBS10%20ET%20PAS%20BBS12%20POUR%20CATHY\Alms\experiment%20injection%20inh%20FATP2\leptin%20ELISA%20inj%20FATP2%20in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agerie\Desktop\Classeur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agerie\Desktop\Classeur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imagerie\Desktop\Classeur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G:\Classeur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alstrom%20during%20adipocyte%20differentiation\Classeur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F:\alstrom%20during%20adipocyte%20differentiation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67239658098092E-2"/>
          <c:y val="2.4254213323184875E-2"/>
          <c:w val="0.89679202168774075"/>
          <c:h val="0.730711833478862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'Résultats AGL'!$H$17:$H$53</c:f>
                <c:numCache>
                  <c:formatCode>General</c:formatCode>
                  <c:ptCount val="37"/>
                  <c:pt idx="0">
                    <c:v>4.1254836579962291</c:v>
                  </c:pt>
                  <c:pt idx="1">
                    <c:v>0.89456595021210683</c:v>
                  </c:pt>
                  <c:pt idx="2">
                    <c:v>2.2696900678227827</c:v>
                  </c:pt>
                  <c:pt idx="3">
                    <c:v>20.580376714225217</c:v>
                  </c:pt>
                  <c:pt idx="4">
                    <c:v>111.20942379775329</c:v>
                  </c:pt>
                  <c:pt idx="5">
                    <c:v>9.7900669518776171E-2</c:v>
                  </c:pt>
                  <c:pt idx="6">
                    <c:v>1.5837738230484311</c:v>
                  </c:pt>
                  <c:pt idx="7">
                    <c:v>33.243146489351794</c:v>
                  </c:pt>
                  <c:pt idx="8">
                    <c:v>29.881383770979383</c:v>
                  </c:pt>
                  <c:pt idx="9">
                    <c:v>5.175587378174991</c:v>
                  </c:pt>
                  <c:pt idx="10">
                    <c:v>25.187313196361096</c:v>
                  </c:pt>
                  <c:pt idx="11">
                    <c:v>65.940805873635512</c:v>
                  </c:pt>
                  <c:pt idx="12">
                    <c:v>0.26439870320111775</c:v>
                  </c:pt>
                  <c:pt idx="13">
                    <c:v>1.7231185753534619</c:v>
                  </c:pt>
                  <c:pt idx="14">
                    <c:v>3.4191326264117219</c:v>
                  </c:pt>
                  <c:pt idx="15">
                    <c:v>0.14125459222450296</c:v>
                  </c:pt>
                  <c:pt idx="16">
                    <c:v>1.3980950794736122</c:v>
                  </c:pt>
                  <c:pt idx="17">
                    <c:v>0.79241661355411774</c:v>
                  </c:pt>
                  <c:pt idx="18">
                    <c:v>4.2119955169847687</c:v>
                  </c:pt>
                  <c:pt idx="19">
                    <c:v>9.3534758968194673E-2</c:v>
                  </c:pt>
                  <c:pt idx="20">
                    <c:v>0.56323721853380548</c:v>
                  </c:pt>
                  <c:pt idx="21">
                    <c:v>6.7130067715167802E-2</c:v>
                  </c:pt>
                  <c:pt idx="22">
                    <c:v>9.248293851239163</c:v>
                  </c:pt>
                  <c:pt idx="23">
                    <c:v>2.6970367771989472</c:v>
                  </c:pt>
                  <c:pt idx="24">
                    <c:v>1.1759114626633949</c:v>
                  </c:pt>
                  <c:pt idx="25">
                    <c:v>1.357824002126443E-2</c:v>
                  </c:pt>
                  <c:pt idx="26">
                    <c:v>0.57916230657830825</c:v>
                  </c:pt>
                  <c:pt idx="27">
                    <c:v>7.9246669669856759E-2</c:v>
                  </c:pt>
                  <c:pt idx="28">
                    <c:v>0.18223018416054468</c:v>
                  </c:pt>
                  <c:pt idx="29">
                    <c:v>3.2236065499197018E-2</c:v>
                  </c:pt>
                  <c:pt idx="30">
                    <c:v>0.63161117789036458</c:v>
                  </c:pt>
                  <c:pt idx="31">
                    <c:v>0.11019061825989133</c:v>
                  </c:pt>
                  <c:pt idx="32">
                    <c:v>1.9812931827412433E-2</c:v>
                  </c:pt>
                  <c:pt idx="33">
                    <c:v>9.6289754650508499E-2</c:v>
                  </c:pt>
                  <c:pt idx="34">
                    <c:v>8.275667899002502E-2</c:v>
                  </c:pt>
                  <c:pt idx="35">
                    <c:v>2.6404740442358424E-2</c:v>
                  </c:pt>
                  <c:pt idx="36">
                    <c:v>5.7755250799324045E-2</c:v>
                  </c:pt>
                </c:numCache>
              </c:numRef>
            </c:plus>
            <c:minus>
              <c:numRef>
                <c:f>'Résultats AGL'!$H$17:$H$53</c:f>
                <c:numCache>
                  <c:formatCode>General</c:formatCode>
                  <c:ptCount val="37"/>
                  <c:pt idx="0">
                    <c:v>4.1254836579962291</c:v>
                  </c:pt>
                  <c:pt idx="1">
                    <c:v>0.89456595021210683</c:v>
                  </c:pt>
                  <c:pt idx="2">
                    <c:v>2.2696900678227827</c:v>
                  </c:pt>
                  <c:pt idx="3">
                    <c:v>20.580376714225217</c:v>
                  </c:pt>
                  <c:pt idx="4">
                    <c:v>111.20942379775329</c:v>
                  </c:pt>
                  <c:pt idx="5">
                    <c:v>9.7900669518776171E-2</c:v>
                  </c:pt>
                  <c:pt idx="6">
                    <c:v>1.5837738230484311</c:v>
                  </c:pt>
                  <c:pt idx="7">
                    <c:v>33.243146489351794</c:v>
                  </c:pt>
                  <c:pt idx="8">
                    <c:v>29.881383770979383</c:v>
                  </c:pt>
                  <c:pt idx="9">
                    <c:v>5.175587378174991</c:v>
                  </c:pt>
                  <c:pt idx="10">
                    <c:v>25.187313196361096</c:v>
                  </c:pt>
                  <c:pt idx="11">
                    <c:v>65.940805873635512</c:v>
                  </c:pt>
                  <c:pt idx="12">
                    <c:v>0.26439870320111775</c:v>
                  </c:pt>
                  <c:pt idx="13">
                    <c:v>1.7231185753534619</c:v>
                  </c:pt>
                  <c:pt idx="14">
                    <c:v>3.4191326264117219</c:v>
                  </c:pt>
                  <c:pt idx="15">
                    <c:v>0.14125459222450296</c:v>
                  </c:pt>
                  <c:pt idx="16">
                    <c:v>1.3980950794736122</c:v>
                  </c:pt>
                  <c:pt idx="17">
                    <c:v>0.79241661355411774</c:v>
                  </c:pt>
                  <c:pt idx="18">
                    <c:v>4.2119955169847687</c:v>
                  </c:pt>
                  <c:pt idx="19">
                    <c:v>9.3534758968194673E-2</c:v>
                  </c:pt>
                  <c:pt idx="20">
                    <c:v>0.56323721853380548</c:v>
                  </c:pt>
                  <c:pt idx="21">
                    <c:v>6.7130067715167802E-2</c:v>
                  </c:pt>
                  <c:pt idx="22">
                    <c:v>9.248293851239163</c:v>
                  </c:pt>
                  <c:pt idx="23">
                    <c:v>2.6970367771989472</c:v>
                  </c:pt>
                  <c:pt idx="24">
                    <c:v>1.1759114626633949</c:v>
                  </c:pt>
                  <c:pt idx="25">
                    <c:v>1.357824002126443E-2</c:v>
                  </c:pt>
                  <c:pt idx="26">
                    <c:v>0.57916230657830825</c:v>
                  </c:pt>
                  <c:pt idx="27">
                    <c:v>7.9246669669856759E-2</c:v>
                  </c:pt>
                  <c:pt idx="28">
                    <c:v>0.18223018416054468</c:v>
                  </c:pt>
                  <c:pt idx="29">
                    <c:v>3.2236065499197018E-2</c:v>
                  </c:pt>
                  <c:pt idx="30">
                    <c:v>0.63161117789036458</c:v>
                  </c:pt>
                  <c:pt idx="31">
                    <c:v>0.11019061825989133</c:v>
                  </c:pt>
                  <c:pt idx="32">
                    <c:v>1.9812931827412433E-2</c:v>
                  </c:pt>
                  <c:pt idx="33">
                    <c:v>9.6289754650508499E-2</c:v>
                  </c:pt>
                  <c:pt idx="34">
                    <c:v>8.275667899002502E-2</c:v>
                  </c:pt>
                  <c:pt idx="35">
                    <c:v>2.6404740442358424E-2</c:v>
                  </c:pt>
                  <c:pt idx="36">
                    <c:v>5.7755250799324045E-2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'Résultats AGL'!$B$17:$B$53</c:f>
              <c:strCache>
                <c:ptCount val="37"/>
                <c:pt idx="0">
                  <c:v>C14:0 </c:v>
                </c:pt>
                <c:pt idx="1">
                  <c:v>C15:0 </c:v>
                </c:pt>
                <c:pt idx="2">
                  <c:v>C16:1 n-9 </c:v>
                </c:pt>
                <c:pt idx="3">
                  <c:v>C16:1 n-7 </c:v>
                </c:pt>
                <c:pt idx="4">
                  <c:v>C16:0 </c:v>
                </c:pt>
                <c:pt idx="5">
                  <c:v>C17:0 </c:v>
                </c:pt>
                <c:pt idx="6">
                  <c:v>C18:3 n-6 </c:v>
                </c:pt>
                <c:pt idx="7">
                  <c:v>C18:2 n-6 </c:v>
                </c:pt>
                <c:pt idx="8">
                  <c:v>C18:1 n-9 </c:v>
                </c:pt>
                <c:pt idx="9">
                  <c:v>C18:3 n-3 </c:v>
                </c:pt>
                <c:pt idx="10">
                  <c:v>C18:1 n-7 </c:v>
                </c:pt>
                <c:pt idx="11">
                  <c:v>C18:0 </c:v>
                </c:pt>
                <c:pt idx="12">
                  <c:v>C19:0 </c:v>
                </c:pt>
                <c:pt idx="13">
                  <c:v>C20:4 n-6 </c:v>
                </c:pt>
                <c:pt idx="14">
                  <c:v>C20:5 n-3 </c:v>
                </c:pt>
                <c:pt idx="15">
                  <c:v>C20:3 n-9 </c:v>
                </c:pt>
                <c:pt idx="16">
                  <c:v>C20:3 n-6 </c:v>
                </c:pt>
                <c:pt idx="17">
                  <c:v>C20:2 n-6 </c:v>
                </c:pt>
                <c:pt idx="18">
                  <c:v>C20:1 n-9 </c:v>
                </c:pt>
                <c:pt idx="19">
                  <c:v>C20:3 n-3 </c:v>
                </c:pt>
                <c:pt idx="20">
                  <c:v>C20:0 </c:v>
                </c:pt>
                <c:pt idx="21">
                  <c:v>C21:0 </c:v>
                </c:pt>
                <c:pt idx="22">
                  <c:v>C22:6 n-3 </c:v>
                </c:pt>
                <c:pt idx="23">
                  <c:v>C22:4 n-6 </c:v>
                </c:pt>
                <c:pt idx="24">
                  <c:v>C22:5 n-3 </c:v>
                </c:pt>
                <c:pt idx="25">
                  <c:v>C22:3 n-3 </c:v>
                </c:pt>
                <c:pt idx="26">
                  <c:v>C22:1 n-9 </c:v>
                </c:pt>
                <c:pt idx="27">
                  <c:v>C22:2 n-6 </c:v>
                </c:pt>
                <c:pt idx="28">
                  <c:v>C22:1 n-7 </c:v>
                </c:pt>
                <c:pt idx="29">
                  <c:v>C22:0 </c:v>
                </c:pt>
                <c:pt idx="30">
                  <c:v>C24:6 n-3 </c:v>
                </c:pt>
                <c:pt idx="31">
                  <c:v>C24:5 n-6 </c:v>
                </c:pt>
                <c:pt idx="32">
                  <c:v>C24:4 </c:v>
                </c:pt>
                <c:pt idx="33">
                  <c:v>C24:5 n-3 </c:v>
                </c:pt>
                <c:pt idx="34">
                  <c:v>C24:1 n-9 </c:v>
                </c:pt>
                <c:pt idx="35">
                  <c:v>C24:0 </c:v>
                </c:pt>
                <c:pt idx="36">
                  <c:v>C26:0 </c:v>
                </c:pt>
              </c:strCache>
            </c:strRef>
          </c:cat>
          <c:val>
            <c:numRef>
              <c:f>'Résultats AGL'!$F$17:$F$53</c:f>
              <c:numCache>
                <c:formatCode>0.0</c:formatCode>
                <c:ptCount val="37"/>
                <c:pt idx="0">
                  <c:v>52.733120373293843</c:v>
                </c:pt>
                <c:pt idx="1">
                  <c:v>9.6810908750149007</c:v>
                </c:pt>
                <c:pt idx="2">
                  <c:v>40.850829256468955</c:v>
                </c:pt>
                <c:pt idx="3">
                  <c:v>236.64132057335237</c:v>
                </c:pt>
                <c:pt idx="4">
                  <c:v>1472.4760263061505</c:v>
                </c:pt>
                <c:pt idx="5">
                  <c:v>12.394388026953044</c:v>
                </c:pt>
                <c:pt idx="6">
                  <c:v>7.7446514252315568</c:v>
                </c:pt>
                <c:pt idx="7">
                  <c:v>902.61724999425167</c:v>
                </c:pt>
                <c:pt idx="8">
                  <c:v>954.89211518592708</c:v>
                </c:pt>
                <c:pt idx="9">
                  <c:v>112.50538617743454</c:v>
                </c:pt>
                <c:pt idx="10">
                  <c:v>145.92533721397359</c:v>
                </c:pt>
                <c:pt idx="11">
                  <c:v>327.96885091907234</c:v>
                </c:pt>
                <c:pt idx="12">
                  <c:v>8.8269466598579314</c:v>
                </c:pt>
                <c:pt idx="13">
                  <c:v>118.82237300312637</c:v>
                </c:pt>
                <c:pt idx="14">
                  <c:v>35.159093279988653</c:v>
                </c:pt>
                <c:pt idx="15">
                  <c:v>5.4251938562380291</c:v>
                </c:pt>
                <c:pt idx="16">
                  <c:v>25.523409226619677</c:v>
                </c:pt>
                <c:pt idx="17">
                  <c:v>10.002828230782439</c:v>
                </c:pt>
                <c:pt idx="18">
                  <c:v>31.679365845491201</c:v>
                </c:pt>
                <c:pt idx="19">
                  <c:v>1.8319541521677367</c:v>
                </c:pt>
                <c:pt idx="20">
                  <c:v>11.183983286458277</c:v>
                </c:pt>
                <c:pt idx="21">
                  <c:v>0.62498898101793177</c:v>
                </c:pt>
                <c:pt idx="22">
                  <c:v>145.51970596541778</c:v>
                </c:pt>
                <c:pt idx="23">
                  <c:v>52.507173164544803</c:v>
                </c:pt>
                <c:pt idx="24">
                  <c:v>25.831673896542132</c:v>
                </c:pt>
                <c:pt idx="25">
                  <c:v>0.20033670961943281</c:v>
                </c:pt>
                <c:pt idx="26">
                  <c:v>2.5951054134383624</c:v>
                </c:pt>
                <c:pt idx="27">
                  <c:v>0.9334528250449875</c:v>
                </c:pt>
                <c:pt idx="28">
                  <c:v>4.0595812989592597</c:v>
                </c:pt>
                <c:pt idx="29">
                  <c:v>0.52021135784596106</c:v>
                </c:pt>
                <c:pt idx="30">
                  <c:v>4.2994379208386873</c:v>
                </c:pt>
                <c:pt idx="31">
                  <c:v>0.45468765578023262</c:v>
                </c:pt>
                <c:pt idx="32">
                  <c:v>0.13334728807676391</c:v>
                </c:pt>
                <c:pt idx="33">
                  <c:v>0.88700324322961555</c:v>
                </c:pt>
                <c:pt idx="34">
                  <c:v>1.7003199602733083</c:v>
                </c:pt>
                <c:pt idx="35">
                  <c:v>0.17573306196990066</c:v>
                </c:pt>
                <c:pt idx="36">
                  <c:v>0.41694870813488177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8-494C-9188-EB039A97D35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'Résultats AGL'!$N$17:$N$53</c:f>
                <c:numCache>
                  <c:formatCode>General</c:formatCode>
                  <c:ptCount val="37"/>
                  <c:pt idx="0">
                    <c:v>25.501434028709127</c:v>
                  </c:pt>
                  <c:pt idx="1">
                    <c:v>1.0442574473591164</c:v>
                  </c:pt>
                  <c:pt idx="2">
                    <c:v>1.6282133535707874</c:v>
                  </c:pt>
                  <c:pt idx="3">
                    <c:v>59.337040687125523</c:v>
                  </c:pt>
                  <c:pt idx="4">
                    <c:v>157.55418223327985</c:v>
                  </c:pt>
                  <c:pt idx="5">
                    <c:v>1.3181860662264573</c:v>
                  </c:pt>
                  <c:pt idx="6">
                    <c:v>0.92764036722236243</c:v>
                  </c:pt>
                  <c:pt idx="7">
                    <c:v>143.26677893637813</c:v>
                  </c:pt>
                  <c:pt idx="8">
                    <c:v>132.93609514015913</c:v>
                  </c:pt>
                  <c:pt idx="9">
                    <c:v>17.858800219996152</c:v>
                  </c:pt>
                  <c:pt idx="10">
                    <c:v>7.8203211216731212</c:v>
                  </c:pt>
                  <c:pt idx="11">
                    <c:v>47.401377458705859</c:v>
                  </c:pt>
                  <c:pt idx="12">
                    <c:v>0.34552267606162629</c:v>
                  </c:pt>
                  <c:pt idx="13">
                    <c:v>15.542352119929308</c:v>
                  </c:pt>
                  <c:pt idx="14">
                    <c:v>1.9763454408733945</c:v>
                  </c:pt>
                  <c:pt idx="15">
                    <c:v>0.69653716257953713</c:v>
                  </c:pt>
                  <c:pt idx="16">
                    <c:v>1.4111130989315566</c:v>
                  </c:pt>
                  <c:pt idx="17">
                    <c:v>1.0906867867709282</c:v>
                  </c:pt>
                  <c:pt idx="18">
                    <c:v>5.0198797249398543</c:v>
                  </c:pt>
                  <c:pt idx="19">
                    <c:v>0.12359843163475159</c:v>
                  </c:pt>
                  <c:pt idx="20">
                    <c:v>1.2596390857920787</c:v>
                  </c:pt>
                  <c:pt idx="21">
                    <c:v>5.5395961856319301E-2</c:v>
                  </c:pt>
                  <c:pt idx="22">
                    <c:v>13.892689625562909</c:v>
                  </c:pt>
                  <c:pt idx="23">
                    <c:v>5.7652743858596294</c:v>
                  </c:pt>
                  <c:pt idx="24">
                    <c:v>1.2711923719771694</c:v>
                  </c:pt>
                  <c:pt idx="25">
                    <c:v>1.5070040378753822E-2</c:v>
                  </c:pt>
                  <c:pt idx="26">
                    <c:v>0.33542061468425982</c:v>
                  </c:pt>
                  <c:pt idx="27">
                    <c:v>7.6509808704163393E-2</c:v>
                  </c:pt>
                  <c:pt idx="28">
                    <c:v>0.4321377989032259</c:v>
                  </c:pt>
                  <c:pt idx="29">
                    <c:v>5.3910384252926422E-2</c:v>
                  </c:pt>
                  <c:pt idx="30">
                    <c:v>0.32560358718181887</c:v>
                  </c:pt>
                  <c:pt idx="31">
                    <c:v>0.1698463490423085</c:v>
                  </c:pt>
                  <c:pt idx="32">
                    <c:v>2.7551742751759128E-2</c:v>
                  </c:pt>
                  <c:pt idx="33">
                    <c:v>7.2121593148902111E-2</c:v>
                  </c:pt>
                  <c:pt idx="34">
                    <c:v>0.28274182558073957</c:v>
                  </c:pt>
                  <c:pt idx="35">
                    <c:v>1.8441841039806783E-2</c:v>
                  </c:pt>
                  <c:pt idx="36">
                    <c:v>5.0116706210360448E-2</c:v>
                  </c:pt>
                </c:numCache>
              </c:numRef>
            </c:plus>
            <c:minus>
              <c:numRef>
                <c:f>'Résultats AGL'!$N$17:$N$53</c:f>
                <c:numCache>
                  <c:formatCode>General</c:formatCode>
                  <c:ptCount val="37"/>
                  <c:pt idx="0">
                    <c:v>25.501434028709127</c:v>
                  </c:pt>
                  <c:pt idx="1">
                    <c:v>1.0442574473591164</c:v>
                  </c:pt>
                  <c:pt idx="2">
                    <c:v>1.6282133535707874</c:v>
                  </c:pt>
                  <c:pt idx="3">
                    <c:v>59.337040687125523</c:v>
                  </c:pt>
                  <c:pt idx="4">
                    <c:v>157.55418223327985</c:v>
                  </c:pt>
                  <c:pt idx="5">
                    <c:v>1.3181860662264573</c:v>
                  </c:pt>
                  <c:pt idx="6">
                    <c:v>0.92764036722236243</c:v>
                  </c:pt>
                  <c:pt idx="7">
                    <c:v>143.26677893637813</c:v>
                  </c:pt>
                  <c:pt idx="8">
                    <c:v>132.93609514015913</c:v>
                  </c:pt>
                  <c:pt idx="9">
                    <c:v>17.858800219996152</c:v>
                  </c:pt>
                  <c:pt idx="10">
                    <c:v>7.8203211216731212</c:v>
                  </c:pt>
                  <c:pt idx="11">
                    <c:v>47.401377458705859</c:v>
                  </c:pt>
                  <c:pt idx="12">
                    <c:v>0.34552267606162629</c:v>
                  </c:pt>
                  <c:pt idx="13">
                    <c:v>15.542352119929308</c:v>
                  </c:pt>
                  <c:pt idx="14">
                    <c:v>1.9763454408733945</c:v>
                  </c:pt>
                  <c:pt idx="15">
                    <c:v>0.69653716257953713</c:v>
                  </c:pt>
                  <c:pt idx="16">
                    <c:v>1.4111130989315566</c:v>
                  </c:pt>
                  <c:pt idx="17">
                    <c:v>1.0906867867709282</c:v>
                  </c:pt>
                  <c:pt idx="18">
                    <c:v>5.0198797249398543</c:v>
                  </c:pt>
                  <c:pt idx="19">
                    <c:v>0.12359843163475159</c:v>
                  </c:pt>
                  <c:pt idx="20">
                    <c:v>1.2596390857920787</c:v>
                  </c:pt>
                  <c:pt idx="21">
                    <c:v>5.5395961856319301E-2</c:v>
                  </c:pt>
                  <c:pt idx="22">
                    <c:v>13.892689625562909</c:v>
                  </c:pt>
                  <c:pt idx="23">
                    <c:v>5.7652743858596294</c:v>
                  </c:pt>
                  <c:pt idx="24">
                    <c:v>1.2711923719771694</c:v>
                  </c:pt>
                  <c:pt idx="25">
                    <c:v>1.5070040378753822E-2</c:v>
                  </c:pt>
                  <c:pt idx="26">
                    <c:v>0.33542061468425982</c:v>
                  </c:pt>
                  <c:pt idx="27">
                    <c:v>7.6509808704163393E-2</c:v>
                  </c:pt>
                  <c:pt idx="28">
                    <c:v>0.4321377989032259</c:v>
                  </c:pt>
                  <c:pt idx="29">
                    <c:v>5.3910384252926422E-2</c:v>
                  </c:pt>
                  <c:pt idx="30">
                    <c:v>0.32560358718181887</c:v>
                  </c:pt>
                  <c:pt idx="31">
                    <c:v>0.1698463490423085</c:v>
                  </c:pt>
                  <c:pt idx="32">
                    <c:v>2.7551742751759128E-2</c:v>
                  </c:pt>
                  <c:pt idx="33">
                    <c:v>7.2121593148902111E-2</c:v>
                  </c:pt>
                  <c:pt idx="34">
                    <c:v>0.28274182558073957</c:v>
                  </c:pt>
                  <c:pt idx="35">
                    <c:v>1.8441841039806783E-2</c:v>
                  </c:pt>
                  <c:pt idx="36">
                    <c:v>5.0116706210360448E-2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'Résultats AGL'!$L$17:$L$53</c:f>
              <c:numCache>
                <c:formatCode>0.0</c:formatCode>
                <c:ptCount val="37"/>
                <c:pt idx="0">
                  <c:v>49.690724546546114</c:v>
                </c:pt>
                <c:pt idx="1">
                  <c:v>6.707469001065788</c:v>
                </c:pt>
                <c:pt idx="2">
                  <c:v>23.144388456396499</c:v>
                </c:pt>
                <c:pt idx="3">
                  <c:v>138.18525565644055</c:v>
                </c:pt>
                <c:pt idx="4">
                  <c:v>839.31864529066354</c:v>
                </c:pt>
                <c:pt idx="5">
                  <c:v>10.676800561061105</c:v>
                </c:pt>
                <c:pt idx="6">
                  <c:v>6.484517513665625</c:v>
                </c:pt>
                <c:pt idx="7">
                  <c:v>620.29502529406943</c:v>
                </c:pt>
                <c:pt idx="8">
                  <c:v>551.55541234530358</c:v>
                </c:pt>
                <c:pt idx="9">
                  <c:v>72.235808579711957</c:v>
                </c:pt>
                <c:pt idx="10">
                  <c:v>62.85190357579512</c:v>
                </c:pt>
                <c:pt idx="11">
                  <c:v>194.43642593245229</c:v>
                </c:pt>
                <c:pt idx="12">
                  <c:v>8.3958685602625156</c:v>
                </c:pt>
                <c:pt idx="13">
                  <c:v>90.049883365684892</c:v>
                </c:pt>
                <c:pt idx="14">
                  <c:v>18.927244706515882</c:v>
                </c:pt>
                <c:pt idx="15">
                  <c:v>4.2405994058894594</c:v>
                </c:pt>
                <c:pt idx="16">
                  <c:v>13.245182426532892</c:v>
                </c:pt>
                <c:pt idx="17">
                  <c:v>7.1271176673633336</c:v>
                </c:pt>
                <c:pt idx="18">
                  <c:v>23.365248801385075</c:v>
                </c:pt>
                <c:pt idx="19">
                  <c:v>1.0814313147350407</c:v>
                </c:pt>
                <c:pt idx="20">
                  <c:v>6.2143059839465069</c:v>
                </c:pt>
                <c:pt idx="21">
                  <c:v>0.4954404877561574</c:v>
                </c:pt>
                <c:pt idx="22">
                  <c:v>112.06321045538381</c:v>
                </c:pt>
                <c:pt idx="23">
                  <c:v>43.32320604039834</c:v>
                </c:pt>
                <c:pt idx="24">
                  <c:v>16.90628957877955</c:v>
                </c:pt>
                <c:pt idx="25">
                  <c:v>0.113238780975027</c:v>
                </c:pt>
                <c:pt idx="26">
                  <c:v>1.6259234607318953</c:v>
                </c:pt>
                <c:pt idx="27">
                  <c:v>0.65549883953559851</c:v>
                </c:pt>
                <c:pt idx="28">
                  <c:v>2.6887841025886368</c:v>
                </c:pt>
                <c:pt idx="29">
                  <c:v>0.25942672263641336</c:v>
                </c:pt>
                <c:pt idx="30">
                  <c:v>2.3116905085644737</c:v>
                </c:pt>
                <c:pt idx="31">
                  <c:v>0.29611309671131819</c:v>
                </c:pt>
                <c:pt idx="32">
                  <c:v>0.14051779616190582</c:v>
                </c:pt>
                <c:pt idx="33">
                  <c:v>0.73624193932215087</c:v>
                </c:pt>
                <c:pt idx="34">
                  <c:v>1.6738402299597164</c:v>
                </c:pt>
                <c:pt idx="35">
                  <c:v>9.6157781046158589E-2</c:v>
                </c:pt>
                <c:pt idx="36">
                  <c:v>0.1926207792273307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8-494C-9188-EB039A97D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9236064"/>
        <c:axId val="409236456"/>
      </c:barChart>
      <c:catAx>
        <c:axId val="409236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Plasma</a:t>
                </a:r>
                <a:r>
                  <a:rPr lang="fr-FR" baseline="0" dirty="0"/>
                  <a:t> f</a:t>
                </a:r>
                <a:r>
                  <a:rPr lang="fr-FR" dirty="0"/>
                  <a:t>ree </a:t>
                </a:r>
                <a:r>
                  <a:rPr lang="fr-FR" dirty="0" err="1"/>
                  <a:t>fatty</a:t>
                </a:r>
                <a:r>
                  <a:rPr lang="fr-FR" dirty="0"/>
                  <a:t> </a:t>
                </a:r>
                <a:r>
                  <a:rPr lang="fr-FR" dirty="0" err="1"/>
                  <a:t>acid</a:t>
                </a:r>
                <a:r>
                  <a:rPr lang="fr-FR" dirty="0"/>
                  <a:t> </a:t>
                </a:r>
                <a:r>
                  <a:rPr lang="fr-FR" dirty="0" err="1"/>
                  <a:t>levels</a:t>
                </a:r>
                <a:r>
                  <a:rPr lang="fr-FR" dirty="0"/>
                  <a:t> </a:t>
                </a:r>
              </a:p>
            </c:rich>
          </c:tx>
          <c:layout>
            <c:manualLayout>
              <c:xMode val="edge"/>
              <c:yMode val="edge"/>
              <c:x val="0.38313043356169618"/>
              <c:y val="0.940456847387327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9236456"/>
        <c:crosses val="autoZero"/>
        <c:auto val="1"/>
        <c:lblAlgn val="ctr"/>
        <c:lblOffset val="100"/>
        <c:noMultiLvlLbl val="0"/>
      </c:catAx>
      <c:valAx>
        <c:axId val="4092364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umol/L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923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1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1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Ucp1 mRNA</a:t>
            </a:r>
          </a:p>
        </c:rich>
      </c:tx>
      <c:layout>
        <c:manualLayout>
          <c:xMode val="edge"/>
          <c:yMode val="edge"/>
          <c:x val="0.2998644514864543"/>
          <c:y val="0.121658230418772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1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5433434689429046"/>
          <c:y val="0.2594060012951333"/>
          <c:w val="0.63904331446644569"/>
          <c:h val="0.5449876809067465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0-4C27-BC2A-9F086839915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D80-4C27-BC2A-9F0868399159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Sheet1!$C$2:$C$3</c:f>
                <c:numCache>
                  <c:formatCode>General</c:formatCode>
                  <c:ptCount val="2"/>
                  <c:pt idx="0">
                    <c:v>0.13</c:v>
                  </c:pt>
                  <c:pt idx="1">
                    <c:v>0.11</c:v>
                  </c:pt>
                </c:numCache>
              </c:numRef>
            </c:plus>
            <c:minus>
              <c:numRef>
                <c:f>Sheet1!$C$2:$C$3</c:f>
                <c:numCache>
                  <c:formatCode>General</c:formatCode>
                  <c:ptCount val="2"/>
                  <c:pt idx="0">
                    <c:v>0.13</c:v>
                  </c:pt>
                  <c:pt idx="1">
                    <c:v>0.11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shRNA Ctrl.</c:v>
                </c:pt>
                <c:pt idx="1">
                  <c:v>shRNA Alms1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0-4C27-BC2A-9F0868399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0569551"/>
        <c:axId val="1054215471"/>
      </c:barChart>
      <c:catAx>
        <c:axId val="1200569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054215471"/>
        <c:crosses val="autoZero"/>
        <c:auto val="1"/>
        <c:lblAlgn val="ctr"/>
        <c:lblOffset val="100"/>
        <c:noMultiLvlLbl val="0"/>
      </c:catAx>
      <c:valAx>
        <c:axId val="10542154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0569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Leptin circulating levels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'[insulin inj iFATP2.xlsx]Feuil1'!$L$24</c:f>
              <c:strCache>
                <c:ptCount val="1"/>
                <c:pt idx="0">
                  <c:v> +/+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Feuil1!$O$21</c:f>
                <c:numCache>
                  <c:formatCode>General</c:formatCode>
                  <c:ptCount val="1"/>
                  <c:pt idx="0">
                    <c:v>1.8840366972477063</c:v>
                  </c:pt>
                </c:numCache>
              </c:numRef>
            </c:plus>
            <c:minus>
              <c:numRef>
                <c:f>Feuil1!$O$21</c:f>
                <c:numCache>
                  <c:formatCode>General</c:formatCode>
                  <c:ptCount val="1"/>
                  <c:pt idx="0">
                    <c:v>1.8840366972477063</c:v>
                  </c:pt>
                </c:numCache>
              </c:numRef>
            </c:minus>
          </c:errBars>
          <c:val>
            <c:numRef>
              <c:f>Feuil1!$N$21</c:f>
              <c:numCache>
                <c:formatCode>General</c:formatCode>
                <c:ptCount val="1"/>
                <c:pt idx="0">
                  <c:v>4.5779816513761498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6C-49D1-AEF1-095355359092}"/>
            </c:ext>
          </c:extLst>
        </c:ser>
        <c:ser>
          <c:idx val="1"/>
          <c:order val="1"/>
          <c:tx>
            <c:strRef>
              <c:f>'[insulin inj iFATP2.xlsx]Feuil1'!$L$25</c:f>
              <c:strCache>
                <c:ptCount val="1"/>
                <c:pt idx="0">
                  <c:v>foz/foz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Feuil1!$O$22</c:f>
                <c:numCache>
                  <c:formatCode>General</c:formatCode>
                  <c:ptCount val="1"/>
                  <c:pt idx="0">
                    <c:v>1.5258715596330277</c:v>
                  </c:pt>
                </c:numCache>
              </c:numRef>
            </c:plus>
            <c:minus>
              <c:numRef>
                <c:f>Feuil1!$O$22</c:f>
                <c:numCache>
                  <c:formatCode>General</c:formatCode>
                  <c:ptCount val="1"/>
                  <c:pt idx="0">
                    <c:v>1.5258715596330277</c:v>
                  </c:pt>
                </c:numCache>
              </c:numRef>
            </c:minus>
          </c:errBars>
          <c:val>
            <c:numRef>
              <c:f>Feuil1!$N$22</c:f>
              <c:numCache>
                <c:formatCode>General</c:formatCode>
                <c:ptCount val="1"/>
                <c:pt idx="0">
                  <c:v>19.83119266055046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6C-49D1-AEF1-095355359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63800920"/>
        <c:axId val="363795040"/>
      </c:barChart>
      <c:catAx>
        <c:axId val="363800920"/>
        <c:scaling>
          <c:orientation val="minMax"/>
        </c:scaling>
        <c:delete val="1"/>
        <c:axPos val="b"/>
        <c:majorTickMark val="none"/>
        <c:minorTickMark val="none"/>
        <c:tickLblPos val="nextTo"/>
        <c:crossAx val="363795040"/>
        <c:crosses val="autoZero"/>
        <c:auto val="1"/>
        <c:lblAlgn val="ctr"/>
        <c:lblOffset val="100"/>
        <c:noMultiLvlLbl val="0"/>
      </c:catAx>
      <c:valAx>
        <c:axId val="36379504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[Leptin] ng/ml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crossAx val="363800920"/>
        <c:crosses val="autoZero"/>
        <c:crossBetween val="between"/>
      </c:valAx>
    </c:plotArea>
    <c:legend>
      <c:legendPos val="r"/>
      <c:overlay val="0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Feuil1!$E$2:$E$6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0.2</c:v>
                  </c:pt>
                  <c:pt idx="2">
                    <c:v>0.1</c:v>
                  </c:pt>
                  <c:pt idx="3">
                    <c:v>0.05</c:v>
                  </c:pt>
                  <c:pt idx="4">
                    <c:v>0.4</c:v>
                  </c:pt>
                </c:numCache>
              </c:numRef>
            </c:plus>
            <c:minus>
              <c:numRef>
                <c:f>Feuil1!$E$2:$E$6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0.2</c:v>
                  </c:pt>
                  <c:pt idx="2">
                    <c:v>0.1</c:v>
                  </c:pt>
                  <c:pt idx="3">
                    <c:v>0.05</c:v>
                  </c:pt>
                  <c:pt idx="4">
                    <c:v>0.4</c:v>
                  </c:pt>
                </c:numCache>
              </c:numRef>
            </c:minus>
          </c:errBars>
          <c:cat>
            <c:numRef>
              <c:f>Feuil1!$B$2:$B$6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1</c:v>
                </c:pt>
                <c:pt idx="1">
                  <c:v>1.8</c:v>
                </c:pt>
                <c:pt idx="2">
                  <c:v>2.1</c:v>
                </c:pt>
                <c:pt idx="3">
                  <c:v>2.2000000000000002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EF-4DED-B432-425FFC529B77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Feuil1!$F$2:$F$6</c:f>
                <c:numCache>
                  <c:formatCode>General</c:formatCode>
                  <c:ptCount val="5"/>
                  <c:pt idx="0">
                    <c:v>0.30000000000000032</c:v>
                  </c:pt>
                  <c:pt idx="1">
                    <c:v>0.12000000000000002</c:v>
                  </c:pt>
                  <c:pt idx="2">
                    <c:v>0.22</c:v>
                  </c:pt>
                  <c:pt idx="3">
                    <c:v>0.23</c:v>
                  </c:pt>
                  <c:pt idx="4">
                    <c:v>0.11</c:v>
                  </c:pt>
                </c:numCache>
              </c:numRef>
            </c:plus>
            <c:minus>
              <c:numRef>
                <c:f>Feuil1!$F$2:$F$6</c:f>
                <c:numCache>
                  <c:formatCode>General</c:formatCode>
                  <c:ptCount val="5"/>
                  <c:pt idx="0">
                    <c:v>0.30000000000000032</c:v>
                  </c:pt>
                  <c:pt idx="1">
                    <c:v>0.12000000000000002</c:v>
                  </c:pt>
                  <c:pt idx="2">
                    <c:v>0.22</c:v>
                  </c:pt>
                  <c:pt idx="3">
                    <c:v>0.23</c:v>
                  </c:pt>
                  <c:pt idx="4">
                    <c:v>0.11</c:v>
                  </c:pt>
                </c:numCache>
              </c:numRef>
            </c:minus>
          </c:errBars>
          <c:val>
            <c:numRef>
              <c:f>Feuil1!$D$2:$D$6</c:f>
              <c:numCache>
                <c:formatCode>General</c:formatCode>
                <c:ptCount val="5"/>
                <c:pt idx="0">
                  <c:v>0.30000000000000032</c:v>
                </c:pt>
                <c:pt idx="1">
                  <c:v>0.4</c:v>
                </c:pt>
                <c:pt idx="2">
                  <c:v>0.60000000000000064</c:v>
                </c:pt>
                <c:pt idx="3">
                  <c:v>0.4</c:v>
                </c:pt>
                <c:pt idx="4">
                  <c:v>0.70000000000000062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EF-4DED-B432-425FFC529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01744"/>
        <c:axId val="320302136"/>
      </c:barChart>
      <c:catAx>
        <c:axId val="32030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302136"/>
        <c:crosses val="autoZero"/>
        <c:auto val="1"/>
        <c:lblAlgn val="ctr"/>
        <c:lblOffset val="100"/>
        <c:noMultiLvlLbl val="0"/>
      </c:catAx>
      <c:valAx>
        <c:axId val="320302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30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Feuil1!$E$21:$E$25</c:f>
                <c:numCache>
                  <c:formatCode>General</c:formatCode>
                  <c:ptCount val="5"/>
                  <c:pt idx="0">
                    <c:v>0.05</c:v>
                  </c:pt>
                  <c:pt idx="1">
                    <c:v>0.5</c:v>
                  </c:pt>
                  <c:pt idx="2">
                    <c:v>0.30000000000000032</c:v>
                  </c:pt>
                  <c:pt idx="3">
                    <c:v>0.4</c:v>
                  </c:pt>
                  <c:pt idx="4">
                    <c:v>0.5</c:v>
                  </c:pt>
                </c:numCache>
              </c:numRef>
            </c:plus>
            <c:minus>
              <c:numRef>
                <c:f>Feuil1!$E$21:$E$25</c:f>
                <c:numCache>
                  <c:formatCode>General</c:formatCode>
                  <c:ptCount val="5"/>
                  <c:pt idx="0">
                    <c:v>0.05</c:v>
                  </c:pt>
                  <c:pt idx="1">
                    <c:v>0.5</c:v>
                  </c:pt>
                  <c:pt idx="2">
                    <c:v>0.30000000000000032</c:v>
                  </c:pt>
                  <c:pt idx="3">
                    <c:v>0.4</c:v>
                  </c:pt>
                  <c:pt idx="4">
                    <c:v>0.5</c:v>
                  </c:pt>
                </c:numCache>
              </c:numRef>
            </c:minus>
          </c:errBars>
          <c:cat>
            <c:numRef>
              <c:f>Feuil1!$B$21:$B$25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Feuil1!$C$21:$C$25</c:f>
              <c:numCache>
                <c:formatCode>General</c:formatCode>
                <c:ptCount val="5"/>
                <c:pt idx="0">
                  <c:v>1</c:v>
                </c:pt>
                <c:pt idx="1">
                  <c:v>2.1</c:v>
                </c:pt>
                <c:pt idx="2">
                  <c:v>1.8</c:v>
                </c:pt>
                <c:pt idx="3">
                  <c:v>2.2000000000000002</c:v>
                </c:pt>
                <c:pt idx="4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D-476C-924E-9637D95A91D8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Feuil1!$F$21:$F$25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0.26</c:v>
                  </c:pt>
                  <c:pt idx="2">
                    <c:v>0.30000000000000032</c:v>
                  </c:pt>
                  <c:pt idx="3">
                    <c:v>0.21000000000000021</c:v>
                  </c:pt>
                  <c:pt idx="4">
                    <c:v>0.15000000000000024</c:v>
                  </c:pt>
                </c:numCache>
              </c:numRef>
            </c:plus>
            <c:minus>
              <c:numRef>
                <c:f>Feuil1!$F$21:$F$25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0.26</c:v>
                  </c:pt>
                  <c:pt idx="2">
                    <c:v>0.30000000000000032</c:v>
                  </c:pt>
                  <c:pt idx="3">
                    <c:v>0.21000000000000021</c:v>
                  </c:pt>
                  <c:pt idx="4">
                    <c:v>0.15000000000000024</c:v>
                  </c:pt>
                </c:numCache>
              </c:numRef>
            </c:minus>
          </c:errBars>
          <c:val>
            <c:numRef>
              <c:f>Feuil1!$D$21:$D$25</c:f>
              <c:numCache>
                <c:formatCode>General</c:formatCode>
                <c:ptCount val="5"/>
                <c:pt idx="0">
                  <c:v>1</c:v>
                </c:pt>
                <c:pt idx="1">
                  <c:v>1.6</c:v>
                </c:pt>
                <c:pt idx="2">
                  <c:v>2</c:v>
                </c:pt>
                <c:pt idx="3">
                  <c:v>1.9000000000000001</c:v>
                </c:pt>
                <c:pt idx="4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D-476C-924E-9637D95A9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299392"/>
        <c:axId val="320300568"/>
      </c:barChart>
      <c:catAx>
        <c:axId val="32029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300568"/>
        <c:crosses val="autoZero"/>
        <c:auto val="1"/>
        <c:lblAlgn val="ctr"/>
        <c:lblOffset val="100"/>
        <c:noMultiLvlLbl val="0"/>
      </c:catAx>
      <c:valAx>
        <c:axId val="320300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299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Feuil1!$E$8:$E$12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0.21000000000000021</c:v>
                  </c:pt>
                  <c:pt idx="2">
                    <c:v>0.2</c:v>
                  </c:pt>
                  <c:pt idx="3">
                    <c:v>0.30000000000000032</c:v>
                  </c:pt>
                  <c:pt idx="4">
                    <c:v>0.23</c:v>
                  </c:pt>
                </c:numCache>
              </c:numRef>
            </c:plus>
            <c:minus>
              <c:numRef>
                <c:f>Feuil1!$E$8:$E$12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0.21000000000000021</c:v>
                  </c:pt>
                  <c:pt idx="2">
                    <c:v>0.2</c:v>
                  </c:pt>
                  <c:pt idx="3">
                    <c:v>0.30000000000000032</c:v>
                  </c:pt>
                  <c:pt idx="4">
                    <c:v>0.23</c:v>
                  </c:pt>
                </c:numCache>
              </c:numRef>
            </c:minus>
          </c:errBars>
          <c:cat>
            <c:numRef>
              <c:f>Feuil1!$B$8:$B$12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Feuil1!$C$8:$C$12</c:f>
              <c:numCache>
                <c:formatCode>General</c:formatCode>
                <c:ptCount val="5"/>
                <c:pt idx="0">
                  <c:v>1</c:v>
                </c:pt>
                <c:pt idx="1">
                  <c:v>1.1000000000000001</c:v>
                </c:pt>
                <c:pt idx="2">
                  <c:v>4</c:v>
                </c:pt>
                <c:pt idx="3">
                  <c:v>5.5</c:v>
                </c:pt>
                <c:pt idx="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1E-4F3D-9072-7521BFBA5EE5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Feuil1!$F$8:$F$12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0.35000000000000031</c:v>
                  </c:pt>
                  <c:pt idx="2">
                    <c:v>0.2</c:v>
                  </c:pt>
                  <c:pt idx="3">
                    <c:v>0.12000000000000002</c:v>
                  </c:pt>
                  <c:pt idx="4">
                    <c:v>0.12000000000000002</c:v>
                  </c:pt>
                </c:numCache>
              </c:numRef>
            </c:plus>
            <c:minus>
              <c:numRef>
                <c:f>Feuil1!$F$8:$F$12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0.35000000000000031</c:v>
                  </c:pt>
                  <c:pt idx="2">
                    <c:v>0.2</c:v>
                  </c:pt>
                  <c:pt idx="3">
                    <c:v>0.12000000000000002</c:v>
                  </c:pt>
                  <c:pt idx="4">
                    <c:v>0.12000000000000002</c:v>
                  </c:pt>
                </c:numCache>
              </c:numRef>
            </c:minus>
          </c:errBars>
          <c:val>
            <c:numRef>
              <c:f>Feuil1!$D$8:$D$12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1.5</c:v>
                </c:pt>
                <c:pt idx="3">
                  <c:v>2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1E-4F3D-9072-7521BFBA5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00176"/>
        <c:axId val="320299000"/>
      </c:barChart>
      <c:catAx>
        <c:axId val="32030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299000"/>
        <c:crosses val="autoZero"/>
        <c:auto val="1"/>
        <c:lblAlgn val="ctr"/>
        <c:lblOffset val="100"/>
        <c:noMultiLvlLbl val="0"/>
      </c:catAx>
      <c:valAx>
        <c:axId val="320299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30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Feuil1!$E$14:$E$18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0.5</c:v>
                  </c:pt>
                  <c:pt idx="2">
                    <c:v>1.2</c:v>
                  </c:pt>
                  <c:pt idx="3">
                    <c:v>1.1000000000000001</c:v>
                  </c:pt>
                  <c:pt idx="4">
                    <c:v>1.5</c:v>
                  </c:pt>
                </c:numCache>
              </c:numRef>
            </c:plus>
            <c:minus>
              <c:numRef>
                <c:f>Feuil1!$E$14:$E$18</c:f>
                <c:numCache>
                  <c:formatCode>General</c:formatCode>
                  <c:ptCount val="5"/>
                  <c:pt idx="0">
                    <c:v>0.4</c:v>
                  </c:pt>
                  <c:pt idx="1">
                    <c:v>0.5</c:v>
                  </c:pt>
                  <c:pt idx="2">
                    <c:v>1.2</c:v>
                  </c:pt>
                  <c:pt idx="3">
                    <c:v>1.1000000000000001</c:v>
                  </c:pt>
                  <c:pt idx="4">
                    <c:v>1.5</c:v>
                  </c:pt>
                </c:numCache>
              </c:numRef>
            </c:minus>
          </c:errBars>
          <c:cat>
            <c:numRef>
              <c:f>Feuil1!$B$14:$B$18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Feuil1!$C$14:$C$18</c:f>
              <c:numCache>
                <c:formatCode>General</c:formatCode>
                <c:ptCount val="5"/>
                <c:pt idx="0">
                  <c:v>1</c:v>
                </c:pt>
                <c:pt idx="1">
                  <c:v>5.6</c:v>
                </c:pt>
                <c:pt idx="2">
                  <c:v>4.5</c:v>
                </c:pt>
                <c:pt idx="3">
                  <c:v>4.2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F-4CA0-9C63-4A64AE4A2EAC}"/>
            </c:ext>
          </c:extLst>
        </c:ser>
        <c:ser>
          <c:idx val="1"/>
          <c:order val="1"/>
          <c:tx>
            <c:strRef>
              <c:f>Feuil1!$D$1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Feuil1!$F$14:$F$18</c:f>
                <c:numCache>
                  <c:formatCode>General</c:formatCode>
                  <c:ptCount val="5"/>
                  <c:pt idx="0">
                    <c:v>0.30000000000000032</c:v>
                  </c:pt>
                  <c:pt idx="1">
                    <c:v>0.8</c:v>
                  </c:pt>
                  <c:pt idx="2">
                    <c:v>1.1000000000000001</c:v>
                  </c:pt>
                  <c:pt idx="3">
                    <c:v>0.9</c:v>
                  </c:pt>
                  <c:pt idx="4">
                    <c:v>1.2</c:v>
                  </c:pt>
                </c:numCache>
              </c:numRef>
            </c:plus>
            <c:minus>
              <c:numRef>
                <c:f>Feuil1!$F$14:$F$18</c:f>
                <c:numCache>
                  <c:formatCode>General</c:formatCode>
                  <c:ptCount val="5"/>
                  <c:pt idx="0">
                    <c:v>0.30000000000000032</c:v>
                  </c:pt>
                  <c:pt idx="1">
                    <c:v>0.8</c:v>
                  </c:pt>
                  <c:pt idx="2">
                    <c:v>1.1000000000000001</c:v>
                  </c:pt>
                  <c:pt idx="3">
                    <c:v>0.9</c:v>
                  </c:pt>
                  <c:pt idx="4">
                    <c:v>1.2</c:v>
                  </c:pt>
                </c:numCache>
              </c:numRef>
            </c:minus>
          </c:errBars>
          <c:val>
            <c:numRef>
              <c:f>Feuil1!$D$14:$D$18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5.8</c:v>
                </c:pt>
                <c:pt idx="2">
                  <c:v>5.8</c:v>
                </c:pt>
                <c:pt idx="3">
                  <c:v>4.4000000000000004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BF-4CA0-9C63-4A64AE4A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04096"/>
        <c:axId val="320304488"/>
      </c:barChart>
      <c:catAx>
        <c:axId val="32030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304488"/>
        <c:crosses val="autoZero"/>
        <c:auto val="1"/>
        <c:lblAlgn val="ctr"/>
        <c:lblOffset val="100"/>
        <c:noMultiLvlLbl val="0"/>
      </c:catAx>
      <c:valAx>
        <c:axId val="320304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304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Feuil1!$C$29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Feuil1!$E$30:$E$34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0.5</c:v>
                  </c:pt>
                  <c:pt idx="2">
                    <c:v>0.32000000000000062</c:v>
                  </c:pt>
                  <c:pt idx="3">
                    <c:v>0.9</c:v>
                  </c:pt>
                  <c:pt idx="4">
                    <c:v>1.3</c:v>
                  </c:pt>
                </c:numCache>
              </c:numRef>
            </c:plus>
            <c:minus>
              <c:numRef>
                <c:f>Feuil1!$E$30:$E$34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0.5</c:v>
                  </c:pt>
                  <c:pt idx="2">
                    <c:v>0.32000000000000062</c:v>
                  </c:pt>
                  <c:pt idx="3">
                    <c:v>0.9</c:v>
                  </c:pt>
                  <c:pt idx="4">
                    <c:v>1.3</c:v>
                  </c:pt>
                </c:numCache>
              </c:numRef>
            </c:minus>
          </c:errBars>
          <c:cat>
            <c:numRef>
              <c:f>Feuil1!$B$30:$B$34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Feuil1!$C$30:$C$34</c:f>
              <c:numCache>
                <c:formatCode>General</c:formatCode>
                <c:ptCount val="5"/>
                <c:pt idx="0">
                  <c:v>1</c:v>
                </c:pt>
                <c:pt idx="1">
                  <c:v>4.2</c:v>
                </c:pt>
                <c:pt idx="2">
                  <c:v>4.5</c:v>
                </c:pt>
                <c:pt idx="3">
                  <c:v>7.5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0-4FD0-94DC-FD47B472F051}"/>
            </c:ext>
          </c:extLst>
        </c:ser>
        <c:ser>
          <c:idx val="1"/>
          <c:order val="1"/>
          <c:tx>
            <c:strRef>
              <c:f>Feuil1!$D$29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Feuil1!$F$30:$F$34</c:f>
                <c:numCache>
                  <c:formatCode>General</c:formatCode>
                  <c:ptCount val="5"/>
                  <c:pt idx="0">
                    <c:v>0.12000000000000002</c:v>
                  </c:pt>
                  <c:pt idx="1">
                    <c:v>0.60000000000000064</c:v>
                  </c:pt>
                  <c:pt idx="2">
                    <c:v>0.39000000000000062</c:v>
                  </c:pt>
                  <c:pt idx="3">
                    <c:v>1.2</c:v>
                  </c:pt>
                  <c:pt idx="4">
                    <c:v>1.6</c:v>
                  </c:pt>
                </c:numCache>
              </c:numRef>
            </c:plus>
            <c:minus>
              <c:numRef>
                <c:f>Feuil1!$F$30:$F$34</c:f>
                <c:numCache>
                  <c:formatCode>General</c:formatCode>
                  <c:ptCount val="5"/>
                  <c:pt idx="0">
                    <c:v>0.12000000000000002</c:v>
                  </c:pt>
                  <c:pt idx="1">
                    <c:v>0.60000000000000064</c:v>
                  </c:pt>
                  <c:pt idx="2">
                    <c:v>0.39000000000000062</c:v>
                  </c:pt>
                  <c:pt idx="3">
                    <c:v>1.2</c:v>
                  </c:pt>
                  <c:pt idx="4">
                    <c:v>1.6</c:v>
                  </c:pt>
                </c:numCache>
              </c:numRef>
            </c:minus>
          </c:errBars>
          <c:cat>
            <c:numRef>
              <c:f>Feuil1!$B$30:$B$34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Feuil1!$D$30:$D$34</c:f>
              <c:numCache>
                <c:formatCode>General</c:formatCode>
                <c:ptCount val="5"/>
                <c:pt idx="0">
                  <c:v>1.9000000000000001</c:v>
                </c:pt>
                <c:pt idx="1">
                  <c:v>5.6</c:v>
                </c:pt>
                <c:pt idx="2">
                  <c:v>5.5</c:v>
                </c:pt>
                <c:pt idx="3">
                  <c:v>7.9</c:v>
                </c:pt>
                <c:pt idx="4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0-4FD0-94DC-FD47B472F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302528"/>
        <c:axId val="320305664"/>
      </c:barChart>
      <c:catAx>
        <c:axId val="3203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305664"/>
        <c:crosses val="autoZero"/>
        <c:auto val="1"/>
        <c:lblAlgn val="ctr"/>
        <c:lblOffset val="100"/>
        <c:noMultiLvlLbl val="0"/>
      </c:catAx>
      <c:valAx>
        <c:axId val="320305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30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Feuil1!$C$28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Feuil1!$G$29:$G$33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0.12000000000000002</c:v>
                  </c:pt>
                  <c:pt idx="2">
                    <c:v>0.30000000000000032</c:v>
                  </c:pt>
                  <c:pt idx="3">
                    <c:v>0.22</c:v>
                  </c:pt>
                  <c:pt idx="4">
                    <c:v>0.43000000000000038</c:v>
                  </c:pt>
                </c:numCache>
              </c:numRef>
            </c:plus>
            <c:minus>
              <c:numRef>
                <c:f>Feuil1!$G$29:$G$33</c:f>
                <c:numCache>
                  <c:formatCode>General</c:formatCode>
                  <c:ptCount val="5"/>
                  <c:pt idx="0">
                    <c:v>0.1</c:v>
                  </c:pt>
                  <c:pt idx="1">
                    <c:v>0.12000000000000002</c:v>
                  </c:pt>
                  <c:pt idx="2">
                    <c:v>0.30000000000000032</c:v>
                  </c:pt>
                  <c:pt idx="3">
                    <c:v>0.22</c:v>
                  </c:pt>
                  <c:pt idx="4">
                    <c:v>0.43000000000000038</c:v>
                  </c:pt>
                </c:numCache>
              </c:numRef>
            </c:minus>
          </c:errBars>
          <c:cat>
            <c:numRef>
              <c:f>Feuil1!$B$29:$B$33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Feuil1!$E$29:$E$33</c:f>
              <c:numCache>
                <c:formatCode>General</c:formatCode>
                <c:ptCount val="5"/>
                <c:pt idx="0">
                  <c:v>1</c:v>
                </c:pt>
                <c:pt idx="1">
                  <c:v>3.3779527559055142</c:v>
                </c:pt>
                <c:pt idx="2">
                  <c:v>4.3543307086614007</c:v>
                </c:pt>
                <c:pt idx="3">
                  <c:v>6.5669291338582694</c:v>
                </c:pt>
                <c:pt idx="4">
                  <c:v>4.0314960629921446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67-409F-9365-8320F3FCA03F}"/>
            </c:ext>
          </c:extLst>
        </c:ser>
        <c:ser>
          <c:idx val="1"/>
          <c:order val="1"/>
          <c:tx>
            <c:strRef>
              <c:f>Feuil1!$D$28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Feuil1!$H$29:$H$33</c:f>
                <c:numCache>
                  <c:formatCode>General</c:formatCode>
                  <c:ptCount val="5"/>
                  <c:pt idx="0">
                    <c:v>6.0000000000000032E-2</c:v>
                  </c:pt>
                  <c:pt idx="1">
                    <c:v>0.75000000000000189</c:v>
                  </c:pt>
                  <c:pt idx="2">
                    <c:v>0.98</c:v>
                  </c:pt>
                  <c:pt idx="3">
                    <c:v>0.33000000000000113</c:v>
                  </c:pt>
                  <c:pt idx="4">
                    <c:v>0.52</c:v>
                  </c:pt>
                </c:numCache>
              </c:numRef>
            </c:plus>
            <c:minus>
              <c:numRef>
                <c:f>Feuil1!$H$29:$H$33</c:f>
                <c:numCache>
                  <c:formatCode>General</c:formatCode>
                  <c:ptCount val="5"/>
                  <c:pt idx="0">
                    <c:v>6.0000000000000032E-2</c:v>
                  </c:pt>
                  <c:pt idx="1">
                    <c:v>0.75000000000000189</c:v>
                  </c:pt>
                  <c:pt idx="2">
                    <c:v>0.98</c:v>
                  </c:pt>
                  <c:pt idx="3">
                    <c:v>0.33000000000000113</c:v>
                  </c:pt>
                  <c:pt idx="4">
                    <c:v>0.52</c:v>
                  </c:pt>
                </c:numCache>
              </c:numRef>
            </c:minus>
          </c:errBars>
          <c:cat>
            <c:numRef>
              <c:f>Feuil1!$B$29:$B$33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Feuil1!$F$29:$F$33</c:f>
              <c:numCache>
                <c:formatCode>General</c:formatCode>
                <c:ptCount val="5"/>
                <c:pt idx="0">
                  <c:v>2.0944881889763782</c:v>
                </c:pt>
                <c:pt idx="1">
                  <c:v>7.7433070866141946</c:v>
                </c:pt>
                <c:pt idx="2">
                  <c:v>7.0078740157480315</c:v>
                </c:pt>
                <c:pt idx="3">
                  <c:v>6.6535433070866095</c:v>
                </c:pt>
                <c:pt idx="4">
                  <c:v>4.9212598425196914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67-409F-9365-8320F3FCA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38688"/>
        <c:axId val="320433592"/>
      </c:barChart>
      <c:catAx>
        <c:axId val="3204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433592"/>
        <c:crosses val="autoZero"/>
        <c:auto val="1"/>
        <c:lblAlgn val="ctr"/>
        <c:lblOffset val="100"/>
        <c:noMultiLvlLbl val="0"/>
      </c:catAx>
      <c:valAx>
        <c:axId val="320433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438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Feuil1!$C$37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Feuil1!$E$38:$E$42</c:f>
                <c:numCache>
                  <c:formatCode>General</c:formatCode>
                  <c:ptCount val="5"/>
                  <c:pt idx="0">
                    <c:v>1.0000000000000005E-2</c:v>
                  </c:pt>
                  <c:pt idx="1">
                    <c:v>0.2</c:v>
                  </c:pt>
                  <c:pt idx="2">
                    <c:v>0.53</c:v>
                  </c:pt>
                  <c:pt idx="3">
                    <c:v>0.5</c:v>
                  </c:pt>
                  <c:pt idx="4">
                    <c:v>0.36000000000000032</c:v>
                  </c:pt>
                </c:numCache>
              </c:numRef>
            </c:plus>
            <c:minus>
              <c:numRef>
                <c:f>Feuil1!$E$38:$E$42</c:f>
                <c:numCache>
                  <c:formatCode>General</c:formatCode>
                  <c:ptCount val="5"/>
                  <c:pt idx="0">
                    <c:v>1.0000000000000005E-2</c:v>
                  </c:pt>
                  <c:pt idx="1">
                    <c:v>0.2</c:v>
                  </c:pt>
                  <c:pt idx="2">
                    <c:v>0.53</c:v>
                  </c:pt>
                  <c:pt idx="3">
                    <c:v>0.5</c:v>
                  </c:pt>
                  <c:pt idx="4">
                    <c:v>0.36000000000000032</c:v>
                  </c:pt>
                </c:numCache>
              </c:numRef>
            </c:minus>
          </c:errBars>
          <c:cat>
            <c:numRef>
              <c:f>Feuil1!$B$38:$B$42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Feuil1!$C$38:$C$42</c:f>
              <c:numCache>
                <c:formatCode>General</c:formatCode>
                <c:ptCount val="5"/>
                <c:pt idx="0">
                  <c:v>6.9000000000000034E-2</c:v>
                </c:pt>
                <c:pt idx="1">
                  <c:v>2.367</c:v>
                </c:pt>
                <c:pt idx="2">
                  <c:v>2.1149999999999998</c:v>
                </c:pt>
                <c:pt idx="3">
                  <c:v>4.4700000000000024</c:v>
                </c:pt>
                <c:pt idx="4">
                  <c:v>7.2649999999999864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9-482A-BD5C-FE8ABBE79B19}"/>
            </c:ext>
          </c:extLst>
        </c:ser>
        <c:ser>
          <c:idx val="1"/>
          <c:order val="1"/>
          <c:tx>
            <c:strRef>
              <c:f>Feuil1!$D$37</c:f>
              <c:strCache>
                <c:ptCount val="1"/>
                <c:pt idx="0">
                  <c:v>ALMS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Feuil1!$F$38:$F$42</c:f>
                <c:numCache>
                  <c:formatCode>General</c:formatCode>
                  <c:ptCount val="5"/>
                  <c:pt idx="0">
                    <c:v>2.0000000000000052E-3</c:v>
                  </c:pt>
                  <c:pt idx="1">
                    <c:v>0.33000000000000107</c:v>
                  </c:pt>
                  <c:pt idx="2">
                    <c:v>0.24000000000000021</c:v>
                  </c:pt>
                  <c:pt idx="3">
                    <c:v>0.59</c:v>
                  </c:pt>
                  <c:pt idx="4">
                    <c:v>0.68</c:v>
                  </c:pt>
                </c:numCache>
              </c:numRef>
            </c:plus>
            <c:minus>
              <c:numRef>
                <c:f>Feuil1!$F$38:$F$42</c:f>
                <c:numCache>
                  <c:formatCode>General</c:formatCode>
                  <c:ptCount val="5"/>
                  <c:pt idx="0">
                    <c:v>2.0000000000000052E-3</c:v>
                  </c:pt>
                  <c:pt idx="1">
                    <c:v>0.33000000000000107</c:v>
                  </c:pt>
                  <c:pt idx="2">
                    <c:v>0.24000000000000021</c:v>
                  </c:pt>
                  <c:pt idx="3">
                    <c:v>0.59</c:v>
                  </c:pt>
                  <c:pt idx="4">
                    <c:v>0.68</c:v>
                  </c:pt>
                </c:numCache>
              </c:numRef>
            </c:minus>
          </c:errBars>
          <c:cat>
            <c:numRef>
              <c:f>Feuil1!$B$38:$B$42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cat>
          <c:val>
            <c:numRef>
              <c:f>Feuil1!$D$38:$D$42</c:f>
              <c:numCache>
                <c:formatCode>General</c:formatCode>
                <c:ptCount val="5"/>
                <c:pt idx="0">
                  <c:v>3.8300000000000001E-2</c:v>
                </c:pt>
                <c:pt idx="1">
                  <c:v>2.6970000000000001</c:v>
                </c:pt>
                <c:pt idx="2">
                  <c:v>1.651</c:v>
                </c:pt>
                <c:pt idx="3">
                  <c:v>3.3769999999999967</c:v>
                </c:pt>
                <c:pt idx="4">
                  <c:v>5.0860000000000003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9-482A-BD5C-FE8ABBE79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431632"/>
        <c:axId val="320436728"/>
      </c:barChart>
      <c:catAx>
        <c:axId val="32043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0436728"/>
        <c:crosses val="autoZero"/>
        <c:auto val="1"/>
        <c:lblAlgn val="ctr"/>
        <c:lblOffset val="100"/>
        <c:noMultiLvlLbl val="0"/>
      </c:catAx>
      <c:valAx>
        <c:axId val="320436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043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055" cy="496888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9062" y="0"/>
            <a:ext cx="2890054" cy="496888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509568ED-AA09-425E-B809-07845A063DC9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341"/>
            <a:ext cx="2890055" cy="496887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9062" y="9431341"/>
            <a:ext cx="2890054" cy="496887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F597B642-2B4B-4C27-8A32-7828DF8B644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653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890626" cy="496491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507" y="3"/>
            <a:ext cx="2890626" cy="496491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6057494A-EC7E-4A6A-91F5-0A12130C626A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46288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4" rIns="91448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7068" y="4716662"/>
            <a:ext cx="5336540" cy="4468416"/>
          </a:xfrm>
          <a:prstGeom prst="rect">
            <a:avLst/>
          </a:prstGeom>
        </p:spPr>
        <p:txBody>
          <a:bodyPr vert="horz" lIns="91448" tIns="45724" rIns="91448" bIns="457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2"/>
            <a:ext cx="2890626" cy="496491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507" y="9431602"/>
            <a:ext cx="2890626" cy="496491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33D6DD97-0D56-4B73-BAFE-C0B50C47B8E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64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6DD97-0D56-4B73-BAFE-C0B50C47B8E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5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1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1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5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8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D7A04-C1CC-4D8F-80BB-20AC2E33037E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40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E233-6C4D-44B6-A039-CEC2089CD5BC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6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1" y="396701"/>
            <a:ext cx="1543050" cy="845220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1" y="396701"/>
            <a:ext cx="4514850" cy="845220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1CA3-DDBD-4DE5-8B4F-382366A16C1E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33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E442-F499-4D18-9F6C-BB0BDA3BFD19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0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1" cy="196744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1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57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1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97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3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28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94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05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26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E0B7-106E-4B18-AD7D-D1C0779033D9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83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DAF1-ED08-4734-BF00-C0AEECBE772A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41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795" indent="0">
              <a:buNone/>
              <a:defRPr sz="2000" b="1"/>
            </a:lvl2pPr>
            <a:lvl3pPr marL="931591" indent="0">
              <a:buNone/>
              <a:defRPr sz="1800" b="1"/>
            </a:lvl3pPr>
            <a:lvl4pPr marL="1397386" indent="0">
              <a:buNone/>
              <a:defRPr sz="1600" b="1"/>
            </a:lvl4pPr>
            <a:lvl5pPr marL="1863181" indent="0">
              <a:buNone/>
              <a:defRPr sz="1600" b="1"/>
            </a:lvl5pPr>
            <a:lvl6pPr marL="2328977" indent="0">
              <a:buNone/>
              <a:defRPr sz="1600" b="1"/>
            </a:lvl6pPr>
            <a:lvl7pPr marL="2794772" indent="0">
              <a:buNone/>
              <a:defRPr sz="1600" b="1"/>
            </a:lvl7pPr>
            <a:lvl8pPr marL="3260568" indent="0">
              <a:buNone/>
              <a:defRPr sz="1600" b="1"/>
            </a:lvl8pPr>
            <a:lvl9pPr marL="372636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5795" indent="0">
              <a:buNone/>
              <a:defRPr sz="2000" b="1"/>
            </a:lvl2pPr>
            <a:lvl3pPr marL="931591" indent="0">
              <a:buNone/>
              <a:defRPr sz="1800" b="1"/>
            </a:lvl3pPr>
            <a:lvl4pPr marL="1397386" indent="0">
              <a:buNone/>
              <a:defRPr sz="1600" b="1"/>
            </a:lvl4pPr>
            <a:lvl5pPr marL="1863181" indent="0">
              <a:buNone/>
              <a:defRPr sz="1600" b="1"/>
            </a:lvl5pPr>
            <a:lvl6pPr marL="2328977" indent="0">
              <a:buNone/>
              <a:defRPr sz="1600" b="1"/>
            </a:lvl6pPr>
            <a:lvl7pPr marL="2794772" indent="0">
              <a:buNone/>
              <a:defRPr sz="1600" b="1"/>
            </a:lvl7pPr>
            <a:lvl8pPr marL="3260568" indent="0">
              <a:buNone/>
              <a:defRPr sz="1600" b="1"/>
            </a:lvl8pPr>
            <a:lvl9pPr marL="3726363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E3EA-6C62-4BC3-A09D-365F93674278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39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6719-76A7-4129-9F6F-08EE2FE2A178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F340A-9826-45FE-A2FD-4E7506412D59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94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65795" indent="0">
              <a:buNone/>
              <a:defRPr sz="1200"/>
            </a:lvl2pPr>
            <a:lvl3pPr marL="931591" indent="0">
              <a:buNone/>
              <a:defRPr sz="1000"/>
            </a:lvl3pPr>
            <a:lvl4pPr marL="1397386" indent="0">
              <a:buNone/>
              <a:defRPr sz="900"/>
            </a:lvl4pPr>
            <a:lvl5pPr marL="1863181" indent="0">
              <a:buNone/>
              <a:defRPr sz="900"/>
            </a:lvl5pPr>
            <a:lvl6pPr marL="2328977" indent="0">
              <a:buNone/>
              <a:defRPr sz="900"/>
            </a:lvl6pPr>
            <a:lvl7pPr marL="2794772" indent="0">
              <a:buNone/>
              <a:defRPr sz="900"/>
            </a:lvl7pPr>
            <a:lvl8pPr marL="3260568" indent="0">
              <a:buNone/>
              <a:defRPr sz="900"/>
            </a:lvl8pPr>
            <a:lvl9pPr marL="372636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EBFD-1833-472E-90B8-ECA2B11BDF71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8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300"/>
            </a:lvl1pPr>
            <a:lvl2pPr marL="465795" indent="0">
              <a:buNone/>
              <a:defRPr sz="2900"/>
            </a:lvl2pPr>
            <a:lvl3pPr marL="931591" indent="0">
              <a:buNone/>
              <a:defRPr sz="2400"/>
            </a:lvl3pPr>
            <a:lvl4pPr marL="1397386" indent="0">
              <a:buNone/>
              <a:defRPr sz="2000"/>
            </a:lvl4pPr>
            <a:lvl5pPr marL="1863181" indent="0">
              <a:buNone/>
              <a:defRPr sz="2000"/>
            </a:lvl5pPr>
            <a:lvl6pPr marL="2328977" indent="0">
              <a:buNone/>
              <a:defRPr sz="2000"/>
            </a:lvl6pPr>
            <a:lvl7pPr marL="2794772" indent="0">
              <a:buNone/>
              <a:defRPr sz="2000"/>
            </a:lvl7pPr>
            <a:lvl8pPr marL="3260568" indent="0">
              <a:buNone/>
              <a:defRPr sz="2000"/>
            </a:lvl8pPr>
            <a:lvl9pPr marL="372636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65795" indent="0">
              <a:buNone/>
              <a:defRPr sz="1200"/>
            </a:lvl2pPr>
            <a:lvl3pPr marL="931591" indent="0">
              <a:buNone/>
              <a:defRPr sz="1000"/>
            </a:lvl3pPr>
            <a:lvl4pPr marL="1397386" indent="0">
              <a:buNone/>
              <a:defRPr sz="900"/>
            </a:lvl4pPr>
            <a:lvl5pPr marL="1863181" indent="0">
              <a:buNone/>
              <a:defRPr sz="900"/>
            </a:lvl5pPr>
            <a:lvl6pPr marL="2328977" indent="0">
              <a:buNone/>
              <a:defRPr sz="900"/>
            </a:lvl6pPr>
            <a:lvl7pPr marL="2794772" indent="0">
              <a:buNone/>
              <a:defRPr sz="900"/>
            </a:lvl7pPr>
            <a:lvl8pPr marL="3260568" indent="0">
              <a:buNone/>
              <a:defRPr sz="900"/>
            </a:lvl8pPr>
            <a:lvl9pPr marL="3726363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800D-4C7D-4E24-9729-1E34645FC7C0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7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1" y="396699"/>
            <a:ext cx="6172200" cy="1651000"/>
          </a:xfrm>
          <a:prstGeom prst="rect">
            <a:avLst/>
          </a:prstGeom>
        </p:spPr>
        <p:txBody>
          <a:bodyPr vert="horz" lIns="93159" tIns="46580" rIns="93159" bIns="4658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311402"/>
            <a:ext cx="6172200" cy="6537502"/>
          </a:xfrm>
          <a:prstGeom prst="rect">
            <a:avLst/>
          </a:prstGeom>
        </p:spPr>
        <p:txBody>
          <a:bodyPr vert="horz" lIns="93159" tIns="46580" rIns="93159" bIns="4658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3159" tIns="46580" rIns="93159" bIns="46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0E60-46E1-492C-B7D1-5A98C3FFF6B3}" type="datetime1">
              <a:rPr lang="fr-FR" smtClean="0"/>
              <a:pPr/>
              <a:t>29/08/2020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3159" tIns="46580" rIns="93159" bIns="46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3159" tIns="46580" rIns="93159" bIns="46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24958-38F1-47E6-8149-82041F280AE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31591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347" indent="-349347" algn="l" defTabSz="931591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6917" indent="-291122" algn="l" defTabSz="931591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4488" indent="-232898" algn="l" defTabSz="9315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284" indent="-232898" algn="l" defTabSz="9315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6079" indent="-232898" algn="l" defTabSz="9315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1874" indent="-232898" algn="l" defTabSz="9315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670" indent="-232898" algn="l" defTabSz="9315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3465" indent="-232898" algn="l" defTabSz="9315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59261" indent="-232898" algn="l" defTabSz="9315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795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591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386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8977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772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568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63" algn="l" defTabSz="9315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Relationship Id="rId9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400" dirty="0"/>
              <a:t>Supplementary Table 1: Mutations in the participants with Alström syndrome (ALMS)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2901" y="2528545"/>
          <a:ext cx="6172198" cy="6103035"/>
        </p:xfrm>
        <a:graphic>
          <a:graphicData uri="http://schemas.openxmlformats.org/drawingml/2006/table">
            <a:tbl>
              <a:tblPr firstRow="1" firstCol="1"/>
              <a:tblGrid>
                <a:gridCol w="562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41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Allele 1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Homo/Hetero/Compound Het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Allele 2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c.10769delC (p.Thr3590LysfsX6)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c.5356A&gt;G (p.Asn1786Asp)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c.6895delG (p.val2299TrpsX43)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c.11443C&gt;T (p.Gln3815X)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c.6584delA (p.Lys2195SerfX10)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c.1008_1009delTG (p.Cys336fsX1)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c.6823C&gt;T (p.Arg2275X)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c.9535C&gt;T (p.Arg3179X)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c.11101C&gt;T (p.Arg3703X)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c.6526 C&gt;T(p.Gln2176X)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c.10579_1580delAT (p.Met3527Valfs*13)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c.11856delC (p.Asn3952Lysfs*41)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c.4937C&gt;A (p.Ser1646X)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Homo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c.4937C&gt;A (p.Ser1646X)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c.11101C&gt;T (p.Arg3703X)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c.6526 C&gt;T(p.Gln2176X)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5249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c.10483C&gt;T (p.Gln3495X)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c.10775delC (p.Thr3592LysfsX6)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c.4937C&gt;A (p.Ser1646X)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Homo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c.4937C&gt;A (p.Ser1646X)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c.4937C&gt;A (p.Ser2646X)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Homo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c.6526C&gt;T (p.Gln2176X)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ALMS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11107C&gt;T (p.Arg3703X)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Homo</a:t>
                      </a:r>
                      <a:endParaRPr lang="en-GB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11107C&gt;T (p.Arg3703X)</a:t>
                      </a:r>
                      <a:endParaRPr lang="en-GB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30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116">
            <a:extLst>
              <a:ext uri="{FF2B5EF4-FFF2-40B4-BE49-F238E27FC236}">
                <a16:creationId xmlns:a16="http://schemas.microsoft.com/office/drawing/2014/main" id="{1D58E6B8-AADC-4B47-848A-B7F75651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102" y="9662099"/>
            <a:ext cx="499384" cy="2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S1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0E562D4F-88C6-4F9D-AF32-F10E1EBD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6" y="542412"/>
            <a:ext cx="56642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t 1">
            <a:extLst>
              <a:ext uri="{FF2B5EF4-FFF2-40B4-BE49-F238E27FC236}">
                <a16:creationId xmlns:a16="http://schemas.microsoft.com/office/drawing/2014/main" id="{81630E99-3F62-4563-939B-582C5CFE6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25343"/>
              </p:ext>
            </p:extLst>
          </p:nvPr>
        </p:nvGraphicFramePr>
        <p:xfrm>
          <a:off x="98556" y="2409312"/>
          <a:ext cx="26479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4" imgW="3677346" imgH="2755178" progId="Prism8.Document">
                  <p:embed/>
                </p:oleObj>
              </mc:Choice>
              <mc:Fallback>
                <p:oleObj r:id="rId4" imgW="3677346" imgH="2755178" progId="Prism8.Document">
                  <p:embed/>
                  <p:pic>
                    <p:nvPicPr>
                      <p:cNvPr id="12" name="Objet 1">
                        <a:extLst>
                          <a:ext uri="{FF2B5EF4-FFF2-40B4-BE49-F238E27FC236}">
                            <a16:creationId xmlns:a16="http://schemas.microsoft.com/office/drawing/2014/main" id="{81630E99-3F62-4563-939B-582C5CFE6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56" y="2409312"/>
                        <a:ext cx="26479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2">
            <a:extLst>
              <a:ext uri="{FF2B5EF4-FFF2-40B4-BE49-F238E27FC236}">
                <a16:creationId xmlns:a16="http://schemas.microsoft.com/office/drawing/2014/main" id="{75E322FC-CB9E-49BE-A16B-97DBDEE36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000107"/>
              </p:ext>
            </p:extLst>
          </p:nvPr>
        </p:nvGraphicFramePr>
        <p:xfrm>
          <a:off x="2513652" y="2457087"/>
          <a:ext cx="257175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6" imgW="3759457" imgH="2755178" progId="Prism8.Document">
                  <p:embed/>
                </p:oleObj>
              </mc:Choice>
              <mc:Fallback>
                <p:oleObj r:id="rId6" imgW="3759457" imgH="2755178" progId="Prism8.Document">
                  <p:embed/>
                  <p:pic>
                    <p:nvPicPr>
                      <p:cNvPr id="13" name="Objet 2">
                        <a:extLst>
                          <a:ext uri="{FF2B5EF4-FFF2-40B4-BE49-F238E27FC236}">
                            <a16:creationId xmlns:a16="http://schemas.microsoft.com/office/drawing/2014/main" id="{75E322FC-CB9E-49BE-A16B-97DBDEE369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652" y="2457087"/>
                        <a:ext cx="257175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C3EF6495-209B-4A46-A1A5-76DF0E0DB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6" y="85212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</a:t>
            </a:r>
            <a:endParaRPr kumimoji="0" lang="fr-FR" altLang="fr-FR" sz="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CBD7A5C-E50B-4307-BD35-C93278A81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6" y="2409312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							</a:t>
            </a:r>
            <a:endParaRPr kumimoji="0" lang="fr-FR" altLang="fr-FR" sz="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2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A42198-CC46-42DE-B9F2-05E8FD9AA0B6}"/>
              </a:ext>
            </a:extLst>
          </p:cNvPr>
          <p:cNvGrpSpPr/>
          <p:nvPr/>
        </p:nvGrpSpPr>
        <p:grpSpPr>
          <a:xfrm>
            <a:off x="77344" y="3127343"/>
            <a:ext cx="6837366" cy="3456384"/>
            <a:chOff x="20634" y="632520"/>
            <a:chExt cx="6837366" cy="3456384"/>
          </a:xfrm>
        </p:grpSpPr>
        <p:graphicFrame>
          <p:nvGraphicFramePr>
            <p:cNvPr id="4" name="Graphique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8335639"/>
                </p:ext>
              </p:extLst>
            </p:nvPr>
          </p:nvGraphicFramePr>
          <p:xfrm>
            <a:off x="20634" y="632520"/>
            <a:ext cx="6837366" cy="3456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5D7AC45-3448-4A6B-BA84-AB4868F57C56}"/>
                </a:ext>
              </a:extLst>
            </p:cNvPr>
            <p:cNvSpPr/>
            <p:nvPr/>
          </p:nvSpPr>
          <p:spPr>
            <a:xfrm>
              <a:off x="4293096" y="1239361"/>
              <a:ext cx="72008" cy="72008"/>
            </a:xfrm>
            <a:prstGeom prst="rect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D776FA-C146-41D6-BAC7-E6F47C23C8B8}"/>
                </a:ext>
              </a:extLst>
            </p:cNvPr>
            <p:cNvSpPr/>
            <p:nvPr/>
          </p:nvSpPr>
          <p:spPr>
            <a:xfrm>
              <a:off x="4293096" y="1527393"/>
              <a:ext cx="72008" cy="72008"/>
            </a:xfrm>
            <a:prstGeom prst="rect">
              <a:avLst/>
            </a:prstGeom>
            <a:solidFill>
              <a:srgbClr val="C0504D"/>
            </a:solidFill>
            <a:ln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11FE65-1482-4C2A-AA9E-2874738AFDE7}"/>
                </a:ext>
              </a:extLst>
            </p:cNvPr>
            <p:cNvSpPr txBox="1"/>
            <p:nvPr/>
          </p:nvSpPr>
          <p:spPr>
            <a:xfrm>
              <a:off x="4399557" y="1152255"/>
              <a:ext cx="3898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WT </a:t>
              </a:r>
              <a:endParaRPr lang="fr-FR" sz="1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418FDB-A79C-4DE8-9922-0D7406A04C51}"/>
                </a:ext>
              </a:extLst>
            </p:cNvPr>
            <p:cNvSpPr txBox="1"/>
            <p:nvPr/>
          </p:nvSpPr>
          <p:spPr>
            <a:xfrm>
              <a:off x="4399557" y="1440287"/>
              <a:ext cx="3754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FA  </a:t>
              </a:r>
              <a:endParaRPr lang="fr-FR" sz="1000" dirty="0"/>
            </a:p>
          </p:txBody>
        </p:sp>
      </p:grpSp>
      <p:graphicFrame>
        <p:nvGraphicFramePr>
          <p:cNvPr id="14" name="Graphique 8">
            <a:extLst>
              <a:ext uri="{FF2B5EF4-FFF2-40B4-BE49-F238E27FC236}">
                <a16:creationId xmlns:a16="http://schemas.microsoft.com/office/drawing/2014/main" id="{678D3C44-2753-4A26-9AA1-0B966E24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886078"/>
              </p:ext>
            </p:extLst>
          </p:nvPr>
        </p:nvGraphicFramePr>
        <p:xfrm>
          <a:off x="2128119" y="215989"/>
          <a:ext cx="2252427" cy="259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5" name="Groupe 4">
            <a:extLst>
              <a:ext uri="{FF2B5EF4-FFF2-40B4-BE49-F238E27FC236}">
                <a16:creationId xmlns:a16="http://schemas.microsoft.com/office/drawing/2014/main" id="{2A690129-F2CF-4C76-8D85-0ACD3A04D34A}"/>
              </a:ext>
            </a:extLst>
          </p:cNvPr>
          <p:cNvGrpSpPr/>
          <p:nvPr/>
        </p:nvGrpSpPr>
        <p:grpSpPr>
          <a:xfrm>
            <a:off x="306824" y="7234271"/>
            <a:ext cx="3746777" cy="1808075"/>
            <a:chOff x="432036" y="586958"/>
            <a:chExt cx="5232233" cy="2153085"/>
          </a:xfrm>
        </p:grpSpPr>
        <p:grpSp>
          <p:nvGrpSpPr>
            <p:cNvPr id="17" name="Groupe 12">
              <a:extLst>
                <a:ext uri="{FF2B5EF4-FFF2-40B4-BE49-F238E27FC236}">
                  <a16:creationId xmlns:a16="http://schemas.microsoft.com/office/drawing/2014/main" id="{B74820FC-4221-458A-BE7D-F8B2AC4C9DF2}"/>
                </a:ext>
              </a:extLst>
            </p:cNvPr>
            <p:cNvGrpSpPr/>
            <p:nvPr/>
          </p:nvGrpSpPr>
          <p:grpSpPr>
            <a:xfrm>
              <a:off x="3147061" y="586958"/>
              <a:ext cx="2517208" cy="2153084"/>
              <a:chOff x="4196080" y="-2392388"/>
              <a:chExt cx="3356277" cy="287077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8593F2F-211E-4924-B656-9F43E5A46AC3}"/>
                  </a:ext>
                </a:extLst>
              </p:cNvPr>
              <p:cNvSpPr/>
              <p:nvPr/>
            </p:nvSpPr>
            <p:spPr>
              <a:xfrm>
                <a:off x="5561114" y="-2392388"/>
                <a:ext cx="626194" cy="43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FA</a:t>
                </a:r>
              </a:p>
            </p:txBody>
          </p:sp>
          <p:pic>
            <p:nvPicPr>
              <p:cNvPr id="25" name="Image 2">
                <a:extLst>
                  <a:ext uri="{FF2B5EF4-FFF2-40B4-BE49-F238E27FC236}">
                    <a16:creationId xmlns:a16="http://schemas.microsoft.com/office/drawing/2014/main" id="{2D73A346-B1D2-4DA9-9518-F1B7A1F24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6080" y="-2041612"/>
                <a:ext cx="3356277" cy="2520002"/>
              </a:xfrm>
              <a:prstGeom prst="rect">
                <a:avLst/>
              </a:prstGeom>
            </p:spPr>
          </p:pic>
        </p:grpSp>
        <p:grpSp>
          <p:nvGrpSpPr>
            <p:cNvPr id="18" name="Groupe 11">
              <a:extLst>
                <a:ext uri="{FF2B5EF4-FFF2-40B4-BE49-F238E27FC236}">
                  <a16:creationId xmlns:a16="http://schemas.microsoft.com/office/drawing/2014/main" id="{76F1819D-3A63-4DF3-96A3-0E30E952B971}"/>
                </a:ext>
              </a:extLst>
            </p:cNvPr>
            <p:cNvGrpSpPr/>
            <p:nvPr/>
          </p:nvGrpSpPr>
          <p:grpSpPr>
            <a:xfrm>
              <a:off x="432036" y="586958"/>
              <a:ext cx="2519690" cy="2153085"/>
              <a:chOff x="605386" y="3798581"/>
              <a:chExt cx="3359586" cy="2870779"/>
            </a:xfrm>
          </p:grpSpPr>
          <p:pic>
            <p:nvPicPr>
              <p:cNvPr id="22" name="Image 9">
                <a:extLst>
                  <a:ext uri="{FF2B5EF4-FFF2-40B4-BE49-F238E27FC236}">
                    <a16:creationId xmlns:a16="http://schemas.microsoft.com/office/drawing/2014/main" id="{6519941E-A35A-46C1-86C2-B2848E95B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386" y="4149359"/>
                <a:ext cx="3359586" cy="2520001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78D8EB5-7557-43B0-B2C6-F2D90A463817}"/>
                  </a:ext>
                </a:extLst>
              </p:cNvPr>
              <p:cNvSpPr/>
              <p:nvPr/>
            </p:nvSpPr>
            <p:spPr>
              <a:xfrm>
                <a:off x="1916269" y="3798581"/>
                <a:ext cx="737820" cy="43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dirty="0"/>
                  <a:t>WT</a:t>
                </a:r>
              </a:p>
            </p:txBody>
          </p:sp>
        </p:grpSp>
      </p:grpSp>
      <p:sp>
        <p:nvSpPr>
          <p:cNvPr id="5" name="ZoneTexte 116">
            <a:extLst>
              <a:ext uri="{FF2B5EF4-FFF2-40B4-BE49-F238E27FC236}">
                <a16:creationId xmlns:a16="http://schemas.microsoft.com/office/drawing/2014/main" id="{3628020B-5903-440D-96E8-BE85D00781D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24775" y="8134030"/>
            <a:ext cx="1633718" cy="22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Hepatic triglycerides</a:t>
            </a:r>
            <a:r>
              <a:rPr lang="en-A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AU" sz="1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DAPI</a:t>
            </a:r>
            <a:endParaRPr kumimoji="0" lang="en-AU" sz="1000" i="0" u="none" strike="noStrike" cap="none" normalizeH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116">
            <a:extLst>
              <a:ext uri="{FF2B5EF4-FFF2-40B4-BE49-F238E27FC236}">
                <a16:creationId xmlns:a16="http://schemas.microsoft.com/office/drawing/2014/main" id="{AC56B7E4-CCF3-427D-9456-048674BB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41" y="6934573"/>
            <a:ext cx="2174479" cy="2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6-month old liver cryosections</a:t>
            </a:r>
          </a:p>
        </p:txBody>
      </p:sp>
      <p:sp>
        <p:nvSpPr>
          <p:cNvPr id="7" name="ZoneTexte 116">
            <a:extLst>
              <a:ext uri="{FF2B5EF4-FFF2-40B4-BE49-F238E27FC236}">
                <a16:creationId xmlns:a16="http://schemas.microsoft.com/office/drawing/2014/main" id="{3B5AC6AD-B3C4-49F8-9FAB-057E2EC07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883" y="3152760"/>
            <a:ext cx="2894232" cy="20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1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6-month old </a:t>
            </a:r>
            <a:r>
              <a:rPr lang="en-AU" sz="1100" dirty="0">
                <a:latin typeface="Times New Roman" pitchFamily="18" charset="0"/>
                <a:cs typeface="Times New Roman" pitchFamily="18" charset="0"/>
              </a:rPr>
              <a:t>circulating free fatty acids  levels </a:t>
            </a:r>
            <a:endParaRPr kumimoji="0" lang="en-AU" sz="11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57">
            <a:extLst>
              <a:ext uri="{FF2B5EF4-FFF2-40B4-BE49-F238E27FC236}">
                <a16:creationId xmlns:a16="http://schemas.microsoft.com/office/drawing/2014/main" id="{C9EDE948-9AAD-4609-B2CC-D1B66F56EBE1}"/>
              </a:ext>
            </a:extLst>
          </p:cNvPr>
          <p:cNvSpPr txBox="1"/>
          <p:nvPr/>
        </p:nvSpPr>
        <p:spPr>
          <a:xfrm flipH="1">
            <a:off x="3184488" y="779616"/>
            <a:ext cx="24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1" name="ZoneTexte 57">
            <a:extLst>
              <a:ext uri="{FF2B5EF4-FFF2-40B4-BE49-F238E27FC236}">
                <a16:creationId xmlns:a16="http://schemas.microsoft.com/office/drawing/2014/main" id="{B7267547-71C4-40D9-86F6-A643AF451EF6}"/>
              </a:ext>
            </a:extLst>
          </p:cNvPr>
          <p:cNvSpPr txBox="1"/>
          <p:nvPr/>
        </p:nvSpPr>
        <p:spPr>
          <a:xfrm flipH="1">
            <a:off x="1317568" y="4193117"/>
            <a:ext cx="24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3" name="ZoneTexte 57">
            <a:extLst>
              <a:ext uri="{FF2B5EF4-FFF2-40B4-BE49-F238E27FC236}">
                <a16:creationId xmlns:a16="http://schemas.microsoft.com/office/drawing/2014/main" id="{F2485161-0A81-4D1E-BD39-683752944870}"/>
              </a:ext>
            </a:extLst>
          </p:cNvPr>
          <p:cNvSpPr txBox="1"/>
          <p:nvPr/>
        </p:nvSpPr>
        <p:spPr>
          <a:xfrm flipH="1">
            <a:off x="1811482" y="4521088"/>
            <a:ext cx="24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5" name="ZoneTexte 57">
            <a:extLst>
              <a:ext uri="{FF2B5EF4-FFF2-40B4-BE49-F238E27FC236}">
                <a16:creationId xmlns:a16="http://schemas.microsoft.com/office/drawing/2014/main" id="{C756D211-93AA-4CDE-BE59-975E4F7031DF}"/>
              </a:ext>
            </a:extLst>
          </p:cNvPr>
          <p:cNvSpPr txBox="1"/>
          <p:nvPr/>
        </p:nvSpPr>
        <p:spPr>
          <a:xfrm flipH="1">
            <a:off x="1974042" y="4640468"/>
            <a:ext cx="24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7" name="ZoneTexte 57">
            <a:extLst>
              <a:ext uri="{FF2B5EF4-FFF2-40B4-BE49-F238E27FC236}">
                <a16:creationId xmlns:a16="http://schemas.microsoft.com/office/drawing/2014/main" id="{ED6B8707-766C-44F7-B212-060607C32207}"/>
              </a:ext>
            </a:extLst>
          </p:cNvPr>
          <p:cNvSpPr txBox="1"/>
          <p:nvPr/>
        </p:nvSpPr>
        <p:spPr>
          <a:xfrm flipH="1">
            <a:off x="2314491" y="5492483"/>
            <a:ext cx="248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39" name="ZoneTexte 88">
            <a:extLst>
              <a:ext uri="{FF2B5EF4-FFF2-40B4-BE49-F238E27FC236}">
                <a16:creationId xmlns:a16="http://schemas.microsoft.com/office/drawing/2014/main" id="{AD3F428C-CABC-4B50-BE93-47CDFF6C6CB3}"/>
              </a:ext>
            </a:extLst>
          </p:cNvPr>
          <p:cNvSpPr txBox="1"/>
          <p:nvPr/>
        </p:nvSpPr>
        <p:spPr>
          <a:xfrm>
            <a:off x="18933" y="2642793"/>
            <a:ext cx="2696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ZoneTexte 88">
            <a:extLst>
              <a:ext uri="{FF2B5EF4-FFF2-40B4-BE49-F238E27FC236}">
                <a16:creationId xmlns:a16="http://schemas.microsoft.com/office/drawing/2014/main" id="{D31BC555-B7E7-4819-9E6F-870806BCAD3D}"/>
              </a:ext>
            </a:extLst>
          </p:cNvPr>
          <p:cNvSpPr txBox="1"/>
          <p:nvPr/>
        </p:nvSpPr>
        <p:spPr>
          <a:xfrm>
            <a:off x="14926" y="92878"/>
            <a:ext cx="27764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3" name="ZoneTexte 88">
            <a:extLst>
              <a:ext uri="{FF2B5EF4-FFF2-40B4-BE49-F238E27FC236}">
                <a16:creationId xmlns:a16="http://schemas.microsoft.com/office/drawing/2014/main" id="{AC379565-0EF1-49FF-8501-50F21394B4D6}"/>
              </a:ext>
            </a:extLst>
          </p:cNvPr>
          <p:cNvSpPr txBox="1"/>
          <p:nvPr/>
        </p:nvSpPr>
        <p:spPr>
          <a:xfrm>
            <a:off x="14926" y="6701355"/>
            <a:ext cx="27764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ZoneTexte 116">
            <a:extLst>
              <a:ext uri="{FF2B5EF4-FFF2-40B4-BE49-F238E27FC236}">
                <a16:creationId xmlns:a16="http://schemas.microsoft.com/office/drawing/2014/main" id="{768D03D6-0BFD-4FC1-A4CD-4C1569F4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102" y="9662099"/>
            <a:ext cx="499384" cy="2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S2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E19E81-8093-4E4C-90EA-705775B0EFF0}"/>
              </a:ext>
            </a:extLst>
          </p:cNvPr>
          <p:cNvCxnSpPr/>
          <p:nvPr/>
        </p:nvCxnSpPr>
        <p:spPr>
          <a:xfrm>
            <a:off x="1916892" y="8971155"/>
            <a:ext cx="1466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1931A1-C3AE-44D4-AEB5-C78E15B9D11B}"/>
              </a:ext>
            </a:extLst>
          </p:cNvPr>
          <p:cNvCxnSpPr/>
          <p:nvPr/>
        </p:nvCxnSpPr>
        <p:spPr>
          <a:xfrm>
            <a:off x="3860010" y="8969760"/>
            <a:ext cx="1466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2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ZoneTexte 116"/>
          <p:cNvSpPr txBox="1">
            <a:spLocks noChangeArrowheads="1"/>
          </p:cNvSpPr>
          <p:nvPr/>
        </p:nvSpPr>
        <p:spPr bwMode="auto">
          <a:xfrm>
            <a:off x="6098359" y="9662099"/>
            <a:ext cx="761127" cy="2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Fig. S3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458590-AB22-45D0-B4DA-46297A5BAC5B}"/>
              </a:ext>
            </a:extLst>
          </p:cNvPr>
          <p:cNvGrpSpPr/>
          <p:nvPr/>
        </p:nvGrpSpPr>
        <p:grpSpPr>
          <a:xfrm>
            <a:off x="3464442" y="330630"/>
            <a:ext cx="3319985" cy="2402841"/>
            <a:chOff x="3493817" y="143402"/>
            <a:chExt cx="3401398" cy="2523807"/>
          </a:xfrm>
        </p:grpSpPr>
        <p:grpSp>
          <p:nvGrpSpPr>
            <p:cNvPr id="28" name="Groupe 23">
              <a:extLst>
                <a:ext uri="{FF2B5EF4-FFF2-40B4-BE49-F238E27FC236}">
                  <a16:creationId xmlns:a16="http://schemas.microsoft.com/office/drawing/2014/main" id="{C1738AF5-7998-4533-8507-0A94D62617DB}"/>
                </a:ext>
              </a:extLst>
            </p:cNvPr>
            <p:cNvGrpSpPr/>
            <p:nvPr/>
          </p:nvGrpSpPr>
          <p:grpSpPr>
            <a:xfrm>
              <a:off x="4641763" y="1467060"/>
              <a:ext cx="2253452" cy="1200149"/>
              <a:chOff x="2335992" y="3472574"/>
              <a:chExt cx="4510831" cy="2376865"/>
            </a:xfrm>
          </p:grpSpPr>
          <p:pic>
            <p:nvPicPr>
              <p:cNvPr id="29" name="Image 13">
                <a:extLst>
                  <a:ext uri="{FF2B5EF4-FFF2-40B4-BE49-F238E27FC236}">
                    <a16:creationId xmlns:a16="http://schemas.microsoft.com/office/drawing/2014/main" id="{8BD22779-38CD-47CB-909B-85C304DF2ED4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87" t="7982" r="31625" b="15396"/>
              <a:stretch/>
            </p:blipFill>
            <p:spPr>
              <a:xfrm>
                <a:off x="4614823" y="3869439"/>
                <a:ext cx="2232000" cy="1980000"/>
              </a:xfrm>
              <a:prstGeom prst="rect">
                <a:avLst/>
              </a:prstGeom>
            </p:spPr>
          </p:pic>
          <p:pic>
            <p:nvPicPr>
              <p:cNvPr id="30" name="Image 14">
                <a:extLst>
                  <a:ext uri="{FF2B5EF4-FFF2-40B4-BE49-F238E27FC236}">
                    <a16:creationId xmlns:a16="http://schemas.microsoft.com/office/drawing/2014/main" id="{F26D55BD-236C-45EE-8AA7-BCE30858D0DD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5992" y="3867134"/>
                <a:ext cx="2232000" cy="1980000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A1049-B171-44D7-88EA-325CB87CFBD2}"/>
                  </a:ext>
                </a:extLst>
              </p:cNvPr>
              <p:cNvSpPr/>
              <p:nvPr/>
            </p:nvSpPr>
            <p:spPr>
              <a:xfrm>
                <a:off x="3598101" y="3472574"/>
                <a:ext cx="2318359" cy="516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013" dirty="0">
                    <a:latin typeface="Times New Roman" panose="02020603050405020304" pitchFamily="18" charset="0"/>
                    <a:cs typeface="Times New Roman" pitchFamily="18" charset="0"/>
                  </a:rPr>
                  <a:t>Adipose Tissue</a:t>
                </a:r>
              </a:p>
            </p:txBody>
          </p:sp>
        </p:grpSp>
        <p:grpSp>
          <p:nvGrpSpPr>
            <p:cNvPr id="32" name="Groupe 27">
              <a:extLst>
                <a:ext uri="{FF2B5EF4-FFF2-40B4-BE49-F238E27FC236}">
                  <a16:creationId xmlns:a16="http://schemas.microsoft.com/office/drawing/2014/main" id="{3283F8E0-F5FA-4405-9DFB-3B86F4FB18BF}"/>
                </a:ext>
              </a:extLst>
            </p:cNvPr>
            <p:cNvGrpSpPr/>
            <p:nvPr/>
          </p:nvGrpSpPr>
          <p:grpSpPr>
            <a:xfrm>
              <a:off x="3493817" y="143402"/>
              <a:ext cx="3401398" cy="2522639"/>
              <a:chOff x="38100" y="1486107"/>
              <a:chExt cx="6808723" cy="4996027"/>
            </a:xfrm>
          </p:grpSpPr>
          <p:grpSp>
            <p:nvGrpSpPr>
              <p:cNvPr id="34" name="Groupe 26">
                <a:extLst>
                  <a:ext uri="{FF2B5EF4-FFF2-40B4-BE49-F238E27FC236}">
                    <a16:creationId xmlns:a16="http://schemas.microsoft.com/office/drawing/2014/main" id="{C552508F-857F-484B-B98C-0709BF793754}"/>
                  </a:ext>
                </a:extLst>
              </p:cNvPr>
              <p:cNvGrpSpPr/>
              <p:nvPr/>
            </p:nvGrpSpPr>
            <p:grpSpPr>
              <a:xfrm>
                <a:off x="38100" y="1486107"/>
                <a:ext cx="6808723" cy="4996027"/>
                <a:chOff x="38100" y="1486107"/>
                <a:chExt cx="6808723" cy="4996027"/>
              </a:xfrm>
            </p:grpSpPr>
            <p:pic>
              <p:nvPicPr>
                <p:cNvPr id="36" name="Picture 2">
                  <a:extLst>
                    <a:ext uri="{FF2B5EF4-FFF2-40B4-BE49-F238E27FC236}">
                      <a16:creationId xmlns:a16="http://schemas.microsoft.com/office/drawing/2014/main" id="{447AA4C7-E3FB-4F8B-98CF-05F68708E5CD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8100" y="2135897"/>
                  <a:ext cx="2232000" cy="198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11">
                  <a:extLst>
                    <a:ext uri="{FF2B5EF4-FFF2-40B4-BE49-F238E27FC236}">
                      <a16:creationId xmlns:a16="http://schemas.microsoft.com/office/drawing/2014/main" id="{E34F621F-8A27-44D8-83D5-4EC425C1BDD1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614823" y="2135673"/>
                  <a:ext cx="2232000" cy="198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2">
                  <a:extLst>
                    <a:ext uri="{FF2B5EF4-FFF2-40B4-BE49-F238E27FC236}">
                      <a16:creationId xmlns:a16="http://schemas.microsoft.com/office/drawing/2014/main" id="{4C1179A5-489A-403F-9FE1-C7D8E42556EB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35992" y="2135673"/>
                  <a:ext cx="2232000" cy="1980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ZoneTexte 116">
                  <a:extLst>
                    <a:ext uri="{FF2B5EF4-FFF2-40B4-BE49-F238E27FC236}">
                      <a16:creationId xmlns:a16="http://schemas.microsoft.com/office/drawing/2014/main" id="{F8C46E6D-3751-43B9-8E27-5FC4D57E8A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95643" y="4303802"/>
                  <a:ext cx="2755627" cy="1309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8872" tIns="9437" rIns="18872" bIns="9437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35608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AU" sz="623" i="1" baseline="30000" dirty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03CCECA-117D-488B-93EA-96B02E4D4EA2}"/>
                    </a:ext>
                  </a:extLst>
                </p:cNvPr>
                <p:cNvSpPr/>
                <p:nvPr/>
              </p:nvSpPr>
              <p:spPr>
                <a:xfrm>
                  <a:off x="456826" y="1776902"/>
                  <a:ext cx="1394552" cy="516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13" dirty="0" err="1">
                      <a:latin typeface="Times New Roman" panose="02020603050405020304" pitchFamily="18" charset="0"/>
                      <a:cs typeface="Times New Roman" pitchFamily="18" charset="0"/>
                    </a:rPr>
                    <a:t>Pancreas</a:t>
                  </a:r>
                  <a:r>
                    <a:rPr lang="fr-FR" sz="1013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B73B4421-E4F4-4593-A6CD-54E9D06D4019}"/>
                    </a:ext>
                  </a:extLst>
                </p:cNvPr>
                <p:cNvSpPr/>
                <p:nvPr/>
              </p:nvSpPr>
              <p:spPr>
                <a:xfrm>
                  <a:off x="3027580" y="1776902"/>
                  <a:ext cx="848830" cy="516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13" dirty="0">
                      <a:latin typeface="Times New Roman" panose="02020603050405020304" pitchFamily="18" charset="0"/>
                      <a:cs typeface="Times New Roman" pitchFamily="18" charset="0"/>
                    </a:rPr>
                    <a:t>Gut </a:t>
                  </a: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3FE5656-36BA-4418-AFDA-69CD607C4998}"/>
                    </a:ext>
                  </a:extLst>
                </p:cNvPr>
                <p:cNvSpPr/>
                <p:nvPr/>
              </p:nvSpPr>
              <p:spPr>
                <a:xfrm>
                  <a:off x="5250521" y="1776902"/>
                  <a:ext cx="960604" cy="516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r-FR" sz="1013" dirty="0" err="1">
                      <a:latin typeface="Times New Roman" panose="02020603050405020304" pitchFamily="18" charset="0"/>
                      <a:cs typeface="Times New Roman" pitchFamily="18" charset="0"/>
                    </a:rPr>
                    <a:t>Liver</a:t>
                  </a:r>
                  <a:endParaRPr lang="fr-FR" sz="1013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F6F74C44-2870-4473-8A1F-C5936C5265ED}"/>
                    </a:ext>
                  </a:extLst>
                </p:cNvPr>
                <p:cNvSpPr/>
                <p:nvPr/>
              </p:nvSpPr>
              <p:spPr>
                <a:xfrm>
                  <a:off x="1080770" y="1486107"/>
                  <a:ext cx="4780662" cy="516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35608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AU" sz="1013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itchFamily="18" charset="0"/>
                    </a:rPr>
                    <a:t>Adiponectin-Cre</a:t>
                  </a:r>
                  <a:r>
                    <a:rPr lang="en-AU" sz="1013" i="1" baseline="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+/-</a:t>
                  </a:r>
                  <a:r>
                    <a:rPr lang="en-AU" sz="1013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; </a:t>
                  </a:r>
                  <a:r>
                    <a:rPr lang="en-AU" sz="1013" i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RosaTomatoeGFP</a:t>
                  </a:r>
                  <a:r>
                    <a:rPr lang="en-AU" sz="1013" i="1" baseline="300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+/-</a:t>
                  </a:r>
                  <a:endParaRPr lang="en-AU" sz="1013" i="1" baseline="30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pic>
              <p:nvPicPr>
                <p:cNvPr id="44" name="Picture 5" descr="C:\Users\axio imager\Desktop\Untitled52.jpeg">
                  <a:extLst>
                    <a:ext uri="{FF2B5EF4-FFF2-40B4-BE49-F238E27FC236}">
                      <a16:creationId xmlns:a16="http://schemas.microsoft.com/office/drawing/2014/main" id="{F5ABACFC-6241-4D3B-969C-7B880A9839DF}"/>
                    </a:ext>
                  </a:extLst>
                </p:cNvPr>
                <p:cNvPicPr preferRelativeResize="0"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8100" y="4502134"/>
                  <a:ext cx="2232000" cy="1980000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00B123E-3654-4F14-BD1F-C732F2F81211}"/>
                  </a:ext>
                </a:extLst>
              </p:cNvPr>
              <p:cNvSpPr/>
              <p:nvPr/>
            </p:nvSpPr>
            <p:spPr>
              <a:xfrm>
                <a:off x="570243" y="4120506"/>
                <a:ext cx="1167716" cy="51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013" dirty="0">
                    <a:latin typeface="Times New Roman" panose="02020603050405020304" pitchFamily="18" charset="0"/>
                    <a:cs typeface="Times New Roman" pitchFamily="18" charset="0"/>
                  </a:rPr>
                  <a:t>Muscle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DCECCF-A5E5-4CFF-B2C2-5778A929CAA3}"/>
              </a:ext>
            </a:extLst>
          </p:cNvPr>
          <p:cNvGrpSpPr/>
          <p:nvPr/>
        </p:nvGrpSpPr>
        <p:grpSpPr>
          <a:xfrm>
            <a:off x="52012" y="121091"/>
            <a:ext cx="3376987" cy="2441277"/>
            <a:chOff x="52012" y="121091"/>
            <a:chExt cx="3376987" cy="2441277"/>
          </a:xfrm>
        </p:grpSpPr>
        <p:sp>
          <p:nvSpPr>
            <p:cNvPr id="71" name="Titre 1">
              <a:extLst>
                <a:ext uri="{FF2B5EF4-FFF2-40B4-BE49-F238E27FC236}">
                  <a16:creationId xmlns:a16="http://schemas.microsoft.com/office/drawing/2014/main" id="{B26C970B-B29B-413A-8175-FA9C575C3B2B}"/>
                </a:ext>
              </a:extLst>
            </p:cNvPr>
            <p:cNvSpPr txBox="1">
              <a:spLocks/>
            </p:cNvSpPr>
            <p:nvPr/>
          </p:nvSpPr>
          <p:spPr>
            <a:xfrm>
              <a:off x="52012" y="452400"/>
              <a:ext cx="3376987" cy="3594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Alms1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allele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integrated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targeting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cassette (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Alms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flin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allele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cxnSp>
          <p:nvCxnSpPr>
            <p:cNvPr id="74" name="Connecteur droit 20">
              <a:extLst>
                <a:ext uri="{FF2B5EF4-FFF2-40B4-BE49-F238E27FC236}">
                  <a16:creationId xmlns:a16="http://schemas.microsoft.com/office/drawing/2014/main" id="{E2E4628B-48DA-4D7B-8E10-97F70D5B630A}"/>
                </a:ext>
              </a:extLst>
            </p:cNvPr>
            <p:cNvCxnSpPr/>
            <p:nvPr/>
          </p:nvCxnSpPr>
          <p:spPr>
            <a:xfrm>
              <a:off x="265850" y="1051159"/>
              <a:ext cx="295001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0AB605B-1C6E-4B61-8BA9-B89E7265DC1C}"/>
                </a:ext>
              </a:extLst>
            </p:cNvPr>
            <p:cNvSpPr/>
            <p:nvPr/>
          </p:nvSpPr>
          <p:spPr>
            <a:xfrm>
              <a:off x="347410" y="942607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009B151-8344-43BA-A887-6329A7A28C68}"/>
                </a:ext>
              </a:extLst>
            </p:cNvPr>
            <p:cNvSpPr/>
            <p:nvPr/>
          </p:nvSpPr>
          <p:spPr>
            <a:xfrm>
              <a:off x="578628" y="942607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C6AD7B3-413D-44A5-A611-1DEA55CA6276}"/>
                </a:ext>
              </a:extLst>
            </p:cNvPr>
            <p:cNvSpPr/>
            <p:nvPr/>
          </p:nvSpPr>
          <p:spPr>
            <a:xfrm>
              <a:off x="860894" y="942607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7CCCE5B-8BE4-492E-818C-5554236E8FE9}"/>
                </a:ext>
              </a:extLst>
            </p:cNvPr>
            <p:cNvSpPr/>
            <p:nvPr/>
          </p:nvSpPr>
          <p:spPr>
            <a:xfrm>
              <a:off x="3094939" y="942607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Pentagone 26">
              <a:extLst>
                <a:ext uri="{FF2B5EF4-FFF2-40B4-BE49-F238E27FC236}">
                  <a16:creationId xmlns:a16="http://schemas.microsoft.com/office/drawing/2014/main" id="{B00E600E-E1F4-450D-BC34-9F9CE8BF8DE9}"/>
                </a:ext>
              </a:extLst>
            </p:cNvPr>
            <p:cNvSpPr/>
            <p:nvPr/>
          </p:nvSpPr>
          <p:spPr>
            <a:xfrm>
              <a:off x="1060623" y="942607"/>
              <a:ext cx="60057" cy="217104"/>
            </a:xfrm>
            <a:prstGeom prst="homePlate">
              <a:avLst>
                <a:gd name="adj" fmla="val 423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Pentagone 28">
              <a:extLst>
                <a:ext uri="{FF2B5EF4-FFF2-40B4-BE49-F238E27FC236}">
                  <a16:creationId xmlns:a16="http://schemas.microsoft.com/office/drawing/2014/main" id="{405EEB9A-4D7F-4ADE-A7D2-F87C96EF1816}"/>
                </a:ext>
              </a:extLst>
            </p:cNvPr>
            <p:cNvSpPr/>
            <p:nvPr/>
          </p:nvSpPr>
          <p:spPr>
            <a:xfrm>
              <a:off x="2338109" y="942607"/>
              <a:ext cx="60057" cy="217104"/>
            </a:xfrm>
            <a:prstGeom prst="homePlate">
              <a:avLst>
                <a:gd name="adj" fmla="val 423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99E965A-46D0-409D-8D55-A95E72596997}"/>
                </a:ext>
              </a:extLst>
            </p:cNvPr>
            <p:cNvSpPr/>
            <p:nvPr/>
          </p:nvSpPr>
          <p:spPr>
            <a:xfrm>
              <a:off x="1281718" y="946109"/>
              <a:ext cx="237984" cy="217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0" name="Connecteur droit 30">
              <a:extLst>
                <a:ext uri="{FF2B5EF4-FFF2-40B4-BE49-F238E27FC236}">
                  <a16:creationId xmlns:a16="http://schemas.microsoft.com/office/drawing/2014/main" id="{539F8227-2AFB-4CDD-A7BD-74920B5978B1}"/>
                </a:ext>
              </a:extLst>
            </p:cNvPr>
            <p:cNvCxnSpPr/>
            <p:nvPr/>
          </p:nvCxnSpPr>
          <p:spPr>
            <a:xfrm>
              <a:off x="298963" y="2331748"/>
              <a:ext cx="2950013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739076EB-BD47-44A0-815C-10618C3E9B90}"/>
                </a:ext>
              </a:extLst>
            </p:cNvPr>
            <p:cNvSpPr/>
            <p:nvPr/>
          </p:nvSpPr>
          <p:spPr>
            <a:xfrm>
              <a:off x="894007" y="2223196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3102C2D-665B-4460-A5DF-341F4C619D41}"/>
                </a:ext>
              </a:extLst>
            </p:cNvPr>
            <p:cNvSpPr/>
            <p:nvPr/>
          </p:nvSpPr>
          <p:spPr>
            <a:xfrm>
              <a:off x="3094939" y="2223196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Pentagone 36">
              <a:extLst>
                <a:ext uri="{FF2B5EF4-FFF2-40B4-BE49-F238E27FC236}">
                  <a16:creationId xmlns:a16="http://schemas.microsoft.com/office/drawing/2014/main" id="{2289CACA-24C7-45F6-9BA1-694AE2A99AA0}"/>
                </a:ext>
              </a:extLst>
            </p:cNvPr>
            <p:cNvSpPr/>
            <p:nvPr/>
          </p:nvSpPr>
          <p:spPr>
            <a:xfrm>
              <a:off x="1060623" y="2223196"/>
              <a:ext cx="60057" cy="217104"/>
            </a:xfrm>
            <a:prstGeom prst="homePlate">
              <a:avLst>
                <a:gd name="adj" fmla="val 4230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CBF918-9020-4AC3-923B-A516BEA2BD30}"/>
                </a:ext>
              </a:extLst>
            </p:cNvPr>
            <p:cNvSpPr txBox="1"/>
            <p:nvPr/>
          </p:nvSpPr>
          <p:spPr>
            <a:xfrm>
              <a:off x="278580" y="7168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95CA397-4F69-47AE-A7B2-6A98DD5B2042}"/>
                </a:ext>
              </a:extLst>
            </p:cNvPr>
            <p:cNvSpPr txBox="1"/>
            <p:nvPr/>
          </p:nvSpPr>
          <p:spPr>
            <a:xfrm>
              <a:off x="510800" y="7168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D767BD5-BFC5-4750-84AC-02BC52B3D978}"/>
                </a:ext>
              </a:extLst>
            </p:cNvPr>
            <p:cNvSpPr txBox="1"/>
            <p:nvPr/>
          </p:nvSpPr>
          <p:spPr>
            <a:xfrm>
              <a:off x="766743" y="7168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D0B60FB-6040-4289-90C1-4858A57B48BA}"/>
                </a:ext>
              </a:extLst>
            </p:cNvPr>
            <p:cNvSpPr/>
            <p:nvPr/>
          </p:nvSpPr>
          <p:spPr>
            <a:xfrm>
              <a:off x="1641782" y="890781"/>
              <a:ext cx="110473" cy="2689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276FEB4-105C-4C84-B6A2-7A020989781F}"/>
                </a:ext>
              </a:extLst>
            </p:cNvPr>
            <p:cNvSpPr/>
            <p:nvPr/>
          </p:nvSpPr>
          <p:spPr>
            <a:xfrm>
              <a:off x="1899397" y="942607"/>
              <a:ext cx="237984" cy="2171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ight Triangle 111">
              <a:extLst>
                <a:ext uri="{FF2B5EF4-FFF2-40B4-BE49-F238E27FC236}">
                  <a16:creationId xmlns:a16="http://schemas.microsoft.com/office/drawing/2014/main" id="{D28AEC23-A660-4601-95DC-FE8A3A005810}"/>
                </a:ext>
              </a:extLst>
            </p:cNvPr>
            <p:cNvSpPr/>
            <p:nvPr/>
          </p:nvSpPr>
          <p:spPr>
            <a:xfrm>
              <a:off x="2688443" y="905886"/>
              <a:ext cx="110473" cy="2689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6296E52-244A-4542-8A9C-C69B80D50667}"/>
                </a:ext>
              </a:extLst>
            </p:cNvPr>
            <p:cNvSpPr txBox="1"/>
            <p:nvPr/>
          </p:nvSpPr>
          <p:spPr>
            <a:xfrm>
              <a:off x="2998586" y="71682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78E21B38-058C-459F-9AB9-08A6AF91F9D9}"/>
                </a:ext>
              </a:extLst>
            </p:cNvPr>
            <p:cNvSpPr/>
            <p:nvPr/>
          </p:nvSpPr>
          <p:spPr>
            <a:xfrm>
              <a:off x="1281718" y="2230546"/>
              <a:ext cx="237984" cy="217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7BB65B5-BAA2-4BDF-80C5-C1557C959D9E}"/>
                </a:ext>
              </a:extLst>
            </p:cNvPr>
            <p:cNvSpPr txBox="1"/>
            <p:nvPr/>
          </p:nvSpPr>
          <p:spPr>
            <a:xfrm>
              <a:off x="1822760" y="905886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neo</a:t>
              </a:r>
              <a:endPara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id="{93B74EF9-52E4-4A36-94E2-A63ED01C641A}"/>
                </a:ext>
              </a:extLst>
            </p:cNvPr>
            <p:cNvSpPr/>
            <p:nvPr/>
          </p:nvSpPr>
          <p:spPr>
            <a:xfrm>
              <a:off x="1898796" y="812785"/>
              <a:ext cx="85349" cy="105836"/>
            </a:xfrm>
            <a:prstGeom prst="ben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FA008AE-8D63-48AA-93EA-A77B23E91881}"/>
                </a:ext>
              </a:extLst>
            </p:cNvPr>
            <p:cNvSpPr txBox="1"/>
            <p:nvPr/>
          </p:nvSpPr>
          <p:spPr>
            <a:xfrm>
              <a:off x="1206350" y="922343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lacZ</a:t>
              </a:r>
              <a:endPara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DF7FE58-3D87-41A6-9956-FDC47B7A02D7}"/>
                </a:ext>
              </a:extLst>
            </p:cNvPr>
            <p:cNvSpPr txBox="1"/>
            <p:nvPr/>
          </p:nvSpPr>
          <p:spPr>
            <a:xfrm>
              <a:off x="1204200" y="2195248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lacZ</a:t>
              </a:r>
              <a:endParaRPr lang="fr-FR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4FCD67B-B37F-4F6B-A88F-F31F37193945}"/>
                </a:ext>
              </a:extLst>
            </p:cNvPr>
            <p:cNvSpPr txBox="1"/>
            <p:nvPr/>
          </p:nvSpPr>
          <p:spPr>
            <a:xfrm>
              <a:off x="919530" y="716820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FRT</a:t>
              </a:r>
              <a:endParaRPr lang="fr-F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5C534C6-4C93-452F-B125-DB872951064E}"/>
                </a:ext>
              </a:extLst>
            </p:cNvPr>
            <p:cNvSpPr txBox="1"/>
            <p:nvPr/>
          </p:nvSpPr>
          <p:spPr>
            <a:xfrm>
              <a:off x="2238660" y="716820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FRT</a:t>
              </a:r>
              <a:endParaRPr lang="fr-F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194488C-9E60-4BF3-92AA-D1DF4268698C}"/>
                </a:ext>
              </a:extLst>
            </p:cNvPr>
            <p:cNvSpPr txBox="1"/>
            <p:nvPr/>
          </p:nvSpPr>
          <p:spPr>
            <a:xfrm>
              <a:off x="2605962" y="716820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loxP</a:t>
              </a:r>
              <a:endParaRPr lang="fr-FR" sz="1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E5EBEAB-6D5C-4AC0-BB5D-7027A9F351C5}"/>
                </a:ext>
              </a:extLst>
            </p:cNvPr>
            <p:cNvSpPr txBox="1"/>
            <p:nvPr/>
          </p:nvSpPr>
          <p:spPr>
            <a:xfrm>
              <a:off x="1490070" y="716820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loxP</a:t>
              </a:r>
              <a:endParaRPr lang="fr-FR" sz="1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B4BAE9-3746-4BC3-AEE8-6DCD8D1C5119}"/>
                </a:ext>
              </a:extLst>
            </p:cNvPr>
            <p:cNvSpPr txBox="1"/>
            <p:nvPr/>
          </p:nvSpPr>
          <p:spPr>
            <a:xfrm>
              <a:off x="316437" y="706115"/>
              <a:ext cx="36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F2F1F78-6B69-4F41-AD42-4B3220FC4820}"/>
                </a:ext>
              </a:extLst>
            </p:cNvPr>
            <p:cNvSpPr txBox="1"/>
            <p:nvPr/>
          </p:nvSpPr>
          <p:spPr>
            <a:xfrm>
              <a:off x="320966" y="901382"/>
              <a:ext cx="36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5C0A8E3-8AE8-4B3C-9797-32B181E30996}"/>
                </a:ext>
              </a:extLst>
            </p:cNvPr>
            <p:cNvSpPr/>
            <p:nvPr/>
          </p:nvSpPr>
          <p:spPr>
            <a:xfrm>
              <a:off x="388388" y="2234261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C3CEDB8-427B-4617-94C8-D2BCDE60EA89}"/>
                </a:ext>
              </a:extLst>
            </p:cNvPr>
            <p:cNvSpPr/>
            <p:nvPr/>
          </p:nvSpPr>
          <p:spPr>
            <a:xfrm>
              <a:off x="619606" y="2234261"/>
              <a:ext cx="57685" cy="2171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907F9AA-22B2-4B61-966E-960F9B1B86E0}"/>
                </a:ext>
              </a:extLst>
            </p:cNvPr>
            <p:cNvSpPr txBox="1"/>
            <p:nvPr/>
          </p:nvSpPr>
          <p:spPr>
            <a:xfrm>
              <a:off x="308699" y="196902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19CEFD3-51A0-4542-A085-F97BBED298B8}"/>
                </a:ext>
              </a:extLst>
            </p:cNvPr>
            <p:cNvSpPr txBox="1"/>
            <p:nvPr/>
          </p:nvSpPr>
          <p:spPr>
            <a:xfrm>
              <a:off x="363789" y="2008370"/>
              <a:ext cx="36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18554E-2A54-46D1-B68F-1D889D52D13D}"/>
                </a:ext>
              </a:extLst>
            </p:cNvPr>
            <p:cNvSpPr txBox="1"/>
            <p:nvPr/>
          </p:nvSpPr>
          <p:spPr>
            <a:xfrm>
              <a:off x="361944" y="2193036"/>
              <a:ext cx="360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fr-F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97AA1B0-31C1-4641-AA81-E49158B7CE18}"/>
                </a:ext>
              </a:extLst>
            </p:cNvPr>
            <p:cNvSpPr txBox="1"/>
            <p:nvPr/>
          </p:nvSpPr>
          <p:spPr>
            <a:xfrm>
              <a:off x="535626" y="196902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4B02126-281B-4780-91DA-04B02F1A1174}"/>
                </a:ext>
              </a:extLst>
            </p:cNvPr>
            <p:cNvSpPr txBox="1"/>
            <p:nvPr/>
          </p:nvSpPr>
          <p:spPr>
            <a:xfrm>
              <a:off x="791569" y="196902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ight Triangle 126">
              <a:extLst>
                <a:ext uri="{FF2B5EF4-FFF2-40B4-BE49-F238E27FC236}">
                  <a16:creationId xmlns:a16="http://schemas.microsoft.com/office/drawing/2014/main" id="{E4FA8F81-B490-4EF8-ADE5-4E7B7AFE18C4}"/>
                </a:ext>
              </a:extLst>
            </p:cNvPr>
            <p:cNvSpPr/>
            <p:nvPr/>
          </p:nvSpPr>
          <p:spPr>
            <a:xfrm>
              <a:off x="1641782" y="2183029"/>
              <a:ext cx="110473" cy="2689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E100F6D-099E-43AF-BA14-FF4CE50BF132}"/>
                </a:ext>
              </a:extLst>
            </p:cNvPr>
            <p:cNvSpPr txBox="1"/>
            <p:nvPr/>
          </p:nvSpPr>
          <p:spPr>
            <a:xfrm>
              <a:off x="1490070" y="1969027"/>
              <a:ext cx="4267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loxP</a:t>
              </a:r>
              <a:endParaRPr lang="fr-FR" sz="1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85A9BB0-9367-49A0-9D82-C738A5A093D3}"/>
                </a:ext>
              </a:extLst>
            </p:cNvPr>
            <p:cNvSpPr txBox="1"/>
            <p:nvPr/>
          </p:nvSpPr>
          <p:spPr>
            <a:xfrm>
              <a:off x="3008191" y="196902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fr-FR" sz="1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02A7C104-DA7B-4BF3-9396-45E4B82EECB3}"/>
                </a:ext>
              </a:extLst>
            </p:cNvPr>
            <p:cNvSpPr txBox="1"/>
            <p:nvPr/>
          </p:nvSpPr>
          <p:spPr>
            <a:xfrm>
              <a:off x="913476" y="1969027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FRT</a:t>
              </a:r>
              <a:endParaRPr lang="fr-FR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Titre 1">
              <a:extLst>
                <a:ext uri="{FF2B5EF4-FFF2-40B4-BE49-F238E27FC236}">
                  <a16:creationId xmlns:a16="http://schemas.microsoft.com/office/drawing/2014/main" id="{A612D978-E5BC-409B-8044-C1212DB24A3E}"/>
                </a:ext>
              </a:extLst>
            </p:cNvPr>
            <p:cNvSpPr txBox="1">
              <a:spLocks/>
            </p:cNvSpPr>
            <p:nvPr/>
          </p:nvSpPr>
          <p:spPr>
            <a:xfrm>
              <a:off x="139798" y="1712568"/>
              <a:ext cx="3098948" cy="35945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Alms1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allele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following</a:t>
              </a:r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Cre-</a:t>
              </a:r>
              <a:r>
                <a:rPr lang="fr-FR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activity</a:t>
              </a:r>
              <a:endParaRPr lang="fr-FR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ZoneTexte 88">
              <a:extLst>
                <a:ext uri="{FF2B5EF4-FFF2-40B4-BE49-F238E27FC236}">
                  <a16:creationId xmlns:a16="http://schemas.microsoft.com/office/drawing/2014/main" id="{E81DBD37-CCE4-42AB-A8D5-1513E5C2D3EF}"/>
                </a:ext>
              </a:extLst>
            </p:cNvPr>
            <p:cNvSpPr txBox="1"/>
            <p:nvPr/>
          </p:nvSpPr>
          <p:spPr>
            <a:xfrm>
              <a:off x="69770" y="121091"/>
              <a:ext cx="27764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133" name="ZoneTexte 88">
            <a:extLst>
              <a:ext uri="{FF2B5EF4-FFF2-40B4-BE49-F238E27FC236}">
                <a16:creationId xmlns:a16="http://schemas.microsoft.com/office/drawing/2014/main" id="{96D16CBE-C37C-4435-AD97-87B551A6DE21}"/>
              </a:ext>
            </a:extLst>
          </p:cNvPr>
          <p:cNvSpPr txBox="1"/>
          <p:nvPr/>
        </p:nvSpPr>
        <p:spPr>
          <a:xfrm>
            <a:off x="3259478" y="115545"/>
            <a:ext cx="2696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1" name="Grupo 38">
            <a:extLst>
              <a:ext uri="{FF2B5EF4-FFF2-40B4-BE49-F238E27FC236}">
                <a16:creationId xmlns:a16="http://schemas.microsoft.com/office/drawing/2014/main" id="{3B3A5D4F-E925-4571-B078-02C3F17EE6F0}"/>
              </a:ext>
            </a:extLst>
          </p:cNvPr>
          <p:cNvGrpSpPr/>
          <p:nvPr/>
        </p:nvGrpSpPr>
        <p:grpSpPr>
          <a:xfrm>
            <a:off x="3471597" y="2900089"/>
            <a:ext cx="2626762" cy="1972177"/>
            <a:chOff x="6914349" y="3009155"/>
            <a:chExt cx="4595640" cy="2645537"/>
          </a:xfrm>
        </p:grpSpPr>
        <p:grpSp>
          <p:nvGrpSpPr>
            <p:cNvPr id="102" name="Grupo 18">
              <a:extLst>
                <a:ext uri="{FF2B5EF4-FFF2-40B4-BE49-F238E27FC236}">
                  <a16:creationId xmlns:a16="http://schemas.microsoft.com/office/drawing/2014/main" id="{F611F719-0DED-483F-AAF6-8FF833737DEA}"/>
                </a:ext>
              </a:extLst>
            </p:cNvPr>
            <p:cNvGrpSpPr/>
            <p:nvPr/>
          </p:nvGrpSpPr>
          <p:grpSpPr>
            <a:xfrm>
              <a:off x="6914349" y="3285560"/>
              <a:ext cx="4595640" cy="2369132"/>
              <a:chOff x="6914349" y="3285560"/>
              <a:chExt cx="4595640" cy="2369132"/>
            </a:xfrm>
          </p:grpSpPr>
          <p:pic>
            <p:nvPicPr>
              <p:cNvPr id="143" name="Imagen 4">
                <a:extLst>
                  <a:ext uri="{FF2B5EF4-FFF2-40B4-BE49-F238E27FC236}">
                    <a16:creationId xmlns:a16="http://schemas.microsoft.com/office/drawing/2014/main" id="{3E1E3624-1037-47E1-9A9E-95E55A4543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contrast="-20000"/>
                        </a14:imgEffect>
                      </a14:imgLayer>
                    </a14:imgProps>
                  </a:ext>
                </a:extLst>
              </a:blip>
              <a:srcRect t="44607" b="-1"/>
              <a:stretch/>
            </p:blipFill>
            <p:spPr>
              <a:xfrm>
                <a:off x="7562738" y="3329004"/>
                <a:ext cx="3947251" cy="2325688"/>
              </a:xfrm>
              <a:prstGeom prst="rect">
                <a:avLst/>
              </a:prstGeom>
            </p:spPr>
          </p:pic>
          <p:sp>
            <p:nvSpPr>
              <p:cNvPr id="144" name="CuadroTexto 6">
                <a:extLst>
                  <a:ext uri="{FF2B5EF4-FFF2-40B4-BE49-F238E27FC236}">
                    <a16:creationId xmlns:a16="http://schemas.microsoft.com/office/drawing/2014/main" id="{1D069E6B-F4AD-4764-9F50-2551750B6165}"/>
                  </a:ext>
                </a:extLst>
              </p:cNvPr>
              <p:cNvSpPr txBox="1"/>
              <p:nvPr/>
            </p:nvSpPr>
            <p:spPr>
              <a:xfrm>
                <a:off x="7011785" y="4918415"/>
                <a:ext cx="625970" cy="30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endParaRPr lang="es-CL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CuadroTexto 8">
                <a:extLst>
                  <a:ext uri="{FF2B5EF4-FFF2-40B4-BE49-F238E27FC236}">
                    <a16:creationId xmlns:a16="http://schemas.microsoft.com/office/drawing/2014/main" id="{BB05D350-2DA9-4BE4-A521-027E49C4BCBF}"/>
                  </a:ext>
                </a:extLst>
              </p:cNvPr>
              <p:cNvSpPr txBox="1"/>
              <p:nvPr/>
            </p:nvSpPr>
            <p:spPr>
              <a:xfrm>
                <a:off x="7010084" y="4521801"/>
                <a:ext cx="625970" cy="30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endParaRPr lang="es-CL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6" name="CuadroTexto 10">
                <a:extLst>
                  <a:ext uri="{FF2B5EF4-FFF2-40B4-BE49-F238E27FC236}">
                    <a16:creationId xmlns:a16="http://schemas.microsoft.com/office/drawing/2014/main" id="{8F219E2C-AB61-4A10-BB5C-D5C059411788}"/>
                  </a:ext>
                </a:extLst>
              </p:cNvPr>
              <p:cNvSpPr txBox="1"/>
              <p:nvPr/>
            </p:nvSpPr>
            <p:spPr>
              <a:xfrm>
                <a:off x="7018921" y="4249196"/>
                <a:ext cx="625970" cy="30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s-CL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CuadroTexto 12">
                <a:extLst>
                  <a:ext uri="{FF2B5EF4-FFF2-40B4-BE49-F238E27FC236}">
                    <a16:creationId xmlns:a16="http://schemas.microsoft.com/office/drawing/2014/main" id="{1D50F6C4-F54A-43E9-AF77-D47440C5D5F7}"/>
                  </a:ext>
                </a:extLst>
              </p:cNvPr>
              <p:cNvSpPr txBox="1"/>
              <p:nvPr/>
            </p:nvSpPr>
            <p:spPr>
              <a:xfrm>
                <a:off x="7010084" y="3822702"/>
                <a:ext cx="625970" cy="30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</a:t>
                </a:r>
                <a:endParaRPr lang="es-CL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CuadroTexto 14">
                <a:extLst>
                  <a:ext uri="{FF2B5EF4-FFF2-40B4-BE49-F238E27FC236}">
                    <a16:creationId xmlns:a16="http://schemas.microsoft.com/office/drawing/2014/main" id="{4CFAFD66-3B4C-4723-8E7F-2A4AF419C4AE}"/>
                  </a:ext>
                </a:extLst>
              </p:cNvPr>
              <p:cNvSpPr txBox="1"/>
              <p:nvPr/>
            </p:nvSpPr>
            <p:spPr>
              <a:xfrm>
                <a:off x="6914349" y="3285560"/>
                <a:ext cx="726933" cy="309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endParaRPr lang="es-CL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5" name="CuadroTexto 26">
              <a:extLst>
                <a:ext uri="{FF2B5EF4-FFF2-40B4-BE49-F238E27FC236}">
                  <a16:creationId xmlns:a16="http://schemas.microsoft.com/office/drawing/2014/main" id="{9F12FE1A-636B-4F52-9FBF-2643359F01CA}"/>
                </a:ext>
              </a:extLst>
            </p:cNvPr>
            <p:cNvSpPr txBox="1"/>
            <p:nvPr/>
          </p:nvSpPr>
          <p:spPr>
            <a:xfrm>
              <a:off x="7973930" y="4116771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CuadroTexto 27">
              <a:extLst>
                <a:ext uri="{FF2B5EF4-FFF2-40B4-BE49-F238E27FC236}">
                  <a16:creationId xmlns:a16="http://schemas.microsoft.com/office/drawing/2014/main" id="{A2B37F7E-F089-4748-B56B-B40B89CF5C7D}"/>
                </a:ext>
              </a:extLst>
            </p:cNvPr>
            <p:cNvSpPr txBox="1"/>
            <p:nvPr/>
          </p:nvSpPr>
          <p:spPr>
            <a:xfrm>
              <a:off x="8358151" y="4114623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CuadroTexto 28">
              <a:extLst>
                <a:ext uri="{FF2B5EF4-FFF2-40B4-BE49-F238E27FC236}">
                  <a16:creationId xmlns:a16="http://schemas.microsoft.com/office/drawing/2014/main" id="{F3E7443A-72D9-4328-BCC9-C1FCF5DF656B}"/>
                </a:ext>
              </a:extLst>
            </p:cNvPr>
            <p:cNvSpPr txBox="1"/>
            <p:nvPr/>
          </p:nvSpPr>
          <p:spPr>
            <a:xfrm>
              <a:off x="8796029" y="4114623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CuadroTexto 29">
              <a:extLst>
                <a:ext uri="{FF2B5EF4-FFF2-40B4-BE49-F238E27FC236}">
                  <a16:creationId xmlns:a16="http://schemas.microsoft.com/office/drawing/2014/main" id="{4CEE419C-CBB3-4600-B139-B60A0B08C5C0}"/>
                </a:ext>
              </a:extLst>
            </p:cNvPr>
            <p:cNvSpPr txBox="1"/>
            <p:nvPr/>
          </p:nvSpPr>
          <p:spPr>
            <a:xfrm>
              <a:off x="9270404" y="4112474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CuadroTexto 30">
              <a:extLst>
                <a:ext uri="{FF2B5EF4-FFF2-40B4-BE49-F238E27FC236}">
                  <a16:creationId xmlns:a16="http://schemas.microsoft.com/office/drawing/2014/main" id="{10801528-DA4A-47E4-B406-5B945D48621B}"/>
                </a:ext>
              </a:extLst>
            </p:cNvPr>
            <p:cNvSpPr txBox="1"/>
            <p:nvPr/>
          </p:nvSpPr>
          <p:spPr>
            <a:xfrm>
              <a:off x="9684674" y="4114623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05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CuadroTexto 31">
              <a:extLst>
                <a:ext uri="{FF2B5EF4-FFF2-40B4-BE49-F238E27FC236}">
                  <a16:creationId xmlns:a16="http://schemas.microsoft.com/office/drawing/2014/main" id="{261A161A-9E1B-4F1A-B285-444651454E8D}"/>
                </a:ext>
              </a:extLst>
            </p:cNvPr>
            <p:cNvSpPr txBox="1"/>
            <p:nvPr/>
          </p:nvSpPr>
          <p:spPr>
            <a:xfrm>
              <a:off x="10081775" y="4112474"/>
              <a:ext cx="569880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06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CuadroTexto 32">
              <a:extLst>
                <a:ext uri="{FF2B5EF4-FFF2-40B4-BE49-F238E27FC236}">
                  <a16:creationId xmlns:a16="http://schemas.microsoft.com/office/drawing/2014/main" id="{2182B140-48A0-462C-A716-48B32E659F59}"/>
                </a:ext>
              </a:extLst>
            </p:cNvPr>
            <p:cNvSpPr txBox="1"/>
            <p:nvPr/>
          </p:nvSpPr>
          <p:spPr>
            <a:xfrm>
              <a:off x="10453118" y="4110327"/>
              <a:ext cx="567077" cy="35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(-)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Rectángulo 34">
              <a:extLst>
                <a:ext uri="{FF2B5EF4-FFF2-40B4-BE49-F238E27FC236}">
                  <a16:creationId xmlns:a16="http://schemas.microsoft.com/office/drawing/2014/main" id="{1D59D0E6-37C7-4715-A1CB-C8CB7986FA50}"/>
                </a:ext>
              </a:extLst>
            </p:cNvPr>
            <p:cNvSpPr/>
            <p:nvPr/>
          </p:nvSpPr>
          <p:spPr>
            <a:xfrm>
              <a:off x="7979943" y="3009155"/>
              <a:ext cx="3144436" cy="35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05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Alms1 </a:t>
              </a:r>
              <a:r>
                <a:rPr lang="en-AU" sz="1050" i="1" baseline="30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flin</a:t>
              </a:r>
              <a:r>
                <a:rPr lang="en-AU" sz="1050" i="1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AU" sz="1050" i="1" baseline="3000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flin</a:t>
              </a:r>
              <a:r>
                <a:rPr lang="en-AU" sz="1050" i="1" baseline="30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AU" sz="105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genotyping PCR</a:t>
              </a:r>
              <a:endParaRPr lang="es-CL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1" name="Tabla 47">
            <a:extLst>
              <a:ext uri="{FF2B5EF4-FFF2-40B4-BE49-F238E27FC236}">
                <a16:creationId xmlns:a16="http://schemas.microsoft.com/office/drawing/2014/main" id="{2F483C49-76A7-49D3-987B-0C4DF8D86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76087"/>
              </p:ext>
            </p:extLst>
          </p:nvPr>
        </p:nvGraphicFramePr>
        <p:xfrm>
          <a:off x="197990" y="3207708"/>
          <a:ext cx="2754102" cy="1617900"/>
        </p:xfrm>
        <a:graphic>
          <a:graphicData uri="http://schemas.openxmlformats.org/drawingml/2006/table">
            <a:tbl>
              <a:tblPr/>
              <a:tblGrid>
                <a:gridCol w="596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194">
                <a:tc>
                  <a:txBody>
                    <a:bodyPr/>
                    <a:lstStyle/>
                    <a:p>
                      <a:pPr fontAlgn="t"/>
                      <a:r>
                        <a:rPr lang="es-CL" sz="1000" dirty="0"/>
                        <a:t>Forwardprimer common</a:t>
                      </a:r>
                      <a:endParaRPr lang="es-CL" sz="1000" dirty="0">
                        <a:effectLst/>
                      </a:endParaRP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/>
                        <a:t>TCA </a:t>
                      </a:r>
                      <a:r>
                        <a:rPr lang="es-CL" sz="1000" dirty="0" err="1"/>
                        <a:t>TCA</a:t>
                      </a:r>
                      <a:r>
                        <a:rPr lang="es-CL" sz="1000" dirty="0"/>
                        <a:t> GTG AAG AGC GGT TG</a:t>
                      </a:r>
                    </a:p>
                    <a:p>
                      <a:pPr fontAlgn="t"/>
                      <a:endParaRPr lang="es-CL" sz="1000" dirty="0">
                        <a:effectLst/>
                      </a:endParaRP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194">
                <a:tc>
                  <a:txBody>
                    <a:bodyPr/>
                    <a:lstStyle/>
                    <a:p>
                      <a:pPr fontAlgn="t"/>
                      <a:r>
                        <a:rPr lang="es-CL" sz="1000" dirty="0"/>
                        <a:t>Reverse</a:t>
                      </a:r>
                    </a:p>
                    <a:p>
                      <a:pPr fontAlgn="t"/>
                      <a:r>
                        <a:rPr lang="es-CL" sz="1000" dirty="0"/>
                        <a:t>primer wt</a:t>
                      </a:r>
                      <a:endParaRPr lang="es-CL" sz="1000" dirty="0">
                        <a:effectLst/>
                      </a:endParaRP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dirty="0"/>
                        <a:t>GAA CTT CGG AAT AGG AAC TTC G</a:t>
                      </a: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94">
                <a:tc>
                  <a:txBody>
                    <a:bodyPr/>
                    <a:lstStyle/>
                    <a:p>
                      <a:pPr fontAlgn="t"/>
                      <a:r>
                        <a:rPr lang="es-CL" sz="1000" dirty="0"/>
                        <a:t>Reverse primer mutant</a:t>
                      </a:r>
                      <a:endParaRPr lang="es-CL" sz="1000" dirty="0">
                        <a:effectLst/>
                      </a:endParaRP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dirty="0"/>
                        <a:t>TTG GGA ATG GAG AGA TTT GC</a:t>
                      </a:r>
                    </a:p>
                  </a:txBody>
                  <a:tcPr marL="67852" marR="67852" marT="41050" marB="41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9C32AEA-9861-4FF4-AC9F-7D562B8187A8}"/>
              </a:ext>
            </a:extLst>
          </p:cNvPr>
          <p:cNvSpPr/>
          <p:nvPr/>
        </p:nvSpPr>
        <p:spPr>
          <a:xfrm>
            <a:off x="4147782" y="4442361"/>
            <a:ext cx="1760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C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 allele = 242 bp</a:t>
            </a:r>
          </a:p>
          <a:p>
            <a:pPr fontAlgn="t"/>
            <a:r>
              <a:rPr lang="es-CL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 flin allele = 118 bp</a:t>
            </a:r>
          </a:p>
        </p:txBody>
      </p:sp>
      <p:sp>
        <p:nvSpPr>
          <p:cNvPr id="152" name="ZoneTexte 88">
            <a:extLst>
              <a:ext uri="{FF2B5EF4-FFF2-40B4-BE49-F238E27FC236}">
                <a16:creationId xmlns:a16="http://schemas.microsoft.com/office/drawing/2014/main" id="{B40EB0D6-C99A-4B7F-B629-FB36B1B57C3C}"/>
              </a:ext>
            </a:extLst>
          </p:cNvPr>
          <p:cNvSpPr txBox="1"/>
          <p:nvPr/>
        </p:nvSpPr>
        <p:spPr>
          <a:xfrm>
            <a:off x="77328" y="2919633"/>
            <a:ext cx="241324" cy="1933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fr-FR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raphique 59"/>
          <p:cNvGraphicFramePr/>
          <p:nvPr>
            <p:extLst>
              <p:ext uri="{D42A27DB-BD31-4B8C-83A1-F6EECF244321}">
                <p14:modId xmlns:p14="http://schemas.microsoft.com/office/powerpoint/2010/main" val="3945114990"/>
              </p:ext>
            </p:extLst>
          </p:nvPr>
        </p:nvGraphicFramePr>
        <p:xfrm>
          <a:off x="377104" y="196551"/>
          <a:ext cx="2133606" cy="155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" name="ZoneTexte 60"/>
          <p:cNvSpPr txBox="1"/>
          <p:nvPr/>
        </p:nvSpPr>
        <p:spPr>
          <a:xfrm>
            <a:off x="1318859" y="196551"/>
            <a:ext cx="569387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ALMS1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-4658" y="10450"/>
            <a:ext cx="27764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3" name="ZoneTexte 62"/>
          <p:cNvSpPr txBox="1"/>
          <p:nvPr/>
        </p:nvSpPr>
        <p:spPr>
          <a:xfrm rot="16200000">
            <a:off x="123656" y="762408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417644" y="1599084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16668" y="1075097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1144675" y="1116525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8" name="ZoneTexte 97"/>
          <p:cNvSpPr txBox="1"/>
          <p:nvPr/>
        </p:nvSpPr>
        <p:spPr>
          <a:xfrm>
            <a:off x="1473949" y="99365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1800480" y="106222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2130045" y="991266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48" name="Graphique 47"/>
          <p:cNvGraphicFramePr/>
          <p:nvPr>
            <p:extLst>
              <p:ext uri="{D42A27DB-BD31-4B8C-83A1-F6EECF244321}">
                <p14:modId xmlns:p14="http://schemas.microsoft.com/office/powerpoint/2010/main" val="791244532"/>
              </p:ext>
            </p:extLst>
          </p:nvPr>
        </p:nvGraphicFramePr>
        <p:xfrm>
          <a:off x="360036" y="1977609"/>
          <a:ext cx="2083534" cy="142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Rectangle 48"/>
          <p:cNvSpPr/>
          <p:nvPr/>
        </p:nvSpPr>
        <p:spPr>
          <a:xfrm>
            <a:off x="1180437" y="1891872"/>
            <a:ext cx="548547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"/>
            <a:r>
              <a:rPr lang="fr-FR" sz="1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cEBPZ</a:t>
            </a:r>
            <a:endParaRPr lang="el-GR" sz="1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90740" y="1710130"/>
            <a:ext cx="27764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201275" y="3222381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7" name="ZoneTexte 106"/>
          <p:cNvSpPr txBox="1"/>
          <p:nvPr/>
        </p:nvSpPr>
        <p:spPr>
          <a:xfrm rot="16200000">
            <a:off x="110941" y="2488524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sp>
        <p:nvSpPr>
          <p:cNvPr id="108" name="ZoneTexte 107"/>
          <p:cNvSpPr txBox="1"/>
          <p:nvPr/>
        </p:nvSpPr>
        <p:spPr>
          <a:xfrm rot="16200000">
            <a:off x="4490670" y="2676772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graphicFrame>
        <p:nvGraphicFramePr>
          <p:cNvPr id="44" name="Graphique 43"/>
          <p:cNvGraphicFramePr/>
          <p:nvPr>
            <p:extLst>
              <p:ext uri="{D42A27DB-BD31-4B8C-83A1-F6EECF244321}">
                <p14:modId xmlns:p14="http://schemas.microsoft.com/office/powerpoint/2010/main" val="3344515270"/>
              </p:ext>
            </p:extLst>
          </p:nvPr>
        </p:nvGraphicFramePr>
        <p:xfrm>
          <a:off x="2634146" y="295872"/>
          <a:ext cx="2073895" cy="1457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ZoneTexte 44"/>
          <p:cNvSpPr txBox="1"/>
          <p:nvPr/>
        </p:nvSpPr>
        <p:spPr>
          <a:xfrm>
            <a:off x="3453470" y="262467"/>
            <a:ext cx="60625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PREF-1</a:t>
            </a:r>
          </a:p>
        </p:txBody>
      </p:sp>
      <p:graphicFrame>
        <p:nvGraphicFramePr>
          <p:cNvPr id="46" name="Graphique 45"/>
          <p:cNvGraphicFramePr/>
          <p:nvPr>
            <p:extLst>
              <p:ext uri="{D42A27DB-BD31-4B8C-83A1-F6EECF244321}">
                <p14:modId xmlns:p14="http://schemas.microsoft.com/office/powerpoint/2010/main" val="624817351"/>
              </p:ext>
            </p:extLst>
          </p:nvPr>
        </p:nvGraphicFramePr>
        <p:xfrm>
          <a:off x="4843057" y="282810"/>
          <a:ext cx="1979333" cy="147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Rectangle 46"/>
          <p:cNvSpPr/>
          <p:nvPr/>
        </p:nvSpPr>
        <p:spPr>
          <a:xfrm>
            <a:off x="5506329" y="249404"/>
            <a:ext cx="537327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"/>
            <a:r>
              <a:rPr lang="fr-FR" sz="1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cEBP</a:t>
            </a:r>
            <a:r>
              <a:rPr lang="el-GR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</a:p>
        </p:txBody>
      </p:sp>
      <p:sp>
        <p:nvSpPr>
          <p:cNvPr id="55" name="ZoneTexte 54"/>
          <p:cNvSpPr txBox="1"/>
          <p:nvPr/>
        </p:nvSpPr>
        <p:spPr>
          <a:xfrm rot="16200000">
            <a:off x="2330970" y="821575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2294641" y="41869"/>
            <a:ext cx="2696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671370" y="28806"/>
            <a:ext cx="27764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3520796" y="1584748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5594691" y="1584748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3654901" y="1079618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3988575" y="102971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4327664" y="1214973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09" name="ZoneTexte 108"/>
          <p:cNvSpPr txBox="1"/>
          <p:nvPr/>
        </p:nvSpPr>
        <p:spPr>
          <a:xfrm rot="16200000">
            <a:off x="4499080" y="808109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graphicFrame>
        <p:nvGraphicFramePr>
          <p:cNvPr id="40" name="Graphique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430215"/>
              </p:ext>
            </p:extLst>
          </p:nvPr>
        </p:nvGraphicFramePr>
        <p:xfrm>
          <a:off x="272982" y="3726687"/>
          <a:ext cx="2033169" cy="159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1" name="Rectangle 40"/>
          <p:cNvSpPr/>
          <p:nvPr/>
        </p:nvSpPr>
        <p:spPr>
          <a:xfrm>
            <a:off x="1115252" y="3856719"/>
            <a:ext cx="530997" cy="24868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"/>
            <a:r>
              <a:rPr lang="fr-FR" sz="1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PPAR</a:t>
            </a:r>
            <a:r>
              <a:rPr lang="el-GR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49824" y="3499358"/>
            <a:ext cx="284052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1136138" y="5154377"/>
            <a:ext cx="489222" cy="2486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0" name="ZoneTexte 109"/>
          <p:cNvSpPr txBox="1"/>
          <p:nvPr/>
        </p:nvSpPr>
        <p:spPr>
          <a:xfrm rot="16200000">
            <a:off x="-29885" y="4333112"/>
            <a:ext cx="522900" cy="2400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sp>
        <p:nvSpPr>
          <p:cNvPr id="112" name="ZoneTexte 116"/>
          <p:cNvSpPr txBox="1">
            <a:spLocks noChangeArrowheads="1"/>
          </p:cNvSpPr>
          <p:nvPr/>
        </p:nvSpPr>
        <p:spPr bwMode="auto">
          <a:xfrm>
            <a:off x="6350072" y="9662099"/>
            <a:ext cx="499384" cy="2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8463" tIns="24232" rIns="48463" bIns="24232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Fig. S4</a:t>
            </a:r>
            <a:endParaRPr kumimoji="0" lang="en-AU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Graphique 35"/>
          <p:cNvGraphicFramePr/>
          <p:nvPr>
            <p:extLst>
              <p:ext uri="{D42A27DB-BD31-4B8C-83A1-F6EECF244321}">
                <p14:modId xmlns:p14="http://schemas.microsoft.com/office/powerpoint/2010/main" val="1239789983"/>
              </p:ext>
            </p:extLst>
          </p:nvPr>
        </p:nvGraphicFramePr>
        <p:xfrm>
          <a:off x="2748685" y="1993351"/>
          <a:ext cx="1953107" cy="143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Rectangle 36"/>
          <p:cNvSpPr/>
          <p:nvPr/>
        </p:nvSpPr>
        <p:spPr>
          <a:xfrm>
            <a:off x="3600069" y="1980433"/>
            <a:ext cx="542136" cy="24622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b"/>
            <a:r>
              <a:rPr lang="fr-FR" sz="1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cEBP</a:t>
            </a:r>
            <a:r>
              <a:rPr lang="el-GR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</a:p>
        </p:txBody>
      </p:sp>
      <p:graphicFrame>
        <p:nvGraphicFramePr>
          <p:cNvPr id="38" name="Graphique 37"/>
          <p:cNvGraphicFramePr/>
          <p:nvPr>
            <p:extLst>
              <p:ext uri="{D42A27DB-BD31-4B8C-83A1-F6EECF244321}">
                <p14:modId xmlns:p14="http://schemas.microsoft.com/office/powerpoint/2010/main" val="25115412"/>
              </p:ext>
            </p:extLst>
          </p:nvPr>
        </p:nvGraphicFramePr>
        <p:xfrm>
          <a:off x="4819517" y="1995798"/>
          <a:ext cx="1913719" cy="147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Rectangle 38"/>
          <p:cNvSpPr/>
          <p:nvPr/>
        </p:nvSpPr>
        <p:spPr>
          <a:xfrm>
            <a:off x="5460160" y="2032029"/>
            <a:ext cx="612844" cy="24622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"/>
            <a:r>
              <a:rPr lang="fr-FR" sz="1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cEBP</a:t>
            </a:r>
            <a:r>
              <a:rPr lang="el-GR" sz="1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</a:p>
        </p:txBody>
      </p:sp>
      <p:sp>
        <p:nvSpPr>
          <p:cNvPr id="65" name="ZoneTexte 64"/>
          <p:cNvSpPr txBox="1"/>
          <p:nvPr/>
        </p:nvSpPr>
        <p:spPr>
          <a:xfrm rot="16200000">
            <a:off x="2445509" y="2453797"/>
            <a:ext cx="52290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2389472" y="1704067"/>
            <a:ext cx="2696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4570731" y="1755663"/>
            <a:ext cx="263214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617702" y="3265243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5612207" y="3316839"/>
            <a:ext cx="506870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3434090" y="212927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2" name="ZoneTexte 88">
            <a:extLst>
              <a:ext uri="{FF2B5EF4-FFF2-40B4-BE49-F238E27FC236}">
                <a16:creationId xmlns:a16="http://schemas.microsoft.com/office/drawing/2014/main" id="{07C1AAF6-9D5C-44BA-B510-0E0465AB7A33}"/>
              </a:ext>
            </a:extLst>
          </p:cNvPr>
          <p:cNvSpPr txBox="1"/>
          <p:nvPr/>
        </p:nvSpPr>
        <p:spPr>
          <a:xfrm>
            <a:off x="2932440" y="3513065"/>
            <a:ext cx="284052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fr-F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" name="ZoneTexte 109">
            <a:extLst>
              <a:ext uri="{FF2B5EF4-FFF2-40B4-BE49-F238E27FC236}">
                <a16:creationId xmlns:a16="http://schemas.microsoft.com/office/drawing/2014/main" id="{E0FA2F40-2A2D-40B4-AD94-E46013C2BDFC}"/>
              </a:ext>
            </a:extLst>
          </p:cNvPr>
          <p:cNvSpPr txBox="1"/>
          <p:nvPr/>
        </p:nvSpPr>
        <p:spPr>
          <a:xfrm rot="16200000">
            <a:off x="2835306" y="4483004"/>
            <a:ext cx="522900" cy="24002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N.F.E.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BED5BF-E0FB-4609-8BED-94E72FCA4D9C}"/>
              </a:ext>
            </a:extLst>
          </p:cNvPr>
          <p:cNvGrpSpPr/>
          <p:nvPr/>
        </p:nvGrpSpPr>
        <p:grpSpPr>
          <a:xfrm>
            <a:off x="3212800" y="3495268"/>
            <a:ext cx="1296344" cy="1997804"/>
            <a:chOff x="3283851" y="3745829"/>
            <a:chExt cx="1310232" cy="2414341"/>
          </a:xfrm>
        </p:grpSpPr>
        <p:graphicFrame>
          <p:nvGraphicFramePr>
            <p:cNvPr id="56" name="Chart 55">
              <a:extLst>
                <a:ext uri="{FF2B5EF4-FFF2-40B4-BE49-F238E27FC236}">
                  <a16:creationId xmlns:a16="http://schemas.microsoft.com/office/drawing/2014/main" id="{A8FA4B18-50BA-4204-8F2A-C3CE106FCD8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7087278"/>
                </p:ext>
              </p:extLst>
            </p:nvPr>
          </p:nvGraphicFramePr>
          <p:xfrm>
            <a:off x="3283851" y="3745829"/>
            <a:ext cx="1310232" cy="24143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5" name="ZoneTexte 57">
              <a:extLst>
                <a:ext uri="{FF2B5EF4-FFF2-40B4-BE49-F238E27FC236}">
                  <a16:creationId xmlns:a16="http://schemas.microsoft.com/office/drawing/2014/main" id="{3F673D6D-D1C4-4C13-9FA7-8B123B7B9149}"/>
                </a:ext>
              </a:extLst>
            </p:cNvPr>
            <p:cNvSpPr txBox="1"/>
            <p:nvPr/>
          </p:nvSpPr>
          <p:spPr>
            <a:xfrm flipH="1">
              <a:off x="4119679" y="4525846"/>
              <a:ext cx="248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361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48012</TotalTime>
  <Words>552</Words>
  <Application>Microsoft Macintosh PowerPoint</Application>
  <PresentationFormat>Format A4 (210 x 297 mm)</PresentationFormat>
  <Paragraphs>174</Paragraphs>
  <Slides>5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MS Mincho</vt:lpstr>
      <vt:lpstr>Arial</vt:lpstr>
      <vt:lpstr>Calibri</vt:lpstr>
      <vt:lpstr>Times New Roman</vt:lpstr>
      <vt:lpstr>Thème Office</vt:lpstr>
      <vt:lpstr>Prism8.Document</vt:lpstr>
      <vt:lpstr>Supplementary Table 1: Mutations in the participants with Alström syndrome (ALMS)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Charlie</dc:creator>
  <cp:lastModifiedBy>Microsoft Office User</cp:lastModifiedBy>
  <cp:revision>986</cp:revision>
  <cp:lastPrinted>2020-05-26T09:03:46Z</cp:lastPrinted>
  <dcterms:created xsi:type="dcterms:W3CDTF">2012-08-21T09:28:27Z</dcterms:created>
  <dcterms:modified xsi:type="dcterms:W3CDTF">2020-08-29T16:53:19Z</dcterms:modified>
</cp:coreProperties>
</file>