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geeta Sawhney" initials="SS" lastIdx="3" clrIdx="0">
    <p:extLst>
      <p:ext uri="{19B8F6BF-5375-455C-9EA6-DF929625EA0E}">
        <p15:presenceInfo xmlns:p15="http://schemas.microsoft.com/office/powerpoint/2012/main" userId="S::sangeeta.sawhney@immunovant.com::ebe8258b-a0a9-458d-a373-bb9f586f1d1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381" autoAdjust="0"/>
    <p:restoredTop sz="94660"/>
  </p:normalViewPr>
  <p:slideViewPr>
    <p:cSldViewPr snapToGrid="0">
      <p:cViewPr varScale="1">
        <p:scale>
          <a:sx n="90" d="100"/>
          <a:sy n="90" d="100"/>
        </p:scale>
        <p:origin x="14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6139-B09D-49C7-A8AC-7BE5F52F280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D6F97-7C58-4822-9EF7-C2903B7E5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180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6139-B09D-49C7-A8AC-7BE5F52F280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D6F97-7C58-4822-9EF7-C2903B7E5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7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6139-B09D-49C7-A8AC-7BE5F52F280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D6F97-7C58-4822-9EF7-C2903B7E5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717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6139-B09D-49C7-A8AC-7BE5F52F280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D6F97-7C58-4822-9EF7-C2903B7E5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03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6139-B09D-49C7-A8AC-7BE5F52F280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D6F97-7C58-4822-9EF7-C2903B7E5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92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6139-B09D-49C7-A8AC-7BE5F52F280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D6F97-7C58-4822-9EF7-C2903B7E5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90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6139-B09D-49C7-A8AC-7BE5F52F280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D6F97-7C58-4822-9EF7-C2903B7E5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5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6139-B09D-49C7-A8AC-7BE5F52F280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D6F97-7C58-4822-9EF7-C2903B7E5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79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6139-B09D-49C7-A8AC-7BE5F52F280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D6F97-7C58-4822-9EF7-C2903B7E5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46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6139-B09D-49C7-A8AC-7BE5F52F280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D6F97-7C58-4822-9EF7-C2903B7E5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6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6139-B09D-49C7-A8AC-7BE5F52F280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D6F97-7C58-4822-9EF7-C2903B7E5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95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86139-B09D-49C7-A8AC-7BE5F52F280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D6F97-7C58-4822-9EF7-C2903B7E5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399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66E5D121-15A1-45B3-AD9D-09AFF3BB8833}"/>
              </a:ext>
            </a:extLst>
          </p:cNvPr>
          <p:cNvGrpSpPr/>
          <p:nvPr/>
        </p:nvGrpSpPr>
        <p:grpSpPr>
          <a:xfrm>
            <a:off x="2044995" y="1029259"/>
            <a:ext cx="5054010" cy="4799481"/>
            <a:chOff x="2211569" y="771140"/>
            <a:chExt cx="5054010" cy="4799481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72738EA-85BF-42DA-8FA1-E467B86F06AC}"/>
                </a:ext>
              </a:extLst>
            </p:cNvPr>
            <p:cNvSpPr txBox="1"/>
            <p:nvPr/>
          </p:nvSpPr>
          <p:spPr>
            <a:xfrm>
              <a:off x="2211569" y="1385777"/>
              <a:ext cx="5054010" cy="10156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112713" indent="-112713">
                <a:buSzPct val="125000"/>
                <a:buFont typeface="Arial" panose="020B0604020202020204" pitchFamily="34" charset="0"/>
                <a:buChar char="•"/>
              </a:pPr>
              <a:r>
                <a:rPr lang="en-US" sz="1200" b="1" dirty="0"/>
                <a:t>Exclusion</a:t>
              </a:r>
              <a:r>
                <a:rPr lang="en-US" sz="1200" dirty="0"/>
                <a:t> of patients with history of recent or recurrent DKA</a:t>
              </a:r>
            </a:p>
            <a:p>
              <a:pPr marL="112713" indent="-112713">
                <a:buSzPct val="125000"/>
                <a:buFont typeface="Arial" panose="020B0604020202020204" pitchFamily="34" charset="0"/>
                <a:buChar char="•"/>
              </a:pPr>
              <a:r>
                <a:rPr lang="en-US" sz="1200" b="1" dirty="0"/>
                <a:t>Education</a:t>
              </a:r>
              <a:r>
                <a:rPr lang="en-US" sz="1200" dirty="0"/>
                <a:t> on DKA potential, recognition, and management</a:t>
              </a:r>
            </a:p>
            <a:p>
              <a:pPr marL="628650" lvl="1" indent="-171450">
                <a:buSzPct val="125000"/>
                <a:buFont typeface="Calibri" panose="020F0502020204030204" pitchFamily="34" charset="0"/>
                <a:buChar char="–"/>
              </a:pPr>
              <a:r>
                <a:rPr lang="en-US" sz="1200" dirty="0"/>
                <a:t>Investigator brochure, protocol, patient informed consent</a:t>
              </a:r>
            </a:p>
            <a:p>
              <a:pPr marL="628650" lvl="1" indent="-171450">
                <a:buSzPct val="125000"/>
                <a:buFont typeface="Calibri" panose="020F0502020204030204" pitchFamily="34" charset="0"/>
                <a:buChar char="–"/>
              </a:pPr>
              <a:r>
                <a:rPr lang="en-US" sz="1200" dirty="0"/>
                <a:t>Need to measure ketones with acute illness</a:t>
              </a:r>
            </a:p>
            <a:p>
              <a:pPr marL="628650" lvl="1" indent="-171450">
                <a:buSzPct val="125000"/>
                <a:buFont typeface="Calibri" panose="020F0502020204030204" pitchFamily="34" charset="0"/>
                <a:buChar char="–"/>
              </a:pPr>
              <a:r>
                <a:rPr lang="en-US" sz="1200" dirty="0"/>
                <a:t>Instructions for management of ketosis or ketoacidosis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1842197-F991-4F1E-ADC1-1DA452C02C77}"/>
                </a:ext>
              </a:extLst>
            </p:cNvPr>
            <p:cNvSpPr txBox="1"/>
            <p:nvPr/>
          </p:nvSpPr>
          <p:spPr>
            <a:xfrm>
              <a:off x="2211570" y="771140"/>
              <a:ext cx="5054009" cy="30777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DKA Risk Mitigation in Clinical Trials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B2A246B-0817-439D-81B2-FBE111538F48}"/>
                </a:ext>
              </a:extLst>
            </p:cNvPr>
            <p:cNvSpPr txBox="1"/>
            <p:nvPr/>
          </p:nvSpPr>
          <p:spPr>
            <a:xfrm>
              <a:off x="2211570" y="1078169"/>
              <a:ext cx="5054009" cy="30777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i="1" dirty="0"/>
                <a:t>Before October 2015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B0CDBA3-D7C6-43C7-8D6A-A7BDEC94C821}"/>
                </a:ext>
              </a:extLst>
            </p:cNvPr>
            <p:cNvSpPr txBox="1"/>
            <p:nvPr/>
          </p:nvSpPr>
          <p:spPr>
            <a:xfrm>
              <a:off x="2211570" y="3139186"/>
              <a:ext cx="5054009" cy="30777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i="1" dirty="0"/>
                <a:t>After October 2015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F2BC539-97F8-45C9-AA2D-30AFBE74245F}"/>
                </a:ext>
              </a:extLst>
            </p:cNvPr>
            <p:cNvSpPr txBox="1"/>
            <p:nvPr/>
          </p:nvSpPr>
          <p:spPr>
            <a:xfrm>
              <a:off x="2211569" y="3446963"/>
              <a:ext cx="5054010" cy="212365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112713" indent="-112713">
                <a:buSzPct val="125000"/>
                <a:buFont typeface="Arial" panose="020B0604020202020204" pitchFamily="34" charset="0"/>
                <a:buChar char="•"/>
              </a:pPr>
              <a:r>
                <a:rPr lang="en-US" sz="1200" dirty="0"/>
                <a:t>Continuation of the procedures included above</a:t>
              </a:r>
            </a:p>
            <a:p>
              <a:pPr marL="112713" indent="-112713">
                <a:buSzPct val="125000"/>
                <a:buFont typeface="Arial" panose="020B0604020202020204" pitchFamily="34" charset="0"/>
                <a:buChar char="•"/>
              </a:pPr>
              <a:r>
                <a:rPr lang="en-US" sz="1200" b="1" dirty="0"/>
                <a:t>Reinforcement of DKA messages </a:t>
              </a:r>
              <a:r>
                <a:rPr lang="en-US" sz="1200" dirty="0"/>
                <a:t>via letters to Investigators and Study Coordinators with supplemental site training sessions</a:t>
              </a:r>
            </a:p>
            <a:p>
              <a:pPr marL="112713" indent="-112713">
                <a:buSzPct val="125000"/>
                <a:buFont typeface="Arial" panose="020B0604020202020204" pitchFamily="34" charset="0"/>
                <a:buChar char="•"/>
              </a:pPr>
              <a:r>
                <a:rPr lang="en-US" sz="1200" dirty="0"/>
                <a:t>Distribution of patient alert (“wallet”) cards with instructions for the potential for occurrence with normal or minimally elevated blood glucose</a:t>
              </a:r>
            </a:p>
            <a:p>
              <a:pPr marL="112713" indent="-112713">
                <a:buSzPct val="125000"/>
                <a:buFont typeface="Arial" panose="020B0604020202020204" pitchFamily="34" charset="0"/>
                <a:buChar char="•"/>
              </a:pPr>
              <a:r>
                <a:rPr lang="en-US" sz="1200" dirty="0"/>
                <a:t>Provision of </a:t>
              </a:r>
              <a:r>
                <a:rPr lang="en-US" sz="1200" b="1" dirty="0"/>
                <a:t>dipstick urine ketone tests </a:t>
              </a:r>
              <a:r>
                <a:rPr lang="en-US" sz="1200" dirty="0"/>
                <a:t>(eg, </a:t>
              </a:r>
              <a:r>
                <a:rPr lang="en-US" sz="1200" dirty="0" err="1"/>
                <a:t>Ketostix</a:t>
              </a:r>
              <a:r>
                <a:rPr lang="en-US" sz="1200" dirty="0"/>
                <a:t>®) / </a:t>
              </a:r>
              <a:r>
                <a:rPr lang="en-US" sz="1200" b="1" dirty="0"/>
                <a:t>point-of-care BHB meters</a:t>
              </a:r>
              <a:r>
                <a:rPr lang="en-US" sz="1200" dirty="0"/>
                <a:t> to allow early and active patient evaluation of ketosis at symptom onset</a:t>
              </a:r>
            </a:p>
            <a:p>
              <a:pPr marL="112713" indent="-112713">
                <a:buSzPct val="125000"/>
                <a:buFont typeface="Arial" panose="020B0604020202020204" pitchFamily="34" charset="0"/>
                <a:buChar char="•"/>
              </a:pPr>
              <a:r>
                <a:rPr lang="en-US" sz="1200" b="1" dirty="0"/>
                <a:t>Blood BHB assessment at every clinic visit </a:t>
              </a:r>
              <a:r>
                <a:rPr lang="en-US" sz="1200" dirty="0"/>
                <a:t>(central laboratory and point of care) with central laboratory alerts to support follow-up</a:t>
              </a:r>
            </a:p>
            <a:p>
              <a:pPr marL="112713" indent="-112713">
                <a:buSzPct val="125000"/>
                <a:buFont typeface="Arial" panose="020B0604020202020204" pitchFamily="34" charset="0"/>
                <a:buChar char="•"/>
              </a:pPr>
              <a:r>
                <a:rPr lang="en-US" sz="1200" dirty="0"/>
                <a:t>Interruption of study drug with acute illness or reduced oral intake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9030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157</Words>
  <Application>Microsoft Office PowerPoint</Application>
  <PresentationFormat>Letter Paper (8.5x11 in)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Goldstein</dc:creator>
  <cp:lastModifiedBy>Meghan Shannon Behnke</cp:lastModifiedBy>
  <cp:revision>6</cp:revision>
  <dcterms:created xsi:type="dcterms:W3CDTF">2020-06-10T22:01:58Z</dcterms:created>
  <dcterms:modified xsi:type="dcterms:W3CDTF">2020-07-14T15:01:08Z</dcterms:modified>
</cp:coreProperties>
</file>