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46" autoAdjust="0"/>
  </p:normalViewPr>
  <p:slideViewPr>
    <p:cSldViewPr snapToGrid="0">
      <p:cViewPr varScale="1">
        <p:scale>
          <a:sx n="68" d="100"/>
          <a:sy n="68" d="100"/>
        </p:scale>
        <p:origin x="97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AIRS\AppData\Local\Microsoft\Windows\INetCache\Content.Outlook\AI41F0C0\AAA-Lys-curv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AIRS\AppData\Local\Microsoft\Windows\INetCache\Content.Outlook\AI41F0C0\AAA-Lys-curv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baseline="0">
                <a:solidFill>
                  <a:schemeClr val="tx1"/>
                </a:solidFill>
              </a:rPr>
              <a:t>[</a:t>
            </a:r>
            <a:r>
              <a:rPr lang="en-US" b="1" i="0" baseline="30000">
                <a:solidFill>
                  <a:schemeClr val="tx1"/>
                </a:solidFill>
              </a:rPr>
              <a:t>13</a:t>
            </a:r>
            <a:r>
              <a:rPr lang="en-US" b="1" i="0" baseline="0">
                <a:solidFill>
                  <a:schemeClr val="tx1"/>
                </a:solidFill>
              </a:rPr>
              <a:t>C]aminoadipic acid (AAA)</a:t>
            </a:r>
          </a:p>
          <a:p>
            <a:pPr>
              <a:defRPr/>
            </a:pPr>
            <a:r>
              <a:rPr lang="en-US" b="1" i="0" baseline="0">
                <a:solidFill>
                  <a:schemeClr val="tx1"/>
                </a:solidFill>
              </a:rPr>
              <a:t>enrichment curve</a:t>
            </a:r>
          </a:p>
        </c:rich>
      </c:tx>
      <c:layout>
        <c:manualLayout>
          <c:xMode val="edge"/>
          <c:yMode val="edge"/>
          <c:x val="0.30637324716880504"/>
          <c:y val="4.55404893439599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665510202029345"/>
          <c:y val="4.6953864100320791E-2"/>
          <c:w val="0.80185175128970942"/>
          <c:h val="0.82606619873873233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2482737161307404"/>
                  <c:y val="0.46627098279381746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Sheet1!$A$3:$A$9</c:f>
              <c:numCache>
                <c:formatCode>0.00</c:formatCode>
                <c:ptCount val="7"/>
                <c:pt idx="0">
                  <c:v>0</c:v>
                </c:pt>
                <c:pt idx="1">
                  <c:v>0.68</c:v>
                </c:pt>
                <c:pt idx="2">
                  <c:v>1.35</c:v>
                </c:pt>
                <c:pt idx="3">
                  <c:v>3.3</c:v>
                </c:pt>
                <c:pt idx="4">
                  <c:v>6.39</c:v>
                </c:pt>
                <c:pt idx="5">
                  <c:v>9.2799999999999994</c:v>
                </c:pt>
                <c:pt idx="6">
                  <c:v>14.56</c:v>
                </c:pt>
              </c:numCache>
            </c:numRef>
          </c:xVal>
          <c:yVal>
            <c:numRef>
              <c:f>Sheet1!$B$3:$B$9</c:f>
              <c:numCache>
                <c:formatCode>0.00</c:formatCode>
                <c:ptCount val="7"/>
                <c:pt idx="0">
                  <c:v>8.8451163843477495E-2</c:v>
                </c:pt>
                <c:pt idx="1">
                  <c:v>9.5475610500337704E-2</c:v>
                </c:pt>
                <c:pt idx="2">
                  <c:v>0.10036918930969627</c:v>
                </c:pt>
                <c:pt idx="3">
                  <c:v>0.12318436870667313</c:v>
                </c:pt>
                <c:pt idx="4">
                  <c:v>0.16353652670586868</c:v>
                </c:pt>
                <c:pt idx="5">
                  <c:v>0.186501707413775</c:v>
                </c:pt>
                <c:pt idx="6">
                  <c:v>0.25564721449333633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72C-4AB5-A097-112EDD19BF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7917823"/>
        <c:axId val="515215167"/>
      </c:scatterChart>
      <c:valAx>
        <c:axId val="377917823"/>
        <c:scaling>
          <c:orientation val="minMax"/>
          <c:max val="15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baseline="30000">
                    <a:solidFill>
                      <a:schemeClr val="tx1"/>
                    </a:solidFill>
                  </a:rPr>
                  <a:t>13</a:t>
                </a:r>
                <a:r>
                  <a:rPr lang="en-US" sz="1100" b="1" i="0">
                    <a:solidFill>
                      <a:schemeClr val="tx1"/>
                    </a:solidFill>
                  </a:rPr>
                  <a:t>C-AAA mpe</a:t>
                </a:r>
              </a:p>
            </c:rich>
          </c:tx>
          <c:layout>
            <c:manualLayout>
              <c:xMode val="edge"/>
              <c:yMode val="edge"/>
              <c:x val="0.4637049104494122"/>
              <c:y val="0.927474495552309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5215167"/>
        <c:crosses val="autoZero"/>
        <c:crossBetween val="midCat"/>
        <c:majorUnit val="2.5"/>
      </c:valAx>
      <c:valAx>
        <c:axId val="515215167"/>
        <c:scaling>
          <c:orientation val="minMax"/>
          <c:max val="0.28000000000000003"/>
          <c:min val="8.0000000000000016E-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baseline="30000">
                    <a:solidFill>
                      <a:schemeClr val="tx1"/>
                    </a:solidFill>
                  </a:rPr>
                  <a:t>13</a:t>
                </a:r>
                <a:r>
                  <a:rPr lang="en-US" sz="1100" b="1" i="0" baseline="0">
                    <a:solidFill>
                      <a:schemeClr val="tx1"/>
                    </a:solidFill>
                  </a:rPr>
                  <a:t>C-AAA/</a:t>
                </a:r>
                <a:r>
                  <a:rPr lang="en-US" sz="1100" b="1" i="0" baseline="30000">
                    <a:solidFill>
                      <a:schemeClr val="tx1"/>
                    </a:solidFill>
                  </a:rPr>
                  <a:t>12</a:t>
                </a:r>
                <a:r>
                  <a:rPr lang="en-US" sz="1100" b="1" i="0" baseline="0">
                    <a:solidFill>
                      <a:schemeClr val="tx1"/>
                    </a:solidFill>
                  </a:rPr>
                  <a:t>C-AAA area ratios</a:t>
                </a:r>
              </a:p>
            </c:rich>
          </c:tx>
          <c:layout>
            <c:manualLayout>
              <c:xMode val="edge"/>
              <c:yMode val="edge"/>
              <c:x val="1.3396285234460636E-2"/>
              <c:y val="0.254232610064013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9178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400" strike="noStrike" baseline="0">
                <a:solidFill>
                  <a:schemeClr val="tx1"/>
                </a:solidFill>
              </a:rPr>
              <a:t>[</a:t>
            </a:r>
            <a:r>
              <a:rPr lang="en-US" sz="1400" strike="noStrike" baseline="30000">
                <a:solidFill>
                  <a:schemeClr val="tx1"/>
                </a:solidFill>
              </a:rPr>
              <a:t>15</a:t>
            </a:r>
            <a:r>
              <a:rPr lang="en-US" sz="1400" baseline="0">
                <a:solidFill>
                  <a:schemeClr val="tx1"/>
                </a:solidFill>
              </a:rPr>
              <a:t>N]lysine enrichment curve</a:t>
            </a:r>
          </a:p>
        </c:rich>
      </c:tx>
      <c:layout>
        <c:manualLayout>
          <c:xMode val="edge"/>
          <c:yMode val="edge"/>
          <c:x val="0.31442688113425793"/>
          <c:y val="6.52192409598089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904396325459318"/>
          <c:y val="3.5530842078121176E-2"/>
          <c:w val="0.81335892388451436"/>
          <c:h val="0.83212166926813858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1.3613079615048118E-2"/>
                  <c:y val="0.36987050576100927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0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200" b="0" i="0" baseline="0">
                        <a:solidFill>
                          <a:schemeClr val="tx1"/>
                        </a:solidFill>
                      </a:rPr>
                      <a:t>y = 0.0126x + 0.077</a:t>
                    </a:r>
                    <a:br>
                      <a:rPr lang="en-US" sz="1200" b="0" i="0" baseline="0">
                        <a:solidFill>
                          <a:schemeClr val="tx1"/>
                        </a:solidFill>
                      </a:rPr>
                    </a:br>
                    <a:r>
                      <a:rPr lang="en-US" sz="1200" b="0" i="0" baseline="0">
                        <a:solidFill>
                          <a:schemeClr val="tx1"/>
                        </a:solidFill>
                      </a:rPr>
                      <a:t>R² = 0.9967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Sheet1!$M$3:$M$10</c:f>
              <c:numCache>
                <c:formatCode>0.00</c:formatCode>
                <c:ptCount val="8"/>
                <c:pt idx="0">
                  <c:v>0</c:v>
                </c:pt>
                <c:pt idx="1">
                  <c:v>0.3239860799457106</c:v>
                </c:pt>
                <c:pt idx="2">
                  <c:v>0.64585853187181874</c:v>
                </c:pt>
                <c:pt idx="3">
                  <c:v>1.283344749041603</c:v>
                </c:pt>
                <c:pt idx="4">
                  <c:v>1.9126203995890587</c:v>
                </c:pt>
                <c:pt idx="5">
                  <c:v>3.1471664255347642</c:v>
                </c:pt>
                <c:pt idx="6">
                  <c:v>5.5244048471267062</c:v>
                </c:pt>
                <c:pt idx="7">
                  <c:v>6.6693473943611936</c:v>
                </c:pt>
              </c:numCache>
            </c:numRef>
          </c:xVal>
          <c:yVal>
            <c:numRef>
              <c:f>Sheet1!$N$3:$N$10</c:f>
              <c:numCache>
                <c:formatCode>0.00</c:formatCode>
                <c:ptCount val="8"/>
                <c:pt idx="0">
                  <c:v>7.7743821918404232E-2</c:v>
                </c:pt>
                <c:pt idx="1">
                  <c:v>8.2261393131748101E-2</c:v>
                </c:pt>
                <c:pt idx="2">
                  <c:v>8.3171545472791014E-2</c:v>
                </c:pt>
                <c:pt idx="3">
                  <c:v>9.2946579041291208E-2</c:v>
                </c:pt>
                <c:pt idx="4">
                  <c:v>0.10001164497467514</c:v>
                </c:pt>
                <c:pt idx="5">
                  <c:v>0.11945954215814078</c:v>
                </c:pt>
                <c:pt idx="6">
                  <c:v>0.14421915998714166</c:v>
                </c:pt>
                <c:pt idx="7">
                  <c:v>0.16262705421776508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C88-4139-9F44-1FC29C025B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2729151"/>
        <c:axId val="270757311"/>
      </c:scatterChart>
      <c:valAx>
        <c:axId val="292729151"/>
        <c:scaling>
          <c:orientation val="minMax"/>
          <c:max val="7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aseline="30000">
                    <a:solidFill>
                      <a:schemeClr val="tx1"/>
                    </a:solidFill>
                  </a:rPr>
                  <a:t>15</a:t>
                </a:r>
                <a:r>
                  <a:rPr lang="en-US" sz="1100">
                    <a:solidFill>
                      <a:schemeClr val="tx1"/>
                    </a:solidFill>
                  </a:rPr>
                  <a:t>N-lysine mpe</a:t>
                </a:r>
              </a:p>
            </c:rich>
          </c:tx>
          <c:layout>
            <c:manualLayout>
              <c:xMode val="edge"/>
              <c:yMode val="edge"/>
              <c:x val="0.46491776027996501"/>
              <c:y val="0.937216018267458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0757311"/>
        <c:crosses val="autoZero"/>
        <c:crossBetween val="midCat"/>
        <c:majorUnit val="1"/>
      </c:valAx>
      <c:valAx>
        <c:axId val="270757311"/>
        <c:scaling>
          <c:orientation val="minMax"/>
          <c:max val="0.17"/>
          <c:min val="8.0000000000000016E-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aseline="30000">
                    <a:solidFill>
                      <a:schemeClr val="tx1"/>
                    </a:solidFill>
                  </a:rPr>
                  <a:t>15</a:t>
                </a:r>
                <a:r>
                  <a:rPr lang="en-US" sz="1100">
                    <a:solidFill>
                      <a:schemeClr val="tx1"/>
                    </a:solidFill>
                  </a:rPr>
                  <a:t>N-lys/</a:t>
                </a:r>
                <a:r>
                  <a:rPr lang="en-US" sz="1100" baseline="30000">
                    <a:solidFill>
                      <a:schemeClr val="tx1"/>
                    </a:solidFill>
                  </a:rPr>
                  <a:t>14</a:t>
                </a:r>
                <a:r>
                  <a:rPr lang="en-US" sz="1100">
                    <a:solidFill>
                      <a:schemeClr val="tx1"/>
                    </a:solidFill>
                  </a:rPr>
                  <a:t>N-lys area ratios</a:t>
                </a:r>
              </a:p>
            </c:rich>
          </c:tx>
          <c:layout>
            <c:manualLayout>
              <c:xMode val="edge"/>
              <c:yMode val="edge"/>
              <c:x val="1.5472222222222222E-2"/>
              <c:y val="0.253532802353787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272915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12700" cap="flat" cmpd="sng" algn="ctr">
      <a:solidFill>
        <a:schemeClr val="tx1"/>
      </a:solidFill>
      <a:round/>
    </a:ln>
    <a:effectLst/>
  </c:spPr>
  <c:txPr>
    <a:bodyPr/>
    <a:lstStyle/>
    <a:p>
      <a:pPr>
        <a:defRPr sz="1000" b="1" i="0" baseline="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D5D19FB9-8BBE-4945-A996-2A9C1792F913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2C6F0AB-A270-4225-A31B-08215AE77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55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200" b="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en-US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created 2 enrichment curves, one for [</a:t>
            </a:r>
            <a:r>
              <a:rPr lang="en-US" sz="1200" kern="1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C]amino adipic acid (</a:t>
            </a:r>
            <a:r>
              <a:rPr lang="en-US" sz="1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and one for [</a:t>
            </a:r>
            <a:r>
              <a:rPr lang="en-US" sz="1200" kern="1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r>
              <a:rPr lang="en-US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N]lysine (</a:t>
            </a:r>
            <a:r>
              <a:rPr lang="en-US" sz="1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with authentic standards.  We ran these along every single batch of samples to ensure the response stayed within the linear range.  Figures </a:t>
            </a:r>
            <a:r>
              <a:rPr lang="en-US" sz="1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S1a</a:t>
            </a:r>
            <a:r>
              <a:rPr lang="en-US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S1b</a:t>
            </a:r>
            <a:r>
              <a:rPr lang="en-US" sz="1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examples of each curve in a typical batch analysis.</a:t>
            </a:r>
            <a:endParaRPr lang="en-US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C6F0AB-A270-4225-A31B-08215AE779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726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E4DAB-AF90-7657-3EB5-BE8ED377E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DAE2EB-C973-6C78-D84D-D8FE78AD84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5B0E1-30E0-CCBB-8F2A-706247924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50AC6-F1F1-CED5-5D38-9B8E3BCF4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1CA20-C6BB-C403-8FC7-B4D6B6AEC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1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A7B1D-2103-A853-3FF9-9FFA33559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846A0-8C13-1AE8-A41D-84FBEA344D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82196-FDFC-295D-57D8-ECC958AB5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CAC32-28B0-3E02-068A-FEA0D2F7E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3DC2F-0640-4779-F513-82033F31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9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DAF105-265E-96E0-C017-BCFAA0F41C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A34E57-CF9B-AD14-CB25-F9382C49D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1F198-5562-C56F-390D-FFD090FB3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2ECB8-B26F-FDD7-CE4D-869F8F40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DA638-3494-8710-2767-1AB0C690A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2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3837-C195-55D2-5563-ECAFA5754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98F6B-48FC-E064-44F7-D328E7D2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E3CA3-129A-7939-631D-C09571CD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E0121-AA2C-C15A-FECE-9BD8A0026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CBF4E-9312-D552-128C-E1BB43AFB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8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279BA-011F-D045-6749-0A64C1E0D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37EF7-0608-E7C9-E5A0-8A959FD13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316372-E3B5-ABC9-4629-B63C1B558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5D775-F7D6-8A8D-C247-2071C06F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44A84-C7DB-6E9C-0386-FF4F41167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6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E97BF-4B4D-F34E-7CAB-57B8D1C68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FBE4C-48C8-F4F2-3643-AEC34E6121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A99AD6-EFF8-8BBE-8577-CE4F9BF986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55C38-B6BC-FB26-4499-A0F7D9D6A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76B84-EB9C-D4AC-2D88-EC5219DF8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0E7D5-A61E-51F3-F437-39B100C05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54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5E069-3E8D-82E0-3016-90CB6300B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208C76-675D-5847-C002-370ABBD3DA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2C49AF-D54C-633A-AB84-800CFCA88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F8954C-EA9A-AF32-9A4A-D09B5CA59C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9ABA60-F16C-85AF-A5C5-8301F659A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1F8BAB-454D-F46C-C0AD-BD09D89C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CB11FE-3B81-AFF8-B9D6-731BF9CE9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097E17-6F89-A69C-E066-6F25C70F5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514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DA689-A17A-22B5-91F4-F7E5A19C0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D04840-2FF5-6069-E0C1-54371CB72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66A668-F364-2E1C-F4D1-41D9CDAF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8E450D-B7C2-659F-0A30-08871F162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218723-9B04-E57D-CF0F-A6DD74B29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2CB08F-41DE-6911-F549-E53CDB53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02F824-A16F-EA9D-BE91-33385404F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7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4F246-6064-3068-6E2A-50A2C12A4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B36C8-6D2B-B97F-DC07-86082D680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E050C8-F31F-2DB5-324A-845DF0BF3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F3636C-A634-BDC6-167A-91E23A79E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6C7941-4323-1C2D-84A8-F1D2EC7C8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BD26D-6932-8FB5-2542-3746223C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87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711E1-3A66-F7E1-B89C-70E968802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F9B011-8D00-B54C-DBDC-F1A43445E8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B13E54-3D73-C3FB-6157-3D43A93F9C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969C92-0723-29A5-88BB-44056E0F2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E6AD0-7763-6339-2E1B-C30FB36CB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CE953-8BBB-5F59-D32E-A42B60726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5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3026BF-D368-7C01-B49C-C7B0D71AF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FA2BA7-6BA1-D2FF-4189-0D16D600B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C4270-AD89-0529-6DC4-D0405B044B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E0CE1-F9ED-4DD7-8A4E-15FD503A906F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EFDED-E868-F361-28CD-E6B56139C3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F5754-B9EE-E6DA-566F-335C70109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8DBA5-19E6-436C-844D-F60599096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7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660FA0-9758-4F73-89DB-5A9957DC0B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6014181"/>
              </p:ext>
            </p:extLst>
          </p:nvPr>
        </p:nvGraphicFramePr>
        <p:xfrm>
          <a:off x="1262063" y="1285875"/>
          <a:ext cx="4799013" cy="410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FFA3C04-465B-41C2-B248-C44657A4A8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9980462"/>
              </p:ext>
            </p:extLst>
          </p:nvPr>
        </p:nvGraphicFramePr>
        <p:xfrm>
          <a:off x="6127750" y="1285875"/>
          <a:ext cx="4799013" cy="410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11255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1372f5f-8e19-4efb-8afe-8eac20a980c4}" enabled="1" method="Standard" siteId="{a25fff9c-3f63-4fb2-9a8a-d9bdd0321f9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1963</TotalTime>
  <Words>100</Words>
  <Application>Microsoft Office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Asokan, Aneesh Kumar K., Ph.D.</dc:creator>
  <cp:lastModifiedBy>Aakre, Melissa A.</cp:lastModifiedBy>
  <cp:revision>25</cp:revision>
  <cp:lastPrinted>2024-03-19T14:38:24Z</cp:lastPrinted>
  <dcterms:created xsi:type="dcterms:W3CDTF">2023-09-01T17:14:52Z</dcterms:created>
  <dcterms:modified xsi:type="dcterms:W3CDTF">2024-04-08T18:51:41Z</dcterms:modified>
</cp:coreProperties>
</file>