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12192000" cy="6858000"/>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446" autoAdjust="0"/>
  </p:normalViewPr>
  <p:slideViewPr>
    <p:cSldViewPr snapToGrid="0">
      <p:cViewPr varScale="1">
        <p:scale>
          <a:sx n="68" d="100"/>
          <a:sy n="68" d="100"/>
        </p:scale>
        <p:origin x="972" y="66"/>
      </p:cViewPr>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5797"/>
          </a:xfrm>
          <a:prstGeom prst="rect">
            <a:avLst/>
          </a:prstGeom>
        </p:spPr>
        <p:txBody>
          <a:bodyPr vert="horz" lIns="92958" tIns="46479" rIns="92958" bIns="46479" rtlCol="0"/>
          <a:lstStyle>
            <a:lvl1pPr algn="r">
              <a:defRPr sz="1200"/>
            </a:lvl1pPr>
          </a:lstStyle>
          <a:p>
            <a:fld id="{D5D19FB9-8BBE-4945-A996-2A9C1792F913}" type="datetimeFigureOut">
              <a:rPr lang="en-US" smtClean="0"/>
              <a:t>4/8/2024</a:t>
            </a:fld>
            <a:endParaRPr lang="en-US"/>
          </a:p>
        </p:txBody>
      </p:sp>
      <p:sp>
        <p:nvSpPr>
          <p:cNvPr id="4" name="Slide Image Placeholder 3"/>
          <p:cNvSpPr>
            <a:spLocks noGrp="1" noRot="1" noChangeAspect="1"/>
          </p:cNvSpPr>
          <p:nvPr>
            <p:ph type="sldImg" idx="2"/>
          </p:nvPr>
        </p:nvSpPr>
        <p:spPr>
          <a:xfrm>
            <a:off x="706438" y="1160463"/>
            <a:ext cx="5572125" cy="3133725"/>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958" tIns="46479" rIns="92958" bIns="4647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5796"/>
          </a:xfrm>
          <a:prstGeom prst="rect">
            <a:avLst/>
          </a:prstGeom>
        </p:spPr>
        <p:txBody>
          <a:bodyPr vert="horz" lIns="92958" tIns="46479" rIns="92958" bIns="46479" rtlCol="0" anchor="b"/>
          <a:lstStyle>
            <a:lvl1pPr algn="r">
              <a:defRPr sz="1200"/>
            </a:lvl1pPr>
          </a:lstStyle>
          <a:p>
            <a:fld id="{42C6F0AB-A270-4225-A31B-08215AE77990}" type="slidenum">
              <a:rPr lang="en-US" smtClean="0"/>
              <a:t>‹#›</a:t>
            </a:fld>
            <a:endParaRPr lang="en-US"/>
          </a:p>
        </p:txBody>
      </p:sp>
    </p:spTree>
    <p:extLst>
      <p:ext uri="{BB962C8B-B14F-4D97-AF65-F5344CB8AC3E}">
        <p14:creationId xmlns:p14="http://schemas.microsoft.com/office/powerpoint/2010/main" val="1370255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800" b="1" dirty="0">
                <a:latin typeface="Times New Roman" panose="02020603050405020304" pitchFamily="18" charset="0"/>
                <a:ea typeface="Calibri" panose="020F0502020204030204" pitchFamily="34" charset="0"/>
                <a:cs typeface="Times New Roman" panose="02020603050405020304" pitchFamily="18" charset="0"/>
              </a:rPr>
              <a:t>Figure S4: </a:t>
            </a:r>
            <a:r>
              <a:rPr lang="en-US" sz="1800" dirty="0">
                <a:latin typeface="Times New Roman" panose="02020603050405020304" pitchFamily="18" charset="0"/>
                <a:ea typeface="Calibri" panose="020F0502020204030204" pitchFamily="34" charset="0"/>
                <a:cs typeface="Times New Roman" panose="02020603050405020304" pitchFamily="18" charset="0"/>
              </a:rPr>
              <a:t>Association between insulin sensitivity and concentrations of α-AA and lysine  is affected by insulin resistance condition. Correlation between glucose infusion rate (GINF) and lysine concentration at baseline (a), lysine concentration at hyperinsulinemia (b), lysine flux at baseline (c), lysine flux at hyperinsulinemia (d), lysine metabolic clearance rate (MCR) at baseline (e), lysine MCR at hyperinsulinemia (f), α-AA concentration at baseline (g), α-AA concentration at hyperinsulinemia (h), α-AA flux at baseline (i), α-AA flux at hyperinsulinemia (j), α-AA MCR at baseline (k), and α-AA MCR at hyperinsulinemia (l). Spearman correlation analysis was performed to identify the correlation between the variables. A p-value &lt; 0.05 is considered as significant.</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200000"/>
              </a:lnSpc>
            </a:pPr>
            <a:r>
              <a:rPr lang="en-US" sz="1800" dirty="0">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a:lnSpc>
                <a:spcPct val="200000"/>
              </a:lnSpc>
              <a:spcAft>
                <a:spcPts val="1017"/>
              </a:spcAft>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2C6F0AB-A270-4225-A31B-08215AE77990}" type="slidenum">
              <a:rPr lang="en-US" smtClean="0"/>
              <a:t>1</a:t>
            </a:fld>
            <a:endParaRPr lang="en-US"/>
          </a:p>
        </p:txBody>
      </p:sp>
    </p:spTree>
    <p:extLst>
      <p:ext uri="{BB962C8B-B14F-4D97-AF65-F5344CB8AC3E}">
        <p14:creationId xmlns:p14="http://schemas.microsoft.com/office/powerpoint/2010/main" val="3951363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E4DAB-AF90-7657-3EB5-BE8ED377EC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1DAE2EB-C973-6C78-D84D-D8FE78AD84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D35B0E1-30E0-CCBB-8F2A-706247924C88}"/>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A7550AC6-F1F1-CED5-5D38-9B8E3BCF43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71CA20-C6BB-C403-8FC7-B4D6B6AEC6CD}"/>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3961114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A7B1D-2103-A853-3FF9-9FFA335597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5846A0-8C13-1AE8-A41D-84FBEA344D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682196-FDFC-295D-57D8-ECC958AB5058}"/>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B9DCAC32-28B0-3E02-068A-FEA0D2F7E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C3DC2F-0640-4779-F513-82033F316BFB}"/>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626597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DAF105-265E-96E0-C017-BCFAA0F41CB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A34E57-CF9B-AD14-CB25-F9382C49DC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61F198-5562-C56F-390D-FFD090FB3CE3}"/>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79B2ECB8-B26F-FDD7-CE4D-869F8F40AE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6DA638-3494-8710-2767-1AB0C690A743}"/>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1223822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F3837-C195-55D2-5563-ECAFA5754D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F98F6B-48FC-E064-44F7-D328E7D21D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7E3CA3-129A-7939-631D-C09571CD5424}"/>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F65E0121-AA2C-C15A-FECE-9BD8A00269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0CBF4E-9312-D552-128C-E1BB43AFBBD2}"/>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209988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279BA-011F-D045-6749-0A64C1E0DB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4637EF7-0608-E7C9-E5A0-8A959FD13B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316372-E3B5-ABC9-4629-B63C1B558D68}"/>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5295D775-F7D6-8A8D-C247-2071C06FD8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944A84-C7DB-6E9C-0386-FF4F41167A59}"/>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3844368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E97BF-4B4D-F34E-7CAB-57B8D1C68D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7FBE4C-48C8-F4F2-3643-AEC34E6121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A99AD6-EFF8-8BBE-8577-CE4F9BF986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755C38-B6BC-FB26-4499-A0F7D9D6A087}"/>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6" name="Footer Placeholder 5">
            <a:extLst>
              <a:ext uri="{FF2B5EF4-FFF2-40B4-BE49-F238E27FC236}">
                <a16:creationId xmlns:a16="http://schemas.microsoft.com/office/drawing/2014/main" id="{34F76B84-EB9C-D4AC-2D88-EC5219DF80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50E7D5-A61E-51F3-F437-39B100C0543D}"/>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3131654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E069-3E8D-82E0-3016-90CB6300BB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208C76-675D-5847-C002-370ABBD3DA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2C49AF-D54C-633A-AB84-800CFCA880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F8954C-EA9A-AF32-9A4A-D09B5CA59C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9ABA60-F16C-85AF-A5C5-8301F659AB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81F8BAB-454D-F46C-C0AD-BD09D89C530A}"/>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8" name="Footer Placeholder 7">
            <a:extLst>
              <a:ext uri="{FF2B5EF4-FFF2-40B4-BE49-F238E27FC236}">
                <a16:creationId xmlns:a16="http://schemas.microsoft.com/office/drawing/2014/main" id="{45CB11FE-3B81-AFF8-B9D6-731BF9CE9D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097E17-6F89-A69C-E066-6F25C70F5364}"/>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1257514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DA689-A17A-22B5-91F4-F7E5A19C03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FD04840-2FF5-6069-E0C1-54371CB72213}"/>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4" name="Footer Placeholder 3">
            <a:extLst>
              <a:ext uri="{FF2B5EF4-FFF2-40B4-BE49-F238E27FC236}">
                <a16:creationId xmlns:a16="http://schemas.microsoft.com/office/drawing/2014/main" id="{AC66A668-F364-2E1C-F4D1-41D9CDAFCF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E8E450D-B7C2-659F-0A30-08871F16252D}"/>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23521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218723-9B04-E57D-CF0F-A6DD74B29F21}"/>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3" name="Footer Placeholder 2">
            <a:extLst>
              <a:ext uri="{FF2B5EF4-FFF2-40B4-BE49-F238E27FC236}">
                <a16:creationId xmlns:a16="http://schemas.microsoft.com/office/drawing/2014/main" id="{962CB08F-41DE-6911-F549-E53CDB53F8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02F824-A16F-EA9D-BE91-33385404F734}"/>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3862476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4F246-6064-3068-6E2A-50A2C12A45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35B36C8-6D2B-B97F-DC07-86082D6809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BE050C8-F31F-2DB5-324A-845DF0BF32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F3636C-A634-BDC6-167A-91E23A79E7FD}"/>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6" name="Footer Placeholder 5">
            <a:extLst>
              <a:ext uri="{FF2B5EF4-FFF2-40B4-BE49-F238E27FC236}">
                <a16:creationId xmlns:a16="http://schemas.microsoft.com/office/drawing/2014/main" id="{786C7941-4323-1C2D-84A8-F1D2EC7C83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6BD26D-6932-8FB5-2542-3746223CE8FB}"/>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225638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711E1-3A66-F7E1-B89C-70E9688028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F9B011-8D00-B54C-DBDC-F1A43445E8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B13E54-3D73-C3FB-6157-3D43A93F9C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969C92-0723-29A5-88BB-44056E0F212F}"/>
              </a:ext>
            </a:extLst>
          </p:cNvPr>
          <p:cNvSpPr>
            <a:spLocks noGrp="1"/>
          </p:cNvSpPr>
          <p:nvPr>
            <p:ph type="dt" sz="half" idx="10"/>
          </p:nvPr>
        </p:nvSpPr>
        <p:spPr/>
        <p:txBody>
          <a:bodyPr/>
          <a:lstStyle/>
          <a:p>
            <a:fld id="{2F7E0CE1-F9ED-4DD7-8A4E-15FD503A906F}" type="datetimeFigureOut">
              <a:rPr lang="en-US" smtClean="0"/>
              <a:t>4/8/2024</a:t>
            </a:fld>
            <a:endParaRPr lang="en-US"/>
          </a:p>
        </p:txBody>
      </p:sp>
      <p:sp>
        <p:nvSpPr>
          <p:cNvPr id="6" name="Footer Placeholder 5">
            <a:extLst>
              <a:ext uri="{FF2B5EF4-FFF2-40B4-BE49-F238E27FC236}">
                <a16:creationId xmlns:a16="http://schemas.microsoft.com/office/drawing/2014/main" id="{1B2E6AD0-7763-6339-2E1B-C30FB36CB6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BCE953-8BBB-5F59-D32E-A42B60726519}"/>
              </a:ext>
            </a:extLst>
          </p:cNvPr>
          <p:cNvSpPr>
            <a:spLocks noGrp="1"/>
          </p:cNvSpPr>
          <p:nvPr>
            <p:ph type="sldNum" sz="quarter" idx="12"/>
          </p:nvPr>
        </p:nvSpPr>
        <p:spPr/>
        <p:txBody>
          <a:bodyPr/>
          <a:lstStyle/>
          <a:p>
            <a:fld id="{CEE8DBA5-19E6-436C-844D-F6059909666E}" type="slidenum">
              <a:rPr lang="en-US" smtClean="0"/>
              <a:t>‹#›</a:t>
            </a:fld>
            <a:endParaRPr lang="en-US"/>
          </a:p>
        </p:txBody>
      </p:sp>
    </p:spTree>
    <p:extLst>
      <p:ext uri="{BB962C8B-B14F-4D97-AF65-F5344CB8AC3E}">
        <p14:creationId xmlns:p14="http://schemas.microsoft.com/office/powerpoint/2010/main" val="1157356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3026BF-D368-7C01-B49C-C7B0D71AF3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FA2BA7-6BA1-D2FF-4189-0D16D600B6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EC4270-AD89-0529-6DC4-D0405B044B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7E0CE1-F9ED-4DD7-8A4E-15FD503A906F}" type="datetimeFigureOut">
              <a:rPr lang="en-US" smtClean="0"/>
              <a:t>4/8/2024</a:t>
            </a:fld>
            <a:endParaRPr lang="en-US"/>
          </a:p>
        </p:txBody>
      </p:sp>
      <p:sp>
        <p:nvSpPr>
          <p:cNvPr id="5" name="Footer Placeholder 4">
            <a:extLst>
              <a:ext uri="{FF2B5EF4-FFF2-40B4-BE49-F238E27FC236}">
                <a16:creationId xmlns:a16="http://schemas.microsoft.com/office/drawing/2014/main" id="{B40EFDED-E868-F361-28CD-E6B56139C3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82F5754-B9EE-E6DA-566F-335C70109A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8DBA5-19E6-436C-844D-F6059909666E}" type="slidenum">
              <a:rPr lang="en-US" smtClean="0"/>
              <a:t>‹#›</a:t>
            </a:fld>
            <a:endParaRPr lang="en-US"/>
          </a:p>
        </p:txBody>
      </p:sp>
    </p:spTree>
    <p:extLst>
      <p:ext uri="{BB962C8B-B14F-4D97-AF65-F5344CB8AC3E}">
        <p14:creationId xmlns:p14="http://schemas.microsoft.com/office/powerpoint/2010/main" val="536777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graphs showing different colored dots&#10;&#10;Description automatically generated with medium confidence">
            <a:extLst>
              <a:ext uri="{FF2B5EF4-FFF2-40B4-BE49-F238E27FC236}">
                <a16:creationId xmlns:a16="http://schemas.microsoft.com/office/drawing/2014/main" id="{2D892498-32B2-319B-59DC-F3313EECB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470" y="0"/>
            <a:ext cx="8875059" cy="6858000"/>
          </a:xfrm>
          <a:prstGeom prst="rect">
            <a:avLst/>
          </a:prstGeom>
        </p:spPr>
      </p:pic>
    </p:spTree>
    <p:extLst>
      <p:ext uri="{BB962C8B-B14F-4D97-AF65-F5344CB8AC3E}">
        <p14:creationId xmlns:p14="http://schemas.microsoft.com/office/powerpoint/2010/main" val="2189876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11372f5f-8e19-4efb-8afe-8eac20a980c4}" enabled="1" method="Standard" siteId="{a25fff9c-3f63-4fb2-9a8a-d9bdd0321f9a}" contentBits="0" removed="0"/>
</clbl:labelList>
</file>

<file path=docProps/app.xml><?xml version="1.0" encoding="utf-8"?>
<Properties xmlns="http://schemas.openxmlformats.org/officeDocument/2006/extended-properties" xmlns:vt="http://schemas.openxmlformats.org/officeDocument/2006/docPropsVTypes">
  <TotalTime>1963</TotalTime>
  <Words>143</Words>
  <Application>Microsoft Office PowerPoint</Application>
  <PresentationFormat>Widescreen</PresentationFormat>
  <Paragraphs>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Mayo Clinic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Asokan, Aneesh Kumar K., Ph.D.</dc:creator>
  <cp:lastModifiedBy>Aakre, Melissa A.</cp:lastModifiedBy>
  <cp:revision>25</cp:revision>
  <cp:lastPrinted>2024-03-19T14:38:24Z</cp:lastPrinted>
  <dcterms:created xsi:type="dcterms:W3CDTF">2023-09-01T17:14:52Z</dcterms:created>
  <dcterms:modified xsi:type="dcterms:W3CDTF">2024-04-08T18:50:31Z</dcterms:modified>
</cp:coreProperties>
</file>