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160" userDrawn="1">
          <p15:clr>
            <a:srgbClr val="A4A3A4"/>
          </p15:clr>
        </p15:guide>
        <p15:guide id="4" orient="horz" pos="1464" userDrawn="1">
          <p15:clr>
            <a:srgbClr val="A4A3A4"/>
          </p15:clr>
        </p15:guide>
        <p15:guide id="5" orient="horz" pos="2856" userDrawn="1">
          <p15:clr>
            <a:srgbClr val="A4A3A4"/>
          </p15:clr>
        </p15:guide>
        <p15:guide id="6" orient="horz" pos="4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0A0A4"/>
    <a:srgbClr val="FFFFFF"/>
    <a:srgbClr val="F94040"/>
    <a:srgbClr val="FF808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0" autoAdjust="0"/>
    <p:restoredTop sz="88777" autoAdjust="0"/>
  </p:normalViewPr>
  <p:slideViewPr>
    <p:cSldViewPr snapToGrid="0">
      <p:cViewPr varScale="1">
        <p:scale>
          <a:sx n="74" d="100"/>
          <a:sy n="74" d="100"/>
        </p:scale>
        <p:origin x="3270" y="72"/>
      </p:cViewPr>
      <p:guideLst>
        <p:guide pos="2160"/>
        <p:guide orient="horz" pos="1464"/>
        <p:guide orient="horz" pos="2856"/>
        <p:guide orient="horz" pos="42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A8FBF-1B04-4F03-BEC0-6FDC6183AB7C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1FDBE-5263-4CB5-876A-301DB09431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7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21FDBE-5263-4CB5-876A-301DB09431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3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1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9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98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6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6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05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50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3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67DFE-A981-49F3-AC2C-05061D2DA16E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0E679-B263-45A3-9454-294F98CEE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6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1E944A-FA79-5D04-7DA7-B81C1E3C2D33}"/>
              </a:ext>
            </a:extLst>
          </p:cNvPr>
          <p:cNvGrpSpPr/>
          <p:nvPr/>
        </p:nvGrpSpPr>
        <p:grpSpPr>
          <a:xfrm>
            <a:off x="1313799" y="4044225"/>
            <a:ext cx="3987985" cy="3194726"/>
            <a:chOff x="1968315" y="4291670"/>
            <a:chExt cx="2717871" cy="2207467"/>
          </a:xfrm>
        </p:grpSpPr>
        <p:pic>
          <p:nvPicPr>
            <p:cNvPr id="12" name="Picture 2" descr="E:\SICM Imaje\TFLLR\Animation-TFLLR.gif">
              <a:extLst>
                <a:ext uri="{FF2B5EF4-FFF2-40B4-BE49-F238E27FC236}">
                  <a16:creationId xmlns:a16="http://schemas.microsoft.com/office/drawing/2014/main" id="{37515A61-E78E-4B55-BFB0-B9BA2EBCDA7C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1937" y="4291703"/>
              <a:ext cx="1710897" cy="1710897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61123E2-AA0D-4EE3-B1F1-564BD004D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6873" y="4291670"/>
              <a:ext cx="252615" cy="171089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C0E7CF8-5A16-45E1-B601-A31A2C47A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16753" y="4702071"/>
              <a:ext cx="469433" cy="89009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9C0301B-3481-4196-832E-89909BBA5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68315" y="5592164"/>
              <a:ext cx="743776" cy="798645"/>
            </a:xfrm>
            <a:prstGeom prst="rect">
              <a:avLst/>
            </a:prstGeom>
          </p:spPr>
        </p:pic>
        <p:sp>
          <p:nvSpPr>
            <p:cNvPr id="26" name="Title 1">
              <a:extLst>
                <a:ext uri="{FF2B5EF4-FFF2-40B4-BE49-F238E27FC236}">
                  <a16:creationId xmlns:a16="http://schemas.microsoft.com/office/drawing/2014/main" id="{EEDD6EA2-BBB1-4F9E-AAF7-E97405F235F2}"/>
                </a:ext>
              </a:extLst>
            </p:cNvPr>
            <p:cNvSpPr txBox="1">
              <a:spLocks/>
            </p:cNvSpPr>
            <p:nvPr/>
          </p:nvSpPr>
          <p:spPr>
            <a:xfrm>
              <a:off x="2398897" y="5927637"/>
              <a:ext cx="1685925" cy="57150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SICM scans animation</a:t>
              </a: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0104FD6-13F3-7E87-2F26-82B605AC4780}"/>
                </a:ext>
              </a:extLst>
            </p:cNvPr>
            <p:cNvCxnSpPr>
              <a:cxnSpLocks/>
            </p:cNvCxnSpPr>
            <p:nvPr/>
          </p:nvCxnSpPr>
          <p:spPr>
            <a:xfrm>
              <a:off x="3713054" y="5959556"/>
              <a:ext cx="3216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1F77E0B-B6AE-0767-F830-9D3D0CF536FD}"/>
              </a:ext>
            </a:extLst>
          </p:cNvPr>
          <p:cNvGrpSpPr/>
          <p:nvPr/>
        </p:nvGrpSpPr>
        <p:grpSpPr>
          <a:xfrm>
            <a:off x="1859477" y="150498"/>
            <a:ext cx="2893566" cy="3830705"/>
            <a:chOff x="2392105" y="985556"/>
            <a:chExt cx="1748911" cy="2832073"/>
          </a:xfrm>
        </p:grpSpPr>
        <p:pic>
          <p:nvPicPr>
            <p:cNvPr id="8" name="TFLLR appl exp1 part2.oib - C=2">
              <a:hlinkClick r:id="" action="ppaction://media"/>
              <a:extLst>
                <a:ext uri="{FF2B5EF4-FFF2-40B4-BE49-F238E27FC236}">
                  <a16:creationId xmlns:a16="http://schemas.microsoft.com/office/drawing/2014/main" id="{F2B319FB-C55B-4B84-8570-D407A5F038EC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2392105" y="1396745"/>
              <a:ext cx="1710897" cy="18819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88F1516-1FC3-4BD3-AF1D-1D71EE9FFB0C}"/>
                </a:ext>
              </a:extLst>
            </p:cNvPr>
            <p:cNvCxnSpPr>
              <a:cxnSpLocks/>
            </p:cNvCxnSpPr>
            <p:nvPr/>
          </p:nvCxnSpPr>
          <p:spPr>
            <a:xfrm>
              <a:off x="2647084" y="1260157"/>
              <a:ext cx="128587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4F75B3DF-475D-43C9-A148-1832888FFD19}"/>
                </a:ext>
              </a:extLst>
            </p:cNvPr>
            <p:cNvSpPr txBox="1">
              <a:spLocks/>
            </p:cNvSpPr>
            <p:nvPr/>
          </p:nvSpPr>
          <p:spPr>
            <a:xfrm>
              <a:off x="2855141" y="985556"/>
              <a:ext cx="1285875" cy="342896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+ TFLLR-NH</a:t>
              </a:r>
              <a:r>
                <a:rPr lang="en-US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84BC32AF-DDF7-4E64-8C78-56610BB05508}"/>
                </a:ext>
              </a:extLst>
            </p:cNvPr>
            <p:cNvSpPr txBox="1">
              <a:spLocks/>
            </p:cNvSpPr>
            <p:nvPr/>
          </p:nvSpPr>
          <p:spPr>
            <a:xfrm>
              <a:off x="2393870" y="3246129"/>
              <a:ext cx="1685925" cy="571500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Compressed video, 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actual time 8 min 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0DF243-3F73-54A1-D657-0DA3057DD5B5}"/>
                </a:ext>
              </a:extLst>
            </p:cNvPr>
            <p:cNvCxnSpPr>
              <a:cxnSpLocks/>
            </p:cNvCxnSpPr>
            <p:nvPr/>
          </p:nvCxnSpPr>
          <p:spPr>
            <a:xfrm>
              <a:off x="3516745" y="3172802"/>
              <a:ext cx="53608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F28823D-5A5B-E28D-8986-ABC0D807C9FF}"/>
              </a:ext>
            </a:extLst>
          </p:cNvPr>
          <p:cNvSpPr txBox="1"/>
          <p:nvPr/>
        </p:nvSpPr>
        <p:spPr>
          <a:xfrm>
            <a:off x="516487" y="7663707"/>
            <a:ext cx="56571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Video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Representative video and animation of PAR-1-mediated remodeling of podocyte structures. Top – light microscopy imaging (scale bar is 50 µm), bottom – SICM (scale bar is 5 µm). </a:t>
            </a:r>
          </a:p>
        </p:txBody>
      </p:sp>
    </p:spTree>
    <p:extLst>
      <p:ext uri="{BB962C8B-B14F-4D97-AF65-F5344CB8AC3E}">
        <p14:creationId xmlns:p14="http://schemas.microsoft.com/office/powerpoint/2010/main" val="3544890758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26760</TotalTime>
  <Words>51</Words>
  <Application>Microsoft Office PowerPoint</Application>
  <PresentationFormat>Letter Paper (8.5x11 in)</PresentationFormat>
  <Paragraphs>7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Starushchenko</dc:creator>
  <cp:lastModifiedBy>Alexander Starushchenko</cp:lastModifiedBy>
  <cp:revision>193</cp:revision>
  <dcterms:created xsi:type="dcterms:W3CDTF">2022-01-06T17:12:50Z</dcterms:created>
  <dcterms:modified xsi:type="dcterms:W3CDTF">2023-06-07T02:11:19Z</dcterms:modified>
</cp:coreProperties>
</file>