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ppt/charts/chart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9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1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7" r:id="rId2"/>
    <p:sldId id="297" r:id="rId3"/>
    <p:sldId id="304" r:id="rId4"/>
    <p:sldId id="299" r:id="rId5"/>
    <p:sldId id="303" r:id="rId6"/>
    <p:sldId id="30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5871"/>
  </p:normalViewPr>
  <p:slideViewPr>
    <p:cSldViewPr snapToGrid="0" snapToObjects="1">
      <p:cViewPr varScale="1">
        <p:scale>
          <a:sx n="79" d="100"/>
          <a:sy n="79" d="100"/>
        </p:scale>
        <p:origin x="18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ngdai/Desktop/UCP1-mice/Fat%20manuscript%20/Excel%20data/Fat%20exce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ngdai/Desktop/Diabetes/Fat%20manuscript%20/Excel%20data/Fat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ngdai/Desktop/Fat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ngdai/Desktop/Fat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ngdai/Desktop/Fat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ningdai/Desktop/UCP1-mice/GTT%20template/NCD%20RIP2%20cre%2012%20weeks%20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ningdai/Desktop/UCP1-mice/GTT%20template/NCD%20RIP2%20ITT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ningdai/Desktop/UCP1-mice/Data%20template/BW,BL,BC/LIVER%20FAT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ngdai/Desktop/Fat%20exce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h%20HD:Users:ningdai:Desktop:Conditional%20Ko:Fat%20:Fat%20%20progenitor%20cel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469900000000004E-2"/>
          <c:y val="9.0610999999999997E-2"/>
          <c:w val="0.87748800000000005"/>
          <c:h val="0.7836459999999999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WT M (8)</c:v>
                </c:pt>
              </c:strCache>
            </c:strRef>
          </c:tx>
          <c:spPr>
            <a:ln w="9525" cap="flat">
              <a:solidFill>
                <a:srgbClr val="000000"/>
              </a:solidFill>
              <a:prstDash val="solid"/>
              <a:miter lim="400000"/>
            </a:ln>
            <a:effectLst/>
          </c:spPr>
          <c:marker>
            <c:symbol val="circle"/>
            <c:size val="3"/>
            <c:spPr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1"/>
                <c:pt idx="0">
                  <c:v>2.0875370000000002</c:v>
                </c:pt>
                <c:pt idx="1">
                  <c:v>1.847186</c:v>
                </c:pt>
                <c:pt idx="2">
                  <c:v>2.1199059999999998</c:v>
                </c:pt>
                <c:pt idx="3">
                  <c:v>2.1187819999999999</c:v>
                </c:pt>
                <c:pt idx="4">
                  <c:v>2.980928</c:v>
                </c:pt>
                <c:pt idx="5">
                  <c:v>4.4988890000000001</c:v>
                </c:pt>
                <c:pt idx="6">
                  <c:v>5.1580029999999999</c:v>
                </c:pt>
                <c:pt idx="7">
                  <c:v>4.4560550000000001</c:v>
                </c:pt>
                <c:pt idx="8">
                  <c:v>3.6829480000000001</c:v>
                </c:pt>
                <c:pt idx="9">
                  <c:v>2.8217270000000001</c:v>
                </c:pt>
                <c:pt idx="10">
                  <c:v>2.7318229999999999</c:v>
                </c:pt>
              </c:numLit>
            </c:plus>
            <c:minus>
              <c:numLit>
                <c:formatCode>General</c:formatCode>
                <c:ptCount val="11"/>
                <c:pt idx="0">
                  <c:v>2.0875370000000002</c:v>
                </c:pt>
                <c:pt idx="1">
                  <c:v>1.847186</c:v>
                </c:pt>
                <c:pt idx="2">
                  <c:v>2.1199059999999998</c:v>
                </c:pt>
                <c:pt idx="3">
                  <c:v>2.1187819999999999</c:v>
                </c:pt>
                <c:pt idx="4">
                  <c:v>2.980928</c:v>
                </c:pt>
                <c:pt idx="5">
                  <c:v>4.4988890000000001</c:v>
                </c:pt>
                <c:pt idx="6">
                  <c:v>5.1580029999999999</c:v>
                </c:pt>
                <c:pt idx="7">
                  <c:v>4.4560550000000001</c:v>
                </c:pt>
                <c:pt idx="8">
                  <c:v>3.6829480000000001</c:v>
                </c:pt>
                <c:pt idx="9">
                  <c:v>2.8217270000000001</c:v>
                </c:pt>
                <c:pt idx="10">
                  <c:v>2.7318229999999999</c:v>
                </c:pt>
              </c:numLit>
            </c:minus>
            <c:spPr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c:spPr>
          </c:errBars>
          <c:xVal>
            <c:numRef>
              <c:f>Sheet1!$B$2:$M$2</c:f>
              <c:numCache>
                <c:formatCode>General</c:formatCode>
                <c:ptCount val="11"/>
                <c:pt idx="0">
                  <c:v>2419200</c:v>
                </c:pt>
                <c:pt idx="1">
                  <c:v>3628800</c:v>
                </c:pt>
                <c:pt idx="2">
                  <c:v>4579200</c:v>
                </c:pt>
                <c:pt idx="3">
                  <c:v>5616000</c:v>
                </c:pt>
                <c:pt idx="4">
                  <c:v>8035200</c:v>
                </c:pt>
                <c:pt idx="5">
                  <c:v>10281600</c:v>
                </c:pt>
                <c:pt idx="6">
                  <c:v>11491200</c:v>
                </c:pt>
                <c:pt idx="7">
                  <c:v>12096000</c:v>
                </c:pt>
                <c:pt idx="8">
                  <c:v>14515200</c:v>
                </c:pt>
                <c:pt idx="9">
                  <c:v>15724800</c:v>
                </c:pt>
                <c:pt idx="10">
                  <c:v>18144000</c:v>
                </c:pt>
              </c:numCache>
            </c:numRef>
          </c:xVal>
          <c:yVal>
            <c:numRef>
              <c:f>Sheet1!$B$3:$M$3</c:f>
              <c:numCache>
                <c:formatCode>General</c:formatCode>
                <c:ptCount val="11"/>
                <c:pt idx="0">
                  <c:v>12.406667000000001</c:v>
                </c:pt>
                <c:pt idx="1">
                  <c:v>20.893332999999998</c:v>
                </c:pt>
                <c:pt idx="2">
                  <c:v>24.96</c:v>
                </c:pt>
                <c:pt idx="3">
                  <c:v>27.693332999999999</c:v>
                </c:pt>
                <c:pt idx="4">
                  <c:v>35.114286</c:v>
                </c:pt>
                <c:pt idx="5">
                  <c:v>38.950000000000003</c:v>
                </c:pt>
                <c:pt idx="6">
                  <c:v>40.774999999999999</c:v>
                </c:pt>
                <c:pt idx="7">
                  <c:v>42.424999999999997</c:v>
                </c:pt>
                <c:pt idx="8">
                  <c:v>47.887500000000003</c:v>
                </c:pt>
                <c:pt idx="9">
                  <c:v>50.174999999999997</c:v>
                </c:pt>
                <c:pt idx="10">
                  <c:v>56.142856999999999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96B-964A-9E40-FD9CB85C970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KO M (6)</c:v>
                </c:pt>
              </c:strCache>
            </c:strRef>
          </c:tx>
          <c:spPr>
            <a:ln w="9525" cap="flat">
              <a:solidFill>
                <a:srgbClr val="E32400"/>
              </a:solidFill>
              <a:prstDash val="solid"/>
              <a:miter lim="400000"/>
            </a:ln>
            <a:effectLst/>
          </c:spPr>
          <c:marker>
            <c:symbol val="circle"/>
            <c:size val="3"/>
            <c:spPr>
              <a:solidFill>
                <a:srgbClr val="E32400"/>
              </a:solidFill>
              <a:ln w="25400" cap="flat">
                <a:solidFill>
                  <a:srgbClr val="E32400"/>
                </a:solidFill>
                <a:prstDash val="solid"/>
                <a:miter lim="400000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1"/>
                <c:pt idx="0">
                  <c:v>1.6626620000000001</c:v>
                </c:pt>
                <c:pt idx="1">
                  <c:v>1.25996</c:v>
                </c:pt>
                <c:pt idx="2">
                  <c:v>1.4864200000000001</c:v>
                </c:pt>
                <c:pt idx="3">
                  <c:v>2.1915239999999998</c:v>
                </c:pt>
                <c:pt idx="4">
                  <c:v>4.5113190000000003</c:v>
                </c:pt>
                <c:pt idx="5">
                  <c:v>5.4039799999999998</c:v>
                </c:pt>
                <c:pt idx="6">
                  <c:v>5.5618939999999997</c:v>
                </c:pt>
                <c:pt idx="7">
                  <c:v>6.3736959999999998</c:v>
                </c:pt>
                <c:pt idx="8">
                  <c:v>5.9091170000000002</c:v>
                </c:pt>
                <c:pt idx="9">
                  <c:v>5.734108</c:v>
                </c:pt>
                <c:pt idx="10">
                  <c:v>4.9127049999999999</c:v>
                </c:pt>
              </c:numLit>
            </c:plus>
            <c:minus>
              <c:numLit>
                <c:formatCode>General</c:formatCode>
                <c:ptCount val="11"/>
                <c:pt idx="0">
                  <c:v>1.6626620000000001</c:v>
                </c:pt>
                <c:pt idx="1">
                  <c:v>1.25996</c:v>
                </c:pt>
                <c:pt idx="2">
                  <c:v>1.4864200000000001</c:v>
                </c:pt>
                <c:pt idx="3">
                  <c:v>2.1915239999999998</c:v>
                </c:pt>
                <c:pt idx="4">
                  <c:v>4.5113190000000003</c:v>
                </c:pt>
                <c:pt idx="5">
                  <c:v>5.4039799999999998</c:v>
                </c:pt>
                <c:pt idx="6">
                  <c:v>5.5618939999999997</c:v>
                </c:pt>
                <c:pt idx="7">
                  <c:v>6.3736959999999998</c:v>
                </c:pt>
                <c:pt idx="8">
                  <c:v>5.9091170000000002</c:v>
                </c:pt>
                <c:pt idx="9">
                  <c:v>5.734108</c:v>
                </c:pt>
                <c:pt idx="10">
                  <c:v>4.9127049999999999</c:v>
                </c:pt>
              </c:numLit>
            </c:minus>
            <c:spPr>
              <a:noFill/>
              <a:ln w="12700" cap="flat">
                <a:solidFill>
                  <a:srgbClr val="E32400"/>
                </a:solidFill>
                <a:prstDash val="solid"/>
                <a:miter lim="400000"/>
              </a:ln>
              <a:effectLst/>
            </c:spPr>
          </c:errBars>
          <c:xVal>
            <c:numRef>
              <c:f>Sheet1!$B$4:$M$4</c:f>
              <c:numCache>
                <c:formatCode>General</c:formatCode>
                <c:ptCount val="11"/>
                <c:pt idx="0">
                  <c:v>2419200</c:v>
                </c:pt>
                <c:pt idx="1">
                  <c:v>3628800</c:v>
                </c:pt>
                <c:pt idx="2">
                  <c:v>4579200</c:v>
                </c:pt>
                <c:pt idx="3">
                  <c:v>5616000</c:v>
                </c:pt>
                <c:pt idx="4">
                  <c:v>8035200</c:v>
                </c:pt>
                <c:pt idx="5">
                  <c:v>10281600</c:v>
                </c:pt>
                <c:pt idx="6">
                  <c:v>11491200</c:v>
                </c:pt>
                <c:pt idx="7">
                  <c:v>12096000</c:v>
                </c:pt>
                <c:pt idx="8">
                  <c:v>14515200</c:v>
                </c:pt>
                <c:pt idx="9">
                  <c:v>15724800</c:v>
                </c:pt>
                <c:pt idx="10">
                  <c:v>18144000</c:v>
                </c:pt>
              </c:numCache>
            </c:numRef>
          </c:xVal>
          <c:yVal>
            <c:numRef>
              <c:f>Sheet1!$B$5:$M$5</c:f>
              <c:numCache>
                <c:formatCode>General</c:formatCode>
                <c:ptCount val="11"/>
                <c:pt idx="0">
                  <c:v>12.622222000000001</c:v>
                </c:pt>
                <c:pt idx="1">
                  <c:v>20.3</c:v>
                </c:pt>
                <c:pt idx="2">
                  <c:v>24.222221999999999</c:v>
                </c:pt>
                <c:pt idx="3">
                  <c:v>26.655556000000001</c:v>
                </c:pt>
                <c:pt idx="4">
                  <c:v>32.9</c:v>
                </c:pt>
                <c:pt idx="5">
                  <c:v>36.049999999999997</c:v>
                </c:pt>
                <c:pt idx="6">
                  <c:v>38.033332999999999</c:v>
                </c:pt>
                <c:pt idx="7">
                  <c:v>37.700000000000003</c:v>
                </c:pt>
                <c:pt idx="8">
                  <c:v>43.883333</c:v>
                </c:pt>
                <c:pt idx="9">
                  <c:v>45.7</c:v>
                </c:pt>
                <c:pt idx="10">
                  <c:v>48.866667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96B-964A-9E40-FD9CB85C9706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WT F (8)</c:v>
                </c:pt>
              </c:strCache>
            </c:strRef>
          </c:tx>
          <c:spPr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c:spPr>
          <c:marker>
            <c:symbol val="circle"/>
            <c:size val="4"/>
            <c:spPr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1"/>
                <c:pt idx="0">
                  <c:v>0.63446499999999995</c:v>
                </c:pt>
                <c:pt idx="1">
                  <c:v>0.90563899999999997</c:v>
                </c:pt>
                <c:pt idx="2">
                  <c:v>1.0538240000000001</c:v>
                </c:pt>
                <c:pt idx="3">
                  <c:v>1.0686439999999999</c:v>
                </c:pt>
                <c:pt idx="4">
                  <c:v>1.6145929999999999</c:v>
                </c:pt>
                <c:pt idx="5">
                  <c:v>2.9245320000000001</c:v>
                </c:pt>
                <c:pt idx="6">
                  <c:v>2.7584209999999998</c:v>
                </c:pt>
                <c:pt idx="7">
                  <c:v>2.9156469999999972</c:v>
                </c:pt>
                <c:pt idx="8">
                  <c:v>3.6963059999999999</c:v>
                </c:pt>
                <c:pt idx="9">
                  <c:v>4.853993</c:v>
                </c:pt>
                <c:pt idx="10">
                  <c:v>4.5996379999999997</c:v>
                </c:pt>
              </c:numLit>
            </c:plus>
            <c:minus>
              <c:numLit>
                <c:formatCode>General</c:formatCode>
                <c:ptCount val="11"/>
                <c:pt idx="0">
                  <c:v>0.63446499999999995</c:v>
                </c:pt>
                <c:pt idx="1">
                  <c:v>0.90563899999999997</c:v>
                </c:pt>
                <c:pt idx="2">
                  <c:v>1.0538240000000001</c:v>
                </c:pt>
                <c:pt idx="3">
                  <c:v>1.0686439999999999</c:v>
                </c:pt>
                <c:pt idx="4">
                  <c:v>1.6145929999999999</c:v>
                </c:pt>
                <c:pt idx="5">
                  <c:v>2.9245320000000001</c:v>
                </c:pt>
                <c:pt idx="6">
                  <c:v>2.7584209999999998</c:v>
                </c:pt>
                <c:pt idx="7">
                  <c:v>2.9156469999999972</c:v>
                </c:pt>
                <c:pt idx="8">
                  <c:v>3.6963059999999999</c:v>
                </c:pt>
                <c:pt idx="9">
                  <c:v>4.853993</c:v>
                </c:pt>
                <c:pt idx="10">
                  <c:v>4.5996379999999997</c:v>
                </c:pt>
              </c:numLit>
            </c:minus>
            <c:spPr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c:spPr>
          </c:errBars>
          <c:xVal>
            <c:numRef>
              <c:f>Sheet1!$B$6:$M$6</c:f>
              <c:numCache>
                <c:formatCode>General</c:formatCode>
                <c:ptCount val="11"/>
                <c:pt idx="0">
                  <c:v>2419200</c:v>
                </c:pt>
                <c:pt idx="1">
                  <c:v>3628800</c:v>
                </c:pt>
                <c:pt idx="2">
                  <c:v>4579200</c:v>
                </c:pt>
                <c:pt idx="3">
                  <c:v>5616000</c:v>
                </c:pt>
                <c:pt idx="4">
                  <c:v>8035200</c:v>
                </c:pt>
                <c:pt idx="5">
                  <c:v>10281600</c:v>
                </c:pt>
                <c:pt idx="6">
                  <c:v>11491200</c:v>
                </c:pt>
                <c:pt idx="7">
                  <c:v>12096000</c:v>
                </c:pt>
                <c:pt idx="8">
                  <c:v>14515200</c:v>
                </c:pt>
                <c:pt idx="9">
                  <c:v>15724800</c:v>
                </c:pt>
                <c:pt idx="10">
                  <c:v>18144000</c:v>
                </c:pt>
              </c:numCache>
            </c:numRef>
          </c:xVal>
          <c:yVal>
            <c:numRef>
              <c:f>Sheet1!$B$7:$M$7</c:f>
              <c:numCache>
                <c:formatCode>General</c:formatCode>
                <c:ptCount val="11"/>
                <c:pt idx="0">
                  <c:v>11.563636000000001</c:v>
                </c:pt>
                <c:pt idx="1">
                  <c:v>16.027273000000001</c:v>
                </c:pt>
                <c:pt idx="2">
                  <c:v>17.663636</c:v>
                </c:pt>
                <c:pt idx="3">
                  <c:v>19.399999999999999</c:v>
                </c:pt>
                <c:pt idx="4">
                  <c:v>23.090909</c:v>
                </c:pt>
                <c:pt idx="5">
                  <c:v>24.32</c:v>
                </c:pt>
                <c:pt idx="6">
                  <c:v>24.8</c:v>
                </c:pt>
                <c:pt idx="7">
                  <c:v>26.09</c:v>
                </c:pt>
                <c:pt idx="8">
                  <c:v>32.9375</c:v>
                </c:pt>
                <c:pt idx="9">
                  <c:v>34.587499999999999</c:v>
                </c:pt>
                <c:pt idx="10">
                  <c:v>41.3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96B-964A-9E40-FD9CB85C9706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KO F (7)</c:v>
                </c:pt>
              </c:strCache>
            </c:strRef>
          </c:tx>
          <c:spPr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c:spPr>
          <c:marker>
            <c:symbol val="circle"/>
            <c:size val="4"/>
            <c:spPr>
              <a:solidFill>
                <a:srgbClr val="FFFFFF"/>
              </a:solidFill>
              <a:ln w="25400" cap="flat">
                <a:solidFill>
                  <a:srgbClr val="E32400"/>
                </a:solidFill>
                <a:prstDash val="solid"/>
                <a:miter lim="400000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1"/>
                <c:pt idx="0">
                  <c:v>0.65849199999999997</c:v>
                </c:pt>
                <c:pt idx="1">
                  <c:v>0.88175999999999999</c:v>
                </c:pt>
                <c:pt idx="2">
                  <c:v>1.094303</c:v>
                </c:pt>
                <c:pt idx="3">
                  <c:v>1.470072</c:v>
                </c:pt>
                <c:pt idx="4">
                  <c:v>2.7155930000000001</c:v>
                </c:pt>
                <c:pt idx="5">
                  <c:v>2.2073740000000002</c:v>
                </c:pt>
                <c:pt idx="6">
                  <c:v>2.7920020000000001</c:v>
                </c:pt>
                <c:pt idx="7">
                  <c:v>3.2672620000000001</c:v>
                </c:pt>
                <c:pt idx="8">
                  <c:v>5.4397349999999998</c:v>
                </c:pt>
                <c:pt idx="9">
                  <c:v>5.6392600000000002</c:v>
                </c:pt>
                <c:pt idx="10">
                  <c:v>7.2902579999999997</c:v>
                </c:pt>
              </c:numLit>
            </c:plus>
            <c:minus>
              <c:numLit>
                <c:formatCode>General</c:formatCode>
                <c:ptCount val="11"/>
                <c:pt idx="0">
                  <c:v>0.65849199999999997</c:v>
                </c:pt>
                <c:pt idx="1">
                  <c:v>0.88175999999999999</c:v>
                </c:pt>
                <c:pt idx="2">
                  <c:v>1.094303</c:v>
                </c:pt>
                <c:pt idx="3">
                  <c:v>1.470072</c:v>
                </c:pt>
                <c:pt idx="4">
                  <c:v>2.7155930000000001</c:v>
                </c:pt>
                <c:pt idx="5">
                  <c:v>2.2073740000000002</c:v>
                </c:pt>
                <c:pt idx="6">
                  <c:v>2.7920020000000001</c:v>
                </c:pt>
                <c:pt idx="7">
                  <c:v>3.2672620000000001</c:v>
                </c:pt>
                <c:pt idx="8">
                  <c:v>5.4397349999999998</c:v>
                </c:pt>
                <c:pt idx="9">
                  <c:v>5.6392600000000002</c:v>
                </c:pt>
                <c:pt idx="10">
                  <c:v>7.2902579999999997</c:v>
                </c:pt>
              </c:numLit>
            </c:minus>
            <c:spPr>
              <a:noFill/>
              <a:ln w="12700" cap="flat">
                <a:solidFill>
                  <a:srgbClr val="E32400"/>
                </a:solidFill>
                <a:prstDash val="solid"/>
                <a:miter lim="400000"/>
              </a:ln>
              <a:effectLst/>
            </c:spPr>
          </c:errBars>
          <c:xVal>
            <c:numRef>
              <c:f>Sheet1!$B$8:$M$8</c:f>
              <c:numCache>
                <c:formatCode>General</c:formatCode>
                <c:ptCount val="11"/>
                <c:pt idx="0">
                  <c:v>2419200</c:v>
                </c:pt>
                <c:pt idx="1">
                  <c:v>3628800</c:v>
                </c:pt>
                <c:pt idx="2">
                  <c:v>4579200</c:v>
                </c:pt>
                <c:pt idx="3">
                  <c:v>5616000</c:v>
                </c:pt>
                <c:pt idx="4">
                  <c:v>8035200</c:v>
                </c:pt>
                <c:pt idx="5">
                  <c:v>10281600</c:v>
                </c:pt>
                <c:pt idx="6">
                  <c:v>11491200</c:v>
                </c:pt>
                <c:pt idx="7">
                  <c:v>12096000</c:v>
                </c:pt>
                <c:pt idx="8">
                  <c:v>14515200</c:v>
                </c:pt>
                <c:pt idx="9">
                  <c:v>15724800</c:v>
                </c:pt>
                <c:pt idx="10">
                  <c:v>18144000</c:v>
                </c:pt>
              </c:numCache>
            </c:numRef>
          </c:xVal>
          <c:yVal>
            <c:numRef>
              <c:f>Sheet1!$B$9:$M$9</c:f>
              <c:numCache>
                <c:formatCode>General</c:formatCode>
                <c:ptCount val="11"/>
                <c:pt idx="0">
                  <c:v>10.888889000000001</c:v>
                </c:pt>
                <c:pt idx="1">
                  <c:v>15.766667</c:v>
                </c:pt>
                <c:pt idx="2">
                  <c:v>17.366667</c:v>
                </c:pt>
                <c:pt idx="3">
                  <c:v>18.888888999999999</c:v>
                </c:pt>
                <c:pt idx="4">
                  <c:v>22.822222</c:v>
                </c:pt>
                <c:pt idx="5">
                  <c:v>23.033332999999999</c:v>
                </c:pt>
                <c:pt idx="6">
                  <c:v>23.955556000000001</c:v>
                </c:pt>
                <c:pt idx="7">
                  <c:v>25.466667000000001</c:v>
                </c:pt>
                <c:pt idx="8">
                  <c:v>28.225000000000001</c:v>
                </c:pt>
                <c:pt idx="9">
                  <c:v>30.512499999999999</c:v>
                </c:pt>
                <c:pt idx="10">
                  <c:v>34.375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96B-964A-9E40-FD9CB85C9706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p &lt; 0.05 (M)</c:v>
                </c:pt>
              </c:strCache>
            </c:strRef>
          </c:tx>
          <c:spPr>
            <a:ln w="12700" cap="flat">
              <a:noFill/>
              <a:prstDash val="solid"/>
              <a:miter lim="400000"/>
            </a:ln>
            <a:effectLst/>
          </c:spPr>
          <c:marker>
            <c:symbol val="x"/>
            <c:size val="6"/>
            <c:spPr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c:spPr>
          </c:marker>
          <c:xVal>
            <c:numRef>
              <c:f>Sheet1!$B$10:$M$10</c:f>
              <c:numCache>
                <c:formatCode>General</c:formatCode>
                <c:ptCount val="11"/>
                <c:pt idx="0">
                  <c:v>2419200</c:v>
                </c:pt>
                <c:pt idx="1">
                  <c:v>3628800</c:v>
                </c:pt>
                <c:pt idx="2">
                  <c:v>4579200</c:v>
                </c:pt>
                <c:pt idx="3">
                  <c:v>5616000</c:v>
                </c:pt>
                <c:pt idx="4">
                  <c:v>8035200</c:v>
                </c:pt>
                <c:pt idx="5">
                  <c:v>10281600</c:v>
                </c:pt>
                <c:pt idx="6">
                  <c:v>11491200</c:v>
                </c:pt>
                <c:pt idx="7">
                  <c:v>12096000</c:v>
                </c:pt>
                <c:pt idx="8">
                  <c:v>14515200</c:v>
                </c:pt>
                <c:pt idx="9">
                  <c:v>15724800</c:v>
                </c:pt>
                <c:pt idx="10">
                  <c:v>18144000</c:v>
                </c:pt>
              </c:numCache>
            </c:numRef>
          </c:xVal>
          <c:yVal>
            <c:numRef>
              <c:f>Sheet1!$B$11:$M$11</c:f>
              <c:numCache>
                <c:formatCode>General</c:formatCode>
                <c:ptCount val="11"/>
                <c:pt idx="10">
                  <c:v>63.874679999999998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96B-964A-9E40-FD9CB85C97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9437544"/>
        <c:axId val="-2059930088"/>
      </c:scatterChart>
      <c:valAx>
        <c:axId val="-2059437544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-2059930088"/>
        <c:crosses val="autoZero"/>
        <c:crossBetween val="between"/>
      </c:valAx>
      <c:valAx>
        <c:axId val="-2059930088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95000"/>
                </a:schemeClr>
              </a:solidFill>
              <a:prstDash val="solid"/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000" b="1" i="0" u="none" strike="noStrike">
                <a:solidFill>
                  <a:srgbClr val="000000"/>
                </a:solidFill>
                <a:latin typeface="Helvetica Neue"/>
              </a:defRPr>
            </a:pPr>
            <a:endParaRPr lang="en-US"/>
          </a:p>
        </c:txPr>
        <c:crossAx val="-2059437544"/>
        <c:crosses val="autoZero"/>
        <c:crossBetween val="between"/>
        <c:majorUnit val="17.5"/>
        <c:minorUnit val="8.75"/>
      </c:valAx>
      <c:spPr>
        <a:solidFill>
          <a:srgbClr val="FFFFFF"/>
        </a:solidFill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62026924053846"/>
          <c:y val="3.7786499597766997E-2"/>
          <c:w val="0.84037973075946149"/>
          <c:h val="0.78761122351966062"/>
        </c:manualLayout>
      </c:layout>
      <c:barChart>
        <c:barDir val="col"/>
        <c:grouping val="clustered"/>
        <c:varyColors val="0"/>
        <c:ser>
          <c:idx val="0"/>
          <c:order val="0"/>
          <c:spPr>
            <a:noFill/>
            <a:ln w="9525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rescue3!$D$2:$D$3</c:f>
                <c:numCache>
                  <c:formatCode>General</c:formatCode>
                  <c:ptCount val="2"/>
                  <c:pt idx="0">
                    <c:v>0.04</c:v>
                  </c:pt>
                  <c:pt idx="1">
                    <c:v>0.04</c:v>
                  </c:pt>
                </c:numCache>
              </c:numRef>
            </c:plus>
            <c:minus>
              <c:numRef>
                <c:f>rescue3!$D$2:$D$3</c:f>
                <c:numCache>
                  <c:formatCode>General</c:formatCode>
                  <c:ptCount val="2"/>
                  <c:pt idx="0">
                    <c:v>0.04</c:v>
                  </c:pt>
                  <c:pt idx="1">
                    <c:v>0.04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rescue3!$B$2:$B$3</c:f>
              <c:numCache>
                <c:formatCode>General</c:formatCode>
                <c:ptCount val="2"/>
                <c:pt idx="0">
                  <c:v>1</c:v>
                </c:pt>
                <c:pt idx="1">
                  <c:v>0.48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34-4F4E-B8D6-08369650F6CA}"/>
            </c:ext>
          </c:extLst>
        </c:ser>
        <c:ser>
          <c:idx val="1"/>
          <c:order val="1"/>
          <c:spPr>
            <a:noFill/>
            <a:ln w="9525">
              <a:solidFill>
                <a:srgbClr val="C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rescue3!$E$2:$E$3</c:f>
                <c:numCache>
                  <c:formatCode>General</c:formatCode>
                  <c:ptCount val="2"/>
                  <c:pt idx="0">
                    <c:v>0.05</c:v>
                  </c:pt>
                  <c:pt idx="1">
                    <c:v>0.06</c:v>
                  </c:pt>
                </c:numCache>
              </c:numRef>
            </c:plus>
            <c:minus>
              <c:numRef>
                <c:f>rescue3!$E$2:$E$3</c:f>
                <c:numCache>
                  <c:formatCode>General</c:formatCode>
                  <c:ptCount val="2"/>
                  <c:pt idx="0">
                    <c:v>0.05</c:v>
                  </c:pt>
                  <c:pt idx="1">
                    <c:v>0.06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rescue3!$C$2:$C$3</c:f>
              <c:numCache>
                <c:formatCode>General</c:formatCode>
                <c:ptCount val="2"/>
                <c:pt idx="0">
                  <c:v>0.96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34-4F4E-B8D6-08369650F6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6842271"/>
        <c:axId val="457444703"/>
      </c:barChart>
      <c:catAx>
        <c:axId val="386842271"/>
        <c:scaling>
          <c:orientation val="minMax"/>
        </c:scaling>
        <c:delete val="1"/>
        <c:axPos val="b"/>
        <c:majorTickMark val="out"/>
        <c:minorTickMark val="none"/>
        <c:tickLblPos val="nextTo"/>
        <c:crossAx val="457444703"/>
        <c:crosses val="autoZero"/>
        <c:auto val="1"/>
        <c:lblAlgn val="ctr"/>
        <c:lblOffset val="100"/>
        <c:noMultiLvlLbl val="0"/>
      </c:catAx>
      <c:valAx>
        <c:axId val="457444703"/>
        <c:scaling>
          <c:orientation val="minMax"/>
          <c:max val="1.2"/>
          <c:min val="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#,##0.0" sourceLinked="0"/>
        <c:majorTickMark val="in"/>
        <c:minorTickMark val="none"/>
        <c:tickLblPos val="nextTo"/>
        <c:spPr>
          <a:noFill/>
          <a:ln w="127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842271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'Fat weight'!$A$5:$B$5</c:f>
                <c:numCache>
                  <c:formatCode>General</c:formatCode>
                  <c:ptCount val="2"/>
                  <c:pt idx="0">
                    <c:v>7.0000000000000007E-2</c:v>
                  </c:pt>
                  <c:pt idx="1">
                    <c:v>0.03</c:v>
                  </c:pt>
                </c:numCache>
              </c:numRef>
            </c:plus>
            <c:minus>
              <c:numRef>
                <c:f>'Fat weight'!$A$5:$B$5</c:f>
                <c:numCache>
                  <c:formatCode>General</c:formatCode>
                  <c:ptCount val="2"/>
                  <c:pt idx="0">
                    <c:v>7.0000000000000007E-2</c:v>
                  </c:pt>
                  <c:pt idx="1">
                    <c:v>0.03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'Fat weight'!$A$2:$B$2</c:f>
              <c:numCache>
                <c:formatCode>General</c:formatCode>
                <c:ptCount val="2"/>
                <c:pt idx="0">
                  <c:v>1</c:v>
                </c:pt>
                <c:pt idx="1">
                  <c:v>0.38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A9-F941-8528-6714EE2C4445}"/>
            </c:ext>
          </c:extLst>
        </c:ser>
        <c:ser>
          <c:idx val="1"/>
          <c:order val="1"/>
          <c:spPr>
            <a:noFill/>
            <a:ln>
              <a:solidFill>
                <a:srgbClr val="C00000"/>
              </a:solidFill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'Fat weight'!$A$6:$B$6</c:f>
                <c:numCache>
                  <c:formatCode>General</c:formatCode>
                  <c:ptCount val="2"/>
                  <c:pt idx="0">
                    <c:v>0.09</c:v>
                  </c:pt>
                  <c:pt idx="1">
                    <c:v>0.05</c:v>
                  </c:pt>
                </c:numCache>
              </c:numRef>
            </c:plus>
            <c:minus>
              <c:numRef>
                <c:f>'Fat weight'!$A$6:$B$6</c:f>
                <c:numCache>
                  <c:formatCode>General</c:formatCode>
                  <c:ptCount val="2"/>
                  <c:pt idx="0">
                    <c:v>0.09</c:v>
                  </c:pt>
                  <c:pt idx="1">
                    <c:v>0.05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'Fat weight'!$A$3:$B$3</c:f>
              <c:numCache>
                <c:formatCode>General</c:formatCode>
                <c:ptCount val="2"/>
                <c:pt idx="0">
                  <c:v>1.03</c:v>
                </c:pt>
                <c:pt idx="1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A9-F941-8528-6714EE2C444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81707024"/>
        <c:axId val="981708672"/>
      </c:barChart>
      <c:catAx>
        <c:axId val="981707024"/>
        <c:scaling>
          <c:orientation val="minMax"/>
        </c:scaling>
        <c:delete val="1"/>
        <c:axPos val="b"/>
        <c:majorTickMark val="none"/>
        <c:minorTickMark val="none"/>
        <c:tickLblPos val="nextTo"/>
        <c:crossAx val="981708672"/>
        <c:crosses val="autoZero"/>
        <c:auto val="1"/>
        <c:lblAlgn val="ctr"/>
        <c:lblOffset val="100"/>
        <c:noMultiLvlLbl val="0"/>
      </c:catAx>
      <c:valAx>
        <c:axId val="981708672"/>
        <c:scaling>
          <c:orientation val="minMax"/>
          <c:max val="1.2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817070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'Fat weight'!$A$5:$B$5</c:f>
                <c:numCache>
                  <c:formatCode>General</c:formatCode>
                  <c:ptCount val="2"/>
                  <c:pt idx="0">
                    <c:v>0.17</c:v>
                  </c:pt>
                  <c:pt idx="1">
                    <c:v>0.23</c:v>
                  </c:pt>
                </c:numCache>
              </c:numRef>
            </c:plus>
            <c:minus>
              <c:numRef>
                <c:f>'Fat weight'!$A$5:$B$5</c:f>
                <c:numCache>
                  <c:formatCode>General</c:formatCode>
                  <c:ptCount val="2"/>
                  <c:pt idx="0">
                    <c:v>0.17</c:v>
                  </c:pt>
                  <c:pt idx="1">
                    <c:v>0.23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'Fat weight'!$A$2:$B$2</c:f>
              <c:numCache>
                <c:formatCode>General</c:formatCode>
                <c:ptCount val="2"/>
                <c:pt idx="0">
                  <c:v>0.7</c:v>
                </c:pt>
                <c:pt idx="1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28-6B40-9513-BF78AF5ECC9A}"/>
            </c:ext>
          </c:extLst>
        </c:ser>
        <c:ser>
          <c:idx val="1"/>
          <c:order val="1"/>
          <c:spPr>
            <a:noFill/>
            <a:ln>
              <a:solidFill>
                <a:srgbClr val="FF0000"/>
              </a:solidFill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'Fat weight'!$A$6:$B$6</c:f>
                <c:numCache>
                  <c:formatCode>General</c:formatCode>
                  <c:ptCount val="2"/>
                  <c:pt idx="0">
                    <c:v>0.09</c:v>
                  </c:pt>
                  <c:pt idx="1">
                    <c:v>0.11</c:v>
                  </c:pt>
                </c:numCache>
              </c:numRef>
            </c:plus>
            <c:minus>
              <c:numRef>
                <c:f>'Fat weight'!$A$6:$B$6</c:f>
                <c:numCache>
                  <c:formatCode>General</c:formatCode>
                  <c:ptCount val="2"/>
                  <c:pt idx="0">
                    <c:v>0.09</c:v>
                  </c:pt>
                  <c:pt idx="1">
                    <c:v>0.11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00"/>
                </a:solidFill>
                <a:round/>
              </a:ln>
              <a:effectLst/>
            </c:spPr>
          </c:errBars>
          <c:val>
            <c:numRef>
              <c:f>'Fat weight'!$A$3:$B$3</c:f>
              <c:numCache>
                <c:formatCode>General</c:formatCode>
                <c:ptCount val="2"/>
                <c:pt idx="0">
                  <c:v>0.3</c:v>
                </c:pt>
                <c:pt idx="1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28-6B40-9513-BF78AF5ECC9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81707024"/>
        <c:axId val="981708672"/>
      </c:barChart>
      <c:catAx>
        <c:axId val="981707024"/>
        <c:scaling>
          <c:orientation val="minMax"/>
        </c:scaling>
        <c:delete val="1"/>
        <c:axPos val="b"/>
        <c:majorTickMark val="none"/>
        <c:minorTickMark val="none"/>
        <c:tickLblPos val="nextTo"/>
        <c:crossAx val="981708672"/>
        <c:crosses val="autoZero"/>
        <c:auto val="1"/>
        <c:lblAlgn val="ctr"/>
        <c:lblOffset val="100"/>
        <c:noMultiLvlLbl val="0"/>
      </c:catAx>
      <c:valAx>
        <c:axId val="981708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8170702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'Fat cell number'!$A$5:$B$5</c:f>
                <c:numCache>
                  <c:formatCode>General</c:formatCode>
                  <c:ptCount val="2"/>
                  <c:pt idx="0">
                    <c:v>1.1000000000000001</c:v>
                  </c:pt>
                  <c:pt idx="1">
                    <c:v>1.3</c:v>
                  </c:pt>
                </c:numCache>
              </c:numRef>
            </c:plus>
            <c:minus>
              <c:numRef>
                <c:f>'Fat cell number'!$A$5:$B$5</c:f>
                <c:numCache>
                  <c:formatCode>General</c:formatCode>
                  <c:ptCount val="2"/>
                  <c:pt idx="0">
                    <c:v>1.1000000000000001</c:v>
                  </c:pt>
                  <c:pt idx="1">
                    <c:v>1.3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'Fat cell number'!$A$2:$B$2</c:f>
              <c:numCache>
                <c:formatCode>General</c:formatCode>
                <c:ptCount val="2"/>
                <c:pt idx="0">
                  <c:v>10.5</c:v>
                </c:pt>
                <c:pt idx="1">
                  <c:v>26.4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CC-D242-AC77-3EC8B7DCD98A}"/>
            </c:ext>
          </c:extLst>
        </c:ser>
        <c:ser>
          <c:idx val="1"/>
          <c:order val="1"/>
          <c:spPr>
            <a:noFill/>
            <a:ln>
              <a:solidFill>
                <a:srgbClr val="FF0000"/>
              </a:solidFill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'Fat cell number'!$A$6:$B$6</c:f>
                <c:numCache>
                  <c:formatCode>General</c:formatCode>
                  <c:ptCount val="2"/>
                  <c:pt idx="0">
                    <c:v>0.7</c:v>
                  </c:pt>
                  <c:pt idx="1">
                    <c:v>0.9</c:v>
                  </c:pt>
                </c:numCache>
              </c:numRef>
            </c:plus>
            <c:minus>
              <c:numRef>
                <c:f>'Fat cell number'!$A$6:$B$6</c:f>
                <c:numCache>
                  <c:formatCode>General</c:formatCode>
                  <c:ptCount val="2"/>
                  <c:pt idx="0">
                    <c:v>0.7</c:v>
                  </c:pt>
                  <c:pt idx="1">
                    <c:v>0.9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00"/>
                </a:solidFill>
                <a:round/>
              </a:ln>
              <a:effectLst/>
            </c:spPr>
          </c:errBars>
          <c:val>
            <c:numRef>
              <c:f>'Fat cell number'!$A$3:$B$3</c:f>
              <c:numCache>
                <c:formatCode>General</c:formatCode>
                <c:ptCount val="2"/>
                <c:pt idx="0">
                  <c:v>5.6</c:v>
                </c:pt>
                <c:pt idx="1">
                  <c:v>14.1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CC-D242-AC77-3EC8B7DCD9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81707024"/>
        <c:axId val="981708672"/>
      </c:barChart>
      <c:catAx>
        <c:axId val="981707024"/>
        <c:scaling>
          <c:orientation val="minMax"/>
        </c:scaling>
        <c:delete val="1"/>
        <c:axPos val="b"/>
        <c:majorTickMark val="none"/>
        <c:minorTickMark val="none"/>
        <c:tickLblPos val="nextTo"/>
        <c:crossAx val="981708672"/>
        <c:crosses val="autoZero"/>
        <c:auto val="1"/>
        <c:lblAlgn val="ctr"/>
        <c:lblOffset val="100"/>
        <c:noMultiLvlLbl val="0"/>
      </c:catAx>
      <c:valAx>
        <c:axId val="981708672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8170702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'Fat cell size'!$A$5:$B$5</c:f>
                <c:numCache>
                  <c:formatCode>General</c:formatCode>
                  <c:ptCount val="2"/>
                  <c:pt idx="0">
                    <c:v>4.7</c:v>
                  </c:pt>
                  <c:pt idx="1">
                    <c:v>5.2</c:v>
                  </c:pt>
                </c:numCache>
              </c:numRef>
            </c:plus>
            <c:minus>
              <c:numRef>
                <c:f>'Fat cell size'!$A$5:$B$5</c:f>
                <c:numCache>
                  <c:formatCode>General</c:formatCode>
                  <c:ptCount val="2"/>
                  <c:pt idx="0">
                    <c:v>4.7</c:v>
                  </c:pt>
                  <c:pt idx="1">
                    <c:v>5.2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'Fat cell size'!$A$2:$B$2</c:f>
              <c:numCache>
                <c:formatCode>General</c:formatCode>
                <c:ptCount val="2"/>
                <c:pt idx="0">
                  <c:v>82.3</c:v>
                </c:pt>
                <c:pt idx="1">
                  <c:v>108.5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AA-BA41-9CA1-349983424DE7}"/>
            </c:ext>
          </c:extLst>
        </c:ser>
        <c:ser>
          <c:idx val="1"/>
          <c:order val="1"/>
          <c:spPr>
            <a:noFill/>
            <a:ln>
              <a:solidFill>
                <a:srgbClr val="FF0000"/>
              </a:solidFill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'Fat cell size'!$A$6:$B$6</c:f>
                <c:numCache>
                  <c:formatCode>General</c:formatCode>
                  <c:ptCount val="2"/>
                  <c:pt idx="0">
                    <c:v>2.8</c:v>
                  </c:pt>
                  <c:pt idx="1">
                    <c:v>3.2</c:v>
                  </c:pt>
                </c:numCache>
              </c:numRef>
            </c:plus>
            <c:minus>
              <c:numRef>
                <c:f>'Fat cell size'!$A$6:$B$6</c:f>
                <c:numCache>
                  <c:formatCode>General</c:formatCode>
                  <c:ptCount val="2"/>
                  <c:pt idx="0">
                    <c:v>2.8</c:v>
                  </c:pt>
                  <c:pt idx="1">
                    <c:v>3.2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00"/>
                </a:solidFill>
                <a:round/>
              </a:ln>
              <a:effectLst/>
            </c:spPr>
          </c:errBars>
          <c:val>
            <c:numRef>
              <c:f>'Fat cell size'!$A$3:$B$3</c:f>
              <c:numCache>
                <c:formatCode>General</c:formatCode>
                <c:ptCount val="2"/>
                <c:pt idx="0">
                  <c:v>79.3</c:v>
                </c:pt>
                <c:pt idx="1">
                  <c:v>109.6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AA-BA41-9CA1-349983424D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81707024"/>
        <c:axId val="981708672"/>
      </c:barChart>
      <c:catAx>
        <c:axId val="981707024"/>
        <c:scaling>
          <c:orientation val="minMax"/>
        </c:scaling>
        <c:delete val="1"/>
        <c:axPos val="b"/>
        <c:majorTickMark val="none"/>
        <c:minorTickMark val="none"/>
        <c:tickLblPos val="nextTo"/>
        <c:crossAx val="981708672"/>
        <c:crosses val="autoZero"/>
        <c:auto val="1"/>
        <c:lblAlgn val="ctr"/>
        <c:lblOffset val="100"/>
        <c:noMultiLvlLbl val="0"/>
      </c:catAx>
      <c:valAx>
        <c:axId val="981708672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81707024"/>
        <c:crosses val="autoZero"/>
        <c:crossBetween val="between"/>
        <c:majorUnit val="4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29235880398671"/>
          <c:y val="0.132780409710197"/>
          <c:w val="0.70764145760849662"/>
          <c:h val="0.72199426115541732"/>
        </c:manualLayout>
      </c:layout>
      <c:lineChart>
        <c:grouping val="standard"/>
        <c:varyColors val="0"/>
        <c:ser>
          <c:idx val="0"/>
          <c:order val="0"/>
          <c:tx>
            <c:v>+/+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  <a:effectLst>
                <a:innerShdw dist="50800" dir="13500000">
                  <a:schemeClr val="bg1">
                    <a:alpha val="0"/>
                  </a:schemeClr>
                </a:innerShdw>
              </a:effectLst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Sheet4!$B$8:$G$8</c:f>
                <c:numCache>
                  <c:formatCode>General</c:formatCode>
                  <c:ptCount val="6"/>
                  <c:pt idx="0">
                    <c:v>6.75</c:v>
                  </c:pt>
                  <c:pt idx="1">
                    <c:v>8.7777777777777786</c:v>
                  </c:pt>
                  <c:pt idx="2">
                    <c:v>13.105263157894736</c:v>
                  </c:pt>
                  <c:pt idx="3">
                    <c:v>10.473684210526315</c:v>
                  </c:pt>
                  <c:pt idx="4">
                    <c:v>10.071428571428571</c:v>
                  </c:pt>
                  <c:pt idx="5">
                    <c:v>6.882352941176471</c:v>
                  </c:pt>
                </c:numCache>
              </c:numRef>
            </c:plus>
            <c:minus>
              <c:numRef>
                <c:f>Sheet4!$B$8:$G$8</c:f>
                <c:numCache>
                  <c:formatCode>General</c:formatCode>
                  <c:ptCount val="6"/>
                  <c:pt idx="0">
                    <c:v>6.75</c:v>
                  </c:pt>
                  <c:pt idx="1">
                    <c:v>8.7777777777777786</c:v>
                  </c:pt>
                  <c:pt idx="2">
                    <c:v>13.105263157894736</c:v>
                  </c:pt>
                  <c:pt idx="3">
                    <c:v>10.473684210526315</c:v>
                  </c:pt>
                  <c:pt idx="4">
                    <c:v>10.071428571428571</c:v>
                  </c:pt>
                  <c:pt idx="5">
                    <c:v>6.882352941176471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Sheet4!$B$2:$G$2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90</c:v>
                </c:pt>
                <c:pt idx="5">
                  <c:v>120</c:v>
                </c:pt>
              </c:numCache>
            </c:numRef>
          </c:cat>
          <c:val>
            <c:numRef>
              <c:f>Sheet4!$B$4:$G$4</c:f>
              <c:numCache>
                <c:formatCode>General</c:formatCode>
                <c:ptCount val="6"/>
                <c:pt idx="0">
                  <c:v>94.5</c:v>
                </c:pt>
                <c:pt idx="1">
                  <c:v>158</c:v>
                </c:pt>
                <c:pt idx="2">
                  <c:v>249</c:v>
                </c:pt>
                <c:pt idx="3">
                  <c:v>199</c:v>
                </c:pt>
                <c:pt idx="4">
                  <c:v>141</c:v>
                </c:pt>
                <c:pt idx="5">
                  <c:v>117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3CE-BC4D-AE0E-EE758D1FD10E}"/>
            </c:ext>
          </c:extLst>
        </c:ser>
        <c:ser>
          <c:idx val="1"/>
          <c:order val="1"/>
          <c:tx>
            <c:v>-/-</c:v>
          </c:tx>
          <c:spPr>
            <a:ln w="25400">
              <a:solidFill>
                <a:srgbClr val="DD2D32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  <a:effectLst>
                <a:innerShdw blurRad="63500" dist="50800" dir="13500000">
                  <a:schemeClr val="bg1">
                    <a:alpha val="0"/>
                  </a:schemeClr>
                </a:innerShdw>
              </a:effectLst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Sheet4!$B$9:$G$9</c:f>
                <c:numCache>
                  <c:formatCode>General</c:formatCode>
                  <c:ptCount val="6"/>
                  <c:pt idx="0">
                    <c:v>6.4928571428571429</c:v>
                  </c:pt>
                  <c:pt idx="1">
                    <c:v>9</c:v>
                  </c:pt>
                  <c:pt idx="2">
                    <c:v>13.631578947368421</c:v>
                  </c:pt>
                  <c:pt idx="3">
                    <c:v>14.357142857142858</c:v>
                  </c:pt>
                  <c:pt idx="4">
                    <c:v>9.7142857142857135</c:v>
                  </c:pt>
                  <c:pt idx="5">
                    <c:v>20.25</c:v>
                  </c:pt>
                </c:numCache>
              </c:numRef>
            </c:plus>
            <c:minus>
              <c:numRef>
                <c:f>Sheet4!$B$9:$G$9</c:f>
                <c:numCache>
                  <c:formatCode>General</c:formatCode>
                  <c:ptCount val="6"/>
                  <c:pt idx="0">
                    <c:v>6.4928571428571429</c:v>
                  </c:pt>
                  <c:pt idx="1">
                    <c:v>9</c:v>
                  </c:pt>
                  <c:pt idx="2">
                    <c:v>13.631578947368421</c:v>
                  </c:pt>
                  <c:pt idx="3">
                    <c:v>14.357142857142858</c:v>
                  </c:pt>
                  <c:pt idx="4">
                    <c:v>9.7142857142857135</c:v>
                  </c:pt>
                  <c:pt idx="5">
                    <c:v>20.25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Sheet4!$B$2:$G$2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90</c:v>
                </c:pt>
                <c:pt idx="5">
                  <c:v>120</c:v>
                </c:pt>
              </c:numCache>
            </c:numRef>
          </c:cat>
          <c:val>
            <c:numRef>
              <c:f>Sheet4!$B$5:$G$5</c:f>
              <c:numCache>
                <c:formatCode>General</c:formatCode>
                <c:ptCount val="6"/>
                <c:pt idx="0">
                  <c:v>90.9</c:v>
                </c:pt>
                <c:pt idx="1">
                  <c:v>171</c:v>
                </c:pt>
                <c:pt idx="2">
                  <c:v>259</c:v>
                </c:pt>
                <c:pt idx="3">
                  <c:v>201</c:v>
                </c:pt>
                <c:pt idx="4">
                  <c:v>136</c:v>
                </c:pt>
                <c:pt idx="5">
                  <c:v>115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3CE-BC4D-AE0E-EE758D1FD1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1164911"/>
        <c:axId val="1"/>
      </c:lineChart>
      <c:dateAx>
        <c:axId val="221164911"/>
        <c:scaling>
          <c:orientation val="minMax"/>
        </c:scaling>
        <c:delete val="0"/>
        <c:axPos val="b"/>
        <c:numFmt formatCode="0" sourceLinked="0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FFFFFF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1"/>
        <c:crosses val="autoZero"/>
        <c:auto val="0"/>
        <c:lblOffset val="100"/>
        <c:baseTimeUnit val="days"/>
        <c:majorUnit val="1"/>
        <c:majorTimeUnit val="months"/>
        <c:minorUnit val="1"/>
        <c:minorTimeUnit val="months"/>
      </c:dateAx>
      <c:valAx>
        <c:axId val="1"/>
        <c:scaling>
          <c:orientation val="minMax"/>
          <c:max val="300"/>
          <c:min val="0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21164911"/>
        <c:crosses val="autoZero"/>
        <c:crossBetween val="between"/>
        <c:majorUnit val="100"/>
      </c:valAx>
      <c:spPr>
        <a:solidFill>
          <a:srgbClr val="FFFFFF"/>
        </a:solidFill>
        <a:ln w="12700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29235880398671"/>
          <c:y val="0.132780409710197"/>
          <c:w val="0.70764145760849662"/>
          <c:h val="0.72199426115541732"/>
        </c:manualLayout>
      </c:layout>
      <c:lineChart>
        <c:grouping val="standard"/>
        <c:varyColors val="0"/>
        <c:ser>
          <c:idx val="0"/>
          <c:order val="0"/>
          <c:tx>
            <c:v>+/+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  <a:effectLst>
                <a:innerShdw dist="50800" dir="13500000">
                  <a:schemeClr val="bg1">
                    <a:alpha val="0"/>
                  </a:schemeClr>
                </a:innerShdw>
              </a:effectLst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Sheet4!$B$8:$G$8</c:f>
                <c:numCache>
                  <c:formatCode>General</c:formatCode>
                  <c:ptCount val="6"/>
                  <c:pt idx="0">
                    <c:v>13.285714285714286</c:v>
                  </c:pt>
                  <c:pt idx="1">
                    <c:v>6.7222222222222223</c:v>
                  </c:pt>
                  <c:pt idx="2">
                    <c:v>9</c:v>
                  </c:pt>
                  <c:pt idx="3">
                    <c:v>8.9285714285714288</c:v>
                  </c:pt>
                  <c:pt idx="4">
                    <c:v>10.5</c:v>
                  </c:pt>
                  <c:pt idx="5">
                    <c:v>10.529411764705882</c:v>
                  </c:pt>
                </c:numCache>
              </c:numRef>
            </c:plus>
            <c:minus>
              <c:numRef>
                <c:f>Sheet4!$B$8:$G$8</c:f>
                <c:numCache>
                  <c:formatCode>General</c:formatCode>
                  <c:ptCount val="6"/>
                  <c:pt idx="0">
                    <c:v>13.285714285714286</c:v>
                  </c:pt>
                  <c:pt idx="1">
                    <c:v>6.7222222222222223</c:v>
                  </c:pt>
                  <c:pt idx="2">
                    <c:v>9</c:v>
                  </c:pt>
                  <c:pt idx="3">
                    <c:v>8.9285714285714288</c:v>
                  </c:pt>
                  <c:pt idx="4">
                    <c:v>10.5</c:v>
                  </c:pt>
                  <c:pt idx="5">
                    <c:v>10.529411764705882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Sheet4!$B$2:$G$2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90</c:v>
                </c:pt>
                <c:pt idx="5">
                  <c:v>120</c:v>
                </c:pt>
              </c:numCache>
            </c:numRef>
          </c:cat>
          <c:val>
            <c:numRef>
              <c:f>Sheet4!$B$4:$G$4</c:f>
              <c:numCache>
                <c:formatCode>General</c:formatCode>
                <c:ptCount val="6"/>
                <c:pt idx="0">
                  <c:v>186</c:v>
                </c:pt>
                <c:pt idx="1">
                  <c:v>121</c:v>
                </c:pt>
                <c:pt idx="2">
                  <c:v>108</c:v>
                </c:pt>
                <c:pt idx="3">
                  <c:v>125</c:v>
                </c:pt>
                <c:pt idx="4">
                  <c:v>147</c:v>
                </c:pt>
                <c:pt idx="5">
                  <c:v>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77C-5B42-8892-2428320C6604}"/>
            </c:ext>
          </c:extLst>
        </c:ser>
        <c:ser>
          <c:idx val="1"/>
          <c:order val="1"/>
          <c:tx>
            <c:v>-/-</c:v>
          </c:tx>
          <c:spPr>
            <a:ln w="25400">
              <a:solidFill>
                <a:srgbClr val="DD2D32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  <a:effectLst>
                <a:innerShdw blurRad="63500" dist="50800" dir="13500000">
                  <a:schemeClr val="bg1">
                    <a:alpha val="0"/>
                  </a:schemeClr>
                </a:innerShdw>
              </a:effectLst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Sheet4!$B$9:$G$9</c:f>
                <c:numCache>
                  <c:formatCode>General</c:formatCode>
                  <c:ptCount val="6"/>
                  <c:pt idx="0">
                    <c:v>13.035714285714286</c:v>
                  </c:pt>
                  <c:pt idx="1">
                    <c:v>8.0714285714285712</c:v>
                  </c:pt>
                  <c:pt idx="2">
                    <c:v>11.333333333333334</c:v>
                  </c:pt>
                  <c:pt idx="3">
                    <c:v>14.055555555555555</c:v>
                  </c:pt>
                  <c:pt idx="4">
                    <c:v>17.6875</c:v>
                  </c:pt>
                  <c:pt idx="5">
                    <c:v>14.25</c:v>
                  </c:pt>
                </c:numCache>
              </c:numRef>
            </c:plus>
            <c:minus>
              <c:numRef>
                <c:f>Sheet4!$B$9:$G$9</c:f>
                <c:numCache>
                  <c:formatCode>General</c:formatCode>
                  <c:ptCount val="6"/>
                  <c:pt idx="0">
                    <c:v>13.035714285714286</c:v>
                  </c:pt>
                  <c:pt idx="1">
                    <c:v>8.0714285714285712</c:v>
                  </c:pt>
                  <c:pt idx="2">
                    <c:v>11.333333333333334</c:v>
                  </c:pt>
                  <c:pt idx="3">
                    <c:v>14.055555555555555</c:v>
                  </c:pt>
                  <c:pt idx="4">
                    <c:v>17.6875</c:v>
                  </c:pt>
                  <c:pt idx="5">
                    <c:v>14.25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numRef>
              <c:f>Sheet4!$B$2:$G$2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60</c:v>
                </c:pt>
                <c:pt idx="4">
                  <c:v>90</c:v>
                </c:pt>
                <c:pt idx="5">
                  <c:v>120</c:v>
                </c:pt>
              </c:numCache>
            </c:numRef>
          </c:cat>
          <c:val>
            <c:numRef>
              <c:f>Sheet4!$B$5:$G$5</c:f>
              <c:numCache>
                <c:formatCode>General</c:formatCode>
                <c:ptCount val="6"/>
                <c:pt idx="0">
                  <c:v>182.5</c:v>
                </c:pt>
                <c:pt idx="1">
                  <c:v>113</c:v>
                </c:pt>
                <c:pt idx="2">
                  <c:v>102</c:v>
                </c:pt>
                <c:pt idx="3">
                  <c:v>126.5</c:v>
                </c:pt>
                <c:pt idx="4">
                  <c:v>141.5</c:v>
                </c:pt>
                <c:pt idx="5">
                  <c:v>173.5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77C-5B42-8892-2428320C66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4638431"/>
        <c:axId val="1"/>
      </c:lineChart>
      <c:dateAx>
        <c:axId val="224638431"/>
        <c:scaling>
          <c:orientation val="minMax"/>
        </c:scaling>
        <c:delete val="0"/>
        <c:axPos val="b"/>
        <c:numFmt formatCode="0" sourceLinked="0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FFFFFF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1"/>
        <c:crosses val="autoZero"/>
        <c:auto val="0"/>
        <c:lblOffset val="100"/>
        <c:baseTimeUnit val="days"/>
        <c:majorUnit val="1"/>
        <c:majorTimeUnit val="months"/>
        <c:minorUnit val="1"/>
        <c:minorTimeUnit val="months"/>
      </c:dateAx>
      <c:valAx>
        <c:axId val="1"/>
        <c:scaling>
          <c:orientation val="minMax"/>
          <c:max val="300"/>
          <c:min val="0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24638431"/>
        <c:crosses val="autoZero"/>
        <c:crossBetween val="between"/>
        <c:majorUnit val="100"/>
      </c:valAx>
      <c:spPr>
        <a:solidFill>
          <a:srgbClr val="FFFFFF"/>
        </a:solidFill>
        <a:ln w="12700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F585-204B-901A-D9F646C1691A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Sheet1!$E$3:$F$3</c:f>
                <c:numCache>
                  <c:formatCode>General</c:formatCode>
                  <c:ptCount val="2"/>
                  <c:pt idx="0">
                    <c:v>1.64</c:v>
                  </c:pt>
                  <c:pt idx="1">
                    <c:v>1.887</c:v>
                  </c:pt>
                </c:numCache>
              </c:numRef>
            </c:plus>
            <c:minus>
              <c:numRef>
                <c:f>Sheet1!$E$3:$F$3</c:f>
                <c:numCache>
                  <c:formatCode>General</c:formatCode>
                  <c:ptCount val="2"/>
                  <c:pt idx="0">
                    <c:v>1.64</c:v>
                  </c:pt>
                  <c:pt idx="1">
                    <c:v>1.887</c:v>
                  </c:pt>
                </c:numCache>
              </c:numRef>
            </c:minus>
          </c:errBars>
          <c:val>
            <c:numRef>
              <c:f>Sheet1!$B$3:$C$3</c:f>
              <c:numCache>
                <c:formatCode>General</c:formatCode>
                <c:ptCount val="2"/>
                <c:pt idx="0">
                  <c:v>22.498000000000001</c:v>
                </c:pt>
                <c:pt idx="1">
                  <c:v>21.594000000000001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85-204B-901A-D9F646C1691A}"/>
            </c:ext>
          </c:extLst>
        </c:ser>
        <c:ser>
          <c:idx val="1"/>
          <c:order val="1"/>
          <c:spPr>
            <a:noFill/>
            <a:ln>
              <a:solidFill>
                <a:srgbClr val="C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Sheet1!$E$4:$F$4</c:f>
                <c:numCache>
                  <c:formatCode>General</c:formatCode>
                  <c:ptCount val="2"/>
                  <c:pt idx="0">
                    <c:v>1.0980000000000001</c:v>
                  </c:pt>
                  <c:pt idx="1">
                    <c:v>0.76400000000000001</c:v>
                  </c:pt>
                </c:numCache>
              </c:numRef>
            </c:plus>
            <c:minus>
              <c:numRef>
                <c:f>Sheet1!$E$4:$F$4</c:f>
                <c:numCache>
                  <c:formatCode>General</c:formatCode>
                  <c:ptCount val="2"/>
                  <c:pt idx="0">
                    <c:v>1.0980000000000001</c:v>
                  </c:pt>
                  <c:pt idx="1">
                    <c:v>0.76400000000000001</c:v>
                  </c:pt>
                </c:numCache>
              </c:numRef>
            </c:minus>
            <c:spPr>
              <a:ln>
                <a:solidFill>
                  <a:srgbClr val="C00000"/>
                </a:solidFill>
              </a:ln>
            </c:spPr>
          </c:errBars>
          <c:val>
            <c:numRef>
              <c:f>Sheet1!$B$4:$C$4</c:f>
              <c:numCache>
                <c:formatCode>General</c:formatCode>
                <c:ptCount val="2"/>
                <c:pt idx="0">
                  <c:v>3.02</c:v>
                </c:pt>
                <c:pt idx="1">
                  <c:v>2.3199999999999998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585-204B-901A-D9F646C169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855496"/>
        <c:axId val="-2070309832"/>
      </c:barChart>
      <c:catAx>
        <c:axId val="2124855496"/>
        <c:scaling>
          <c:orientation val="minMax"/>
        </c:scaling>
        <c:delete val="1"/>
        <c:axPos val="b"/>
        <c:majorTickMark val="out"/>
        <c:minorTickMark val="none"/>
        <c:tickLblPos val="nextTo"/>
        <c:crossAx val="-2070309832"/>
        <c:crosses val="autoZero"/>
        <c:auto val="1"/>
        <c:lblAlgn val="ctr"/>
        <c:lblOffset val="100"/>
        <c:noMultiLvlLbl val="0"/>
      </c:catAx>
      <c:valAx>
        <c:axId val="-2070309832"/>
        <c:scaling>
          <c:orientation val="minMax"/>
          <c:max val="25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2124855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62026924053846"/>
          <c:y val="3.7786499597766997E-2"/>
          <c:w val="0.84037973075946149"/>
          <c:h val="0.78761122351966062"/>
        </c:manualLayout>
      </c:layout>
      <c:barChart>
        <c:barDir val="col"/>
        <c:grouping val="clustered"/>
        <c:varyColors val="0"/>
        <c:ser>
          <c:idx val="0"/>
          <c:order val="0"/>
          <c:spPr>
            <a:noFill/>
            <a:ln w="9525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'DLK1 (4)'!$D$2:$D$3</c:f>
                <c:numCache>
                  <c:formatCode>General</c:formatCode>
                  <c:ptCount val="2"/>
                  <c:pt idx="0">
                    <c:v>8.9999999999999993E-3</c:v>
                  </c:pt>
                  <c:pt idx="1">
                    <c:v>1.0999999999999999E-2</c:v>
                  </c:pt>
                </c:numCache>
              </c:numRef>
            </c:plus>
            <c:minus>
              <c:numRef>
                <c:f>'DLK1 (4)'!$D$2:$D$3</c:f>
                <c:numCache>
                  <c:formatCode>General</c:formatCode>
                  <c:ptCount val="2"/>
                  <c:pt idx="0">
                    <c:v>8.9999999999999993E-3</c:v>
                  </c:pt>
                  <c:pt idx="1">
                    <c:v>1.0999999999999999E-2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'DLK1 (4)'!$B$2:$B$3</c:f>
              <c:numCache>
                <c:formatCode>0.000</c:formatCode>
                <c:ptCount val="2"/>
                <c:pt idx="0">
                  <c:v>0.15</c:v>
                </c:pt>
                <c:pt idx="1">
                  <c:v>0.121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CD-A241-984A-513746242FEA}"/>
            </c:ext>
          </c:extLst>
        </c:ser>
        <c:ser>
          <c:idx val="1"/>
          <c:order val="1"/>
          <c:spPr>
            <a:noFill/>
            <a:ln w="9525">
              <a:solidFill>
                <a:srgbClr val="FF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'DLK1 (4)'!$E$2:$E$3</c:f>
                <c:numCache>
                  <c:formatCode>General</c:formatCode>
                  <c:ptCount val="2"/>
                  <c:pt idx="0">
                    <c:v>1.2E-2</c:v>
                  </c:pt>
                  <c:pt idx="1">
                    <c:v>8.0000000000000002E-3</c:v>
                  </c:pt>
                </c:numCache>
              </c:numRef>
            </c:plus>
            <c:minus>
              <c:numRef>
                <c:f>'DLK1 (4)'!$E$2:$E$3</c:f>
                <c:numCache>
                  <c:formatCode>General</c:formatCode>
                  <c:ptCount val="2"/>
                  <c:pt idx="0">
                    <c:v>1.2E-2</c:v>
                  </c:pt>
                  <c:pt idx="1">
                    <c:v>8.0000000000000002E-3</c:v>
                  </c:pt>
                </c:numCache>
              </c:numRef>
            </c:minus>
            <c:spPr>
              <a:noFill/>
              <a:ln w="12700" cap="flat" cmpd="sng" algn="ctr">
                <a:solidFill>
                  <a:srgbClr val="C00000"/>
                </a:solidFill>
                <a:round/>
              </a:ln>
              <a:effectLst/>
            </c:spPr>
          </c:errBars>
          <c:val>
            <c:numRef>
              <c:f>'DLK1 (4)'!$C$2:$C$3</c:f>
              <c:numCache>
                <c:formatCode>0.000</c:formatCode>
                <c:ptCount val="2"/>
                <c:pt idx="0">
                  <c:v>0.14000000000000001</c:v>
                </c:pt>
                <c:pt idx="1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CD-A241-984A-513746242F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6842271"/>
        <c:axId val="457444703"/>
      </c:barChart>
      <c:catAx>
        <c:axId val="386842271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solidFill>
            <a:schemeClr val="bg1"/>
          </a:solidFill>
          <a:ln w="127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7444703"/>
        <c:crosses val="autoZero"/>
        <c:auto val="1"/>
        <c:lblAlgn val="ctr"/>
        <c:lblOffset val="100"/>
        <c:noMultiLvlLbl val="0"/>
      </c:catAx>
      <c:valAx>
        <c:axId val="457444703"/>
        <c:scaling>
          <c:orientation val="minMax"/>
          <c:max val="0.2"/>
          <c:min val="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.0" sourceLinked="0"/>
        <c:majorTickMark val="in"/>
        <c:minorTickMark val="none"/>
        <c:tickLblPos val="nextTo"/>
        <c:spPr>
          <a:noFill/>
          <a:ln w="127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842271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527121001390821"/>
          <c:y val="9.0013864462098553E-2"/>
          <c:w val="0.80472878998609176"/>
          <c:h val="0.79613308738129396"/>
        </c:manualLayout>
      </c:layout>
      <c:lineChart>
        <c:grouping val="standard"/>
        <c:varyColors val="0"/>
        <c:ser>
          <c:idx val="0"/>
          <c:order val="0"/>
          <c:tx>
            <c:strRef>
              <c:f>'Inducible shRNA'!$A$2</c:f>
              <c:strCache>
                <c:ptCount val="1"/>
                <c:pt idx="0">
                  <c:v>WAT WT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squar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'Inducible shRNA'!$B$20:$H$20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0.13</c:v>
                  </c:pt>
                  <c:pt idx="2">
                    <c:v>0.18</c:v>
                  </c:pt>
                  <c:pt idx="3">
                    <c:v>0.21</c:v>
                  </c:pt>
                  <c:pt idx="4">
                    <c:v>0.28999999999999998</c:v>
                  </c:pt>
                  <c:pt idx="5">
                    <c:v>0.38</c:v>
                  </c:pt>
                  <c:pt idx="6">
                    <c:v>0.46</c:v>
                  </c:pt>
                </c:numCache>
              </c:numRef>
            </c:plus>
            <c:minus>
              <c:numRef>
                <c:f>'Inducible shRNA'!$B$20:$H$20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0.13</c:v>
                  </c:pt>
                  <c:pt idx="2">
                    <c:v>0.18</c:v>
                  </c:pt>
                  <c:pt idx="3">
                    <c:v>0.21</c:v>
                  </c:pt>
                  <c:pt idx="4">
                    <c:v>0.28999999999999998</c:v>
                  </c:pt>
                  <c:pt idx="5">
                    <c:v>0.38</c:v>
                  </c:pt>
                  <c:pt idx="6">
                    <c:v>0.46</c:v>
                  </c:pt>
                </c:numCache>
              </c:numRef>
            </c:minus>
          </c:errBars>
          <c:val>
            <c:numRef>
              <c:f>'Inducible shRNA'!$B$2:$H$2</c:f>
              <c:numCache>
                <c:formatCode>General</c:formatCode>
                <c:ptCount val="7"/>
                <c:pt idx="0">
                  <c:v>1</c:v>
                </c:pt>
                <c:pt idx="1">
                  <c:v>1.01</c:v>
                </c:pt>
                <c:pt idx="2">
                  <c:v>1.92</c:v>
                </c:pt>
                <c:pt idx="3">
                  <c:v>2.98</c:v>
                </c:pt>
                <c:pt idx="4">
                  <c:v>4.0199999999999996</c:v>
                </c:pt>
                <c:pt idx="5">
                  <c:v>7.48</c:v>
                </c:pt>
                <c:pt idx="6">
                  <c:v>10.96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C1-EA49-A478-91A15CA6D198}"/>
            </c:ext>
          </c:extLst>
        </c:ser>
        <c:ser>
          <c:idx val="1"/>
          <c:order val="1"/>
          <c:tx>
            <c:strRef>
              <c:f>'Inducible shRNA'!$A$3</c:f>
              <c:strCache>
                <c:ptCount val="1"/>
                <c:pt idx="0">
                  <c:v>WAT KO</c:v>
                </c:pt>
              </c:strCache>
            </c:strRef>
          </c:tx>
          <c:spPr>
            <a:ln w="6350">
              <a:solidFill>
                <a:srgbClr val="FF0000"/>
              </a:solidFill>
            </a:ln>
          </c:spPr>
          <c:marker>
            <c:symbol val="circle"/>
            <c:size val="3"/>
            <c:spPr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'Inducible shRNA'!$B$21:$H$21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0.12</c:v>
                  </c:pt>
                  <c:pt idx="2">
                    <c:v>0.16</c:v>
                  </c:pt>
                  <c:pt idx="3">
                    <c:v>0.15</c:v>
                  </c:pt>
                  <c:pt idx="4">
                    <c:v>0.18</c:v>
                  </c:pt>
                  <c:pt idx="5">
                    <c:v>0.26</c:v>
                  </c:pt>
                  <c:pt idx="6">
                    <c:v>0.31</c:v>
                  </c:pt>
                </c:numCache>
              </c:numRef>
            </c:plus>
            <c:minus>
              <c:numRef>
                <c:f>'Inducible shRNA'!$B$21:$H$21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0.12</c:v>
                  </c:pt>
                  <c:pt idx="2">
                    <c:v>0.16</c:v>
                  </c:pt>
                  <c:pt idx="3">
                    <c:v>0.15</c:v>
                  </c:pt>
                  <c:pt idx="4">
                    <c:v>0.18</c:v>
                  </c:pt>
                  <c:pt idx="5">
                    <c:v>0.26</c:v>
                  </c:pt>
                  <c:pt idx="6">
                    <c:v>0.31</c:v>
                  </c:pt>
                </c:numCache>
              </c:numRef>
            </c:minus>
          </c:errBars>
          <c:val>
            <c:numRef>
              <c:f>'Inducible shRNA'!$B$3:$H$3</c:f>
              <c:numCache>
                <c:formatCode>General</c:formatCode>
                <c:ptCount val="7"/>
                <c:pt idx="0">
                  <c:v>1</c:v>
                </c:pt>
                <c:pt idx="1">
                  <c:v>1.02</c:v>
                </c:pt>
                <c:pt idx="2">
                  <c:v>1.87</c:v>
                </c:pt>
                <c:pt idx="3">
                  <c:v>2.36</c:v>
                </c:pt>
                <c:pt idx="4">
                  <c:v>4.47</c:v>
                </c:pt>
                <c:pt idx="5">
                  <c:v>7.07</c:v>
                </c:pt>
                <c:pt idx="6">
                  <c:v>10.94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C1-EA49-A478-91A15CA6D198}"/>
            </c:ext>
          </c:extLst>
        </c:ser>
        <c:ser>
          <c:idx val="2"/>
          <c:order val="2"/>
          <c:tx>
            <c:strRef>
              <c:f>'Inducible shRNA'!$A$4</c:f>
              <c:strCache>
                <c:ptCount val="1"/>
                <c:pt idx="0">
                  <c:v>BAT WT</c:v>
                </c:pt>
              </c:strCache>
            </c:strRef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diamond"/>
            <c:size val="3"/>
            <c:spPr>
              <a:solidFill>
                <a:schemeClr val="tx1"/>
              </a:solidFill>
              <a:ln w="22225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'Inducible shRNA'!$B$22:$H$22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0.12</c:v>
                  </c:pt>
                  <c:pt idx="2">
                    <c:v>0.21</c:v>
                  </c:pt>
                  <c:pt idx="3">
                    <c:v>0.21</c:v>
                  </c:pt>
                  <c:pt idx="4">
                    <c:v>0.31</c:v>
                  </c:pt>
                  <c:pt idx="5">
                    <c:v>0.42</c:v>
                  </c:pt>
                  <c:pt idx="6">
                    <c:v>0.41</c:v>
                  </c:pt>
                </c:numCache>
              </c:numRef>
            </c:plus>
            <c:minus>
              <c:numRef>
                <c:f>'Inducible shRNA'!$B$22:$H$22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0.12</c:v>
                  </c:pt>
                  <c:pt idx="2">
                    <c:v>0.21</c:v>
                  </c:pt>
                  <c:pt idx="3">
                    <c:v>0.21</c:v>
                  </c:pt>
                  <c:pt idx="4">
                    <c:v>0.31</c:v>
                  </c:pt>
                  <c:pt idx="5">
                    <c:v>0.42</c:v>
                  </c:pt>
                  <c:pt idx="6">
                    <c:v>0.41</c:v>
                  </c:pt>
                </c:numCache>
              </c:numRef>
            </c:minus>
          </c:errBars>
          <c:val>
            <c:numRef>
              <c:f>'Inducible shRNA'!$B$4:$H$4</c:f>
              <c:numCache>
                <c:formatCode>General</c:formatCode>
                <c:ptCount val="7"/>
                <c:pt idx="0">
                  <c:v>1</c:v>
                </c:pt>
                <c:pt idx="1">
                  <c:v>1.06</c:v>
                </c:pt>
                <c:pt idx="2">
                  <c:v>1.98</c:v>
                </c:pt>
                <c:pt idx="3">
                  <c:v>2.56</c:v>
                </c:pt>
                <c:pt idx="4">
                  <c:v>4.67</c:v>
                </c:pt>
                <c:pt idx="5">
                  <c:v>7.83</c:v>
                </c:pt>
                <c:pt idx="6">
                  <c:v>11.12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3C1-EA49-A478-91A15CA6D198}"/>
            </c:ext>
          </c:extLst>
        </c:ser>
        <c:ser>
          <c:idx val="3"/>
          <c:order val="3"/>
          <c:tx>
            <c:strRef>
              <c:f>'Inducible shRNA'!$A$5</c:f>
              <c:strCache>
                <c:ptCount val="1"/>
                <c:pt idx="0">
                  <c:v>BAT KO</c:v>
                </c:pt>
              </c:strCache>
            </c:strRef>
          </c:tx>
          <c:spPr>
            <a:ln w="19050">
              <a:solidFill>
                <a:srgbClr val="FF0000"/>
              </a:solidFill>
              <a:prstDash val="sysDash"/>
            </a:ln>
          </c:spPr>
          <c:marker>
            <c:symbol val="triang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ys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'Inducible shRNA'!$B$23:$H$23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0.11</c:v>
                  </c:pt>
                  <c:pt idx="2">
                    <c:v>0.17</c:v>
                  </c:pt>
                  <c:pt idx="3">
                    <c:v>0.19</c:v>
                  </c:pt>
                  <c:pt idx="4">
                    <c:v>0.24</c:v>
                  </c:pt>
                  <c:pt idx="5">
                    <c:v>0.37</c:v>
                  </c:pt>
                  <c:pt idx="6">
                    <c:v>0.44</c:v>
                  </c:pt>
                </c:numCache>
              </c:numRef>
            </c:plus>
            <c:minus>
              <c:numRef>
                <c:f>'Inducible shRNA'!$B$23:$H$23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0.11</c:v>
                  </c:pt>
                  <c:pt idx="2">
                    <c:v>0.17</c:v>
                  </c:pt>
                  <c:pt idx="3">
                    <c:v>0.19</c:v>
                  </c:pt>
                  <c:pt idx="4">
                    <c:v>0.24</c:v>
                  </c:pt>
                  <c:pt idx="5">
                    <c:v>0.37</c:v>
                  </c:pt>
                  <c:pt idx="6">
                    <c:v>0.44</c:v>
                  </c:pt>
                </c:numCache>
              </c:numRef>
            </c:minus>
          </c:errBars>
          <c:val>
            <c:numRef>
              <c:f>'Inducible shRNA'!$B$5:$H$5</c:f>
              <c:numCache>
                <c:formatCode>General</c:formatCode>
                <c:ptCount val="7"/>
                <c:pt idx="0">
                  <c:v>1</c:v>
                </c:pt>
                <c:pt idx="1">
                  <c:v>1.04</c:v>
                </c:pt>
                <c:pt idx="2">
                  <c:v>1.91</c:v>
                </c:pt>
                <c:pt idx="3">
                  <c:v>2.64</c:v>
                </c:pt>
                <c:pt idx="4">
                  <c:v>4.21</c:v>
                </c:pt>
                <c:pt idx="5">
                  <c:v>7.47</c:v>
                </c:pt>
                <c:pt idx="6">
                  <c:v>10.64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3C1-EA49-A478-91A15CA6D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3618632"/>
        <c:axId val="2084776744"/>
      </c:lineChart>
      <c:catAx>
        <c:axId val="2083618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 i="0"/>
            </a:pPr>
            <a:endParaRPr lang="en-US"/>
          </a:p>
        </c:txPr>
        <c:crossAx val="2084776744"/>
        <c:crosses val="autoZero"/>
        <c:auto val="1"/>
        <c:lblAlgn val="ctr"/>
        <c:lblOffset val="100"/>
        <c:noMultiLvlLbl val="0"/>
      </c:catAx>
      <c:valAx>
        <c:axId val="2084776744"/>
        <c:scaling>
          <c:orientation val="minMax"/>
          <c:max val="12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sz="1000" b="1" i="0"/>
            </a:pPr>
            <a:endParaRPr lang="en-US"/>
          </a:p>
        </c:txPr>
        <c:crossAx val="2083618632"/>
        <c:crosses val="autoZero"/>
        <c:crossBetween val="between"/>
        <c:majorUnit val="3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81467-4EF9-4840-9B1A-C61D28D80099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85074-1D50-8245-9930-1E63E2B6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55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 Figure 1: P-Imp2 KO mice have similar metabolism as controls.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</a:t>
            </a:r>
            <a:r>
              <a:rPr lang="en-US" sz="1800" u="none" dirty="0" err="1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body weight of HFD-fed animals  </a:t>
            </a: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Body length  </a:t>
            </a: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 Food intake </a:t>
            </a: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 the energy expenditure (EE) </a:t>
            </a: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E. Physical activity From 30-weeks-old HFD fed control and P</a:t>
            </a: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mp2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male mice (n=8 pairs). 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 are means 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itchFamily="2" charset="2"/>
              </a:rPr>
              <a:t>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SD.  T test.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B0B85E-6D09-7A42-94DD-5DA131D826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42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 Figure 2: The I</a:t>
            </a:r>
            <a:r>
              <a:rPr lang="en-US" sz="1800" b="1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deletion in MSCs reduces mature adipocyte number on NCD.  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tabLst>
                <a:tab pos="457200" algn="l"/>
              </a:tabLs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lean and fat body mass of 30-week-old male mice fed on NCD.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tabLst>
                <a:tab pos="457200" algn="l"/>
              </a:tabLs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glucose tolerance test of over-night fast, 12-week-old male mice.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tabLst>
                <a:tab pos="457200" algn="l"/>
              </a:tabLs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insulin tolerance test of 5-hour fast, 14-week-old male mice.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    Fat pad weight  E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mature adipocytes  cell number  F. mature adipocyte cell size  of 30-weeks-old NCD fed male mice (n=6 pairs).   G: gonadal fat; S: subcutaneous fat.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Data are means 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itchFamily="2" charset="2"/>
              </a:rPr>
              <a:t>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SD.  T test. 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*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P&lt;0.05 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**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P&lt;0.01 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B0B85E-6D09-7A42-94DD-5DA131D826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21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 Figure 3: The CD24</a:t>
            </a:r>
            <a:r>
              <a:rPr lang="en-US" sz="1800" b="1" u="none" baseline="30000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cells from P-I</a:t>
            </a:r>
            <a:r>
              <a:rPr lang="en-US" sz="1800" b="1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KO mice showed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normal proliferation and differentiation.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WAT depots excised from 4-week-old male mice were digested and equal numbers of CD24</a:t>
            </a:r>
            <a:r>
              <a:rPr lang="en-US" sz="1800" u="none" baseline="30000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cells were distributed into 24 well plates. Cells were cultured for 7 days and adipocyte differentiation was induced.  Control (Black); P</a:t>
            </a: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 (red)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 The cell proliferation of CD24</a:t>
            </a:r>
            <a:r>
              <a:rPr lang="en-US" sz="1800" u="none" baseline="30000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cells.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The triglyceride content of terminal differentiated cells.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 are means 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itchFamily="2" charset="2"/>
              </a:rPr>
              <a:t>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SD.  T test. 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P&lt;0.01  G: gonadal WAT S: subcutaneous WAT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B0B85E-6D09-7A42-94DD-5DA131D826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48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 Figure </a:t>
            </a:r>
            <a:r>
              <a:rPr lang="en-US" sz="1800" b="1" strike="sng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3′-UTR regions near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Fzd8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mRNA stop codons. The conserved m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binding sites wild type (black) and mutant (red).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B0B85E-6D09-7A42-94DD-5DA131D826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01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 Figure 5: Inhibition of F</a:t>
            </a:r>
            <a:r>
              <a:rPr lang="en-US" sz="1800" b="1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zd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rescues the impaired adipogenesis of I</a:t>
            </a:r>
            <a:r>
              <a:rPr lang="en-US" sz="1800" b="1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</a:t>
            </a:r>
            <a:r>
              <a:rPr lang="en-US" sz="1800" b="1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null ADSCs. </a:t>
            </a:r>
            <a:endParaRPr lang="en-US" sz="1800" b="1" u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relative </a:t>
            </a:r>
            <a:r>
              <a:rPr lang="en-US" sz="1800" i="1" u="none" dirty="0" err="1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Ppar</a:t>
            </a:r>
            <a:r>
              <a:rPr lang="en-US" sz="1800" u="non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itchFamily="2" charset="2"/>
              </a:rPr>
              <a:t>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(A) </a:t>
            </a: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800" i="1" u="non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Cepba</a:t>
            </a:r>
            <a:r>
              <a:rPr lang="en-US" sz="1800" i="1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mRNA expression in control and P-I</a:t>
            </a:r>
            <a:r>
              <a:rPr lang="en-US" sz="1800" u="non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ADSC treated with DMSO and NSC654259.</a:t>
            </a:r>
            <a:endParaRPr lang="en-US" sz="180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B0B85E-6D09-7A42-94DD-5DA131D826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79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B0B85E-6D09-7A42-94DD-5DA131D826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41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00967-5580-3A4F-B9EB-DD97BBB78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C9144-0BCD-6246-8464-8A80E6E7C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3D677-511B-9C46-8498-781D09E76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A48A0-324C-2645-8E1E-94F71D880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C758F-1A26-F347-8640-FFC3D64E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66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A89D7-94DD-1348-9EB0-F8C83F7B6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7AFB78-E604-3E46-8C57-E7EEDC620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8A554-AD90-1843-B5C8-C5DA7ED8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024BE-A749-6643-8065-41D63DA25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671C2-F660-E240-8415-2C1E960F9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0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F36258-2ADF-844B-8A86-0431963308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4D9487-17A2-8D4D-914C-BC31E10BA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8AEAD-AB2B-D94A-BE1B-1E5D6FFD3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BF11F-E7DE-A041-AE7D-3D11D348F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C79A6-8885-2E41-A76E-C134E6EA7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57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CA04C-A576-194D-B702-4316D1BA4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7EB96-D041-A940-AE3F-2E9ED9885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234AA7-11A2-D34C-B875-2674C3A35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5175B-FAC1-544D-9E15-1B87B25B8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39D88-941E-214F-9553-E8C921728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08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B5C4B-8B87-0847-BA5F-DA39DA605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9B0AF5-4F37-4C4E-80DC-4484D096E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8310F-F915-F140-8ABE-F8F06D489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AD02F-5EF4-4A44-88D7-27676E863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2413A-0501-EF4D-B82D-2499A0787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0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EC603-C27D-C54D-B671-E793346DC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64020-7DCF-EB49-AC80-0834BDB45E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856BE9-C571-714D-95B9-E9CD7548C0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E396E-9550-DB4C-A4CF-440149CCB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E4F985-642F-F445-968D-73929C7FE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2CA6-D431-724D-9465-3DC69444F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81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15049-0613-B142-99C1-149B910C2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24019-4BE4-734F-B5E6-690422516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059434-A4C9-F041-B429-252D89300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B77D68-CF80-904E-93A7-2C884932E3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1184E7-3F92-A04F-B525-BC1C8B471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284C5F-6711-FF4D-9CCE-27FD5C493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1B14FC-925B-6D4E-9F2B-3EB5FC08B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405581-3666-F34E-B9DC-D991B966F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0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6865C-00B6-0747-BFB6-0770093B4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2BA38-62F6-A54E-8E21-F891F9414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E13CE4-03B5-8144-97C5-E852629D6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253550-CF69-4642-BDB3-4852FD763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3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3B1D5C-6ECF-614D-8E6E-DF7F4A702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AFE950-885B-8A49-8DCE-C9811ED1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7F5B8-1D53-5C40-9302-822DE9458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85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7FA0B-B124-AC4F-87C2-F64167AA3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BDA29-8508-4D46-B003-EE7961F58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89B893-451B-8645-96B5-421BB7E41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1C228B-E98C-984D-904B-C14B7AE31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E31B04-0232-0F4E-9CCE-F902580F4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249D79-F20F-B54C-891F-160363CC2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05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97E96-4279-4C47-9FB5-E23D4A9D5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E60D8C-FDEE-F440-B360-3F77DF4F49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BA2855-18FE-6A41-8839-BB34228E7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D15408-94D7-624A-8536-3FA6A307A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05198C-C05F-354B-90E7-2F035F090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BA3C4-6B55-1E4E-AE2D-311AAB1E0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9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DF0A9B-56DC-224F-88A2-6814C3225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94B30-E324-8440-B907-5A80EDD0F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107C2-05E5-7641-B0AE-E3B359637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A4485-4B87-0D43-8D0E-89A8FD3AE6DB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87D97-DFEA-974A-B61A-6BCE764BD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1C02A-B03F-8144-A6D9-C8D366B382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8075A-BB26-2C41-88D9-0ACF0957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4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CA12D7D-0CAD-FB40-81F7-99323DA65658}"/>
              </a:ext>
            </a:extLst>
          </p:cNvPr>
          <p:cNvSpPr txBox="1"/>
          <p:nvPr/>
        </p:nvSpPr>
        <p:spPr>
          <a:xfrm>
            <a:off x="76355" y="71474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 Fig. 1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942521D-120B-0646-B38E-2FBBFFD6E9CE}"/>
              </a:ext>
            </a:extLst>
          </p:cNvPr>
          <p:cNvGrpSpPr/>
          <p:nvPr/>
        </p:nvGrpSpPr>
        <p:grpSpPr>
          <a:xfrm>
            <a:off x="6385988" y="1284556"/>
            <a:ext cx="1670674" cy="1521065"/>
            <a:chOff x="3812803" y="2643366"/>
            <a:chExt cx="1670674" cy="1521065"/>
          </a:xfrm>
        </p:grpSpPr>
        <p:pic>
          <p:nvPicPr>
            <p:cNvPr id="76" name="Picture 75" descr="Chart, scatter chart&#10;&#10;Description automatically generated">
              <a:extLst>
                <a:ext uri="{FF2B5EF4-FFF2-40B4-BE49-F238E27FC236}">
                  <a16:creationId xmlns:a16="http://schemas.microsoft.com/office/drawing/2014/main" id="{6BCFEBDD-D7DA-0C4F-ACE6-5BF196C7F1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1000"/>
                      </a14:imgEffect>
                      <a14:imgEffect>
                        <a14:brightnessContrast contrast="9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94082" y="2760586"/>
              <a:ext cx="1021187" cy="1118099"/>
            </a:xfrm>
            <a:prstGeom prst="rect">
              <a:avLst/>
            </a:prstGeom>
          </p:spPr>
        </p:pic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B5CBDC7-F8A0-1F4B-9EAE-A157446CA82A}"/>
                </a:ext>
              </a:extLst>
            </p:cNvPr>
            <p:cNvSpPr txBox="1"/>
            <p:nvPr/>
          </p:nvSpPr>
          <p:spPr>
            <a:xfrm rot="16200000">
              <a:off x="3351298" y="3144547"/>
              <a:ext cx="117692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Body Length  </a:t>
              </a:r>
              <a:r>
                <a:rPr lang="en-US" sz="1000" b="1" dirty="0"/>
                <a:t>(cm)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EFDA104-27A4-274C-8151-7F2C0339D206}"/>
                </a:ext>
              </a:extLst>
            </p:cNvPr>
            <p:cNvSpPr txBox="1"/>
            <p:nvPr/>
          </p:nvSpPr>
          <p:spPr>
            <a:xfrm>
              <a:off x="4031158" y="3712767"/>
              <a:ext cx="546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9.5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C4FCCDD-9C8D-EA4C-BC5B-5B1369E40533}"/>
                </a:ext>
              </a:extLst>
            </p:cNvPr>
            <p:cNvSpPr/>
            <p:nvPr/>
          </p:nvSpPr>
          <p:spPr>
            <a:xfrm>
              <a:off x="3968098" y="3469828"/>
              <a:ext cx="54607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/>
                <a:t>10.0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450B1834-47DA-CC4C-949F-CB49455A8E95}"/>
                </a:ext>
              </a:extLst>
            </p:cNvPr>
            <p:cNvSpPr/>
            <p:nvPr/>
          </p:nvSpPr>
          <p:spPr>
            <a:xfrm>
              <a:off x="3968098" y="3193367"/>
              <a:ext cx="54607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/>
                <a:t>10.5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95CEFE7C-BB1A-6E48-847E-2BA42AD5F1AD}"/>
                </a:ext>
              </a:extLst>
            </p:cNvPr>
            <p:cNvSpPr/>
            <p:nvPr/>
          </p:nvSpPr>
          <p:spPr>
            <a:xfrm>
              <a:off x="3968098" y="2939123"/>
              <a:ext cx="54607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/>
                <a:t>11.0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67928A6-6F17-EB4F-9FF9-8E0A40CBC282}"/>
                </a:ext>
              </a:extLst>
            </p:cNvPr>
            <p:cNvSpPr txBox="1"/>
            <p:nvPr/>
          </p:nvSpPr>
          <p:spPr>
            <a:xfrm>
              <a:off x="3968098" y="2684879"/>
              <a:ext cx="546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11.5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06E63E0-A0DC-8F4E-8D71-CB2854967482}"/>
                </a:ext>
              </a:extLst>
            </p:cNvPr>
            <p:cNvSpPr/>
            <p:nvPr/>
          </p:nvSpPr>
          <p:spPr>
            <a:xfrm>
              <a:off x="4583685" y="2643366"/>
              <a:ext cx="7250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P=0.8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8F9486A-9E69-C24E-A86E-1246BEAD7A09}"/>
                </a:ext>
              </a:extLst>
            </p:cNvPr>
            <p:cNvSpPr txBox="1"/>
            <p:nvPr/>
          </p:nvSpPr>
          <p:spPr>
            <a:xfrm rot="19982087">
              <a:off x="4139055" y="3902821"/>
              <a:ext cx="665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Control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A91A580-4FA4-3544-99E9-A0DFA41658AE}"/>
                </a:ext>
              </a:extLst>
            </p:cNvPr>
            <p:cNvSpPr txBox="1"/>
            <p:nvPr/>
          </p:nvSpPr>
          <p:spPr>
            <a:xfrm rot="19982087">
              <a:off x="4643282" y="3902821"/>
              <a:ext cx="8401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P-Imp2 KO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03E06AC-A7A3-6545-93B5-C4543C0AFEE0}"/>
              </a:ext>
            </a:extLst>
          </p:cNvPr>
          <p:cNvGrpSpPr/>
          <p:nvPr/>
        </p:nvGrpSpPr>
        <p:grpSpPr>
          <a:xfrm>
            <a:off x="4618587" y="3687503"/>
            <a:ext cx="1663162" cy="1524912"/>
            <a:chOff x="5663710" y="2639519"/>
            <a:chExt cx="1663162" cy="1524912"/>
          </a:xfrm>
        </p:grpSpPr>
        <p:pic>
          <p:nvPicPr>
            <p:cNvPr id="78" name="Picture 77" descr="Chart, scatter chart&#10;&#10;Description automatically generated">
              <a:extLst>
                <a:ext uri="{FF2B5EF4-FFF2-40B4-BE49-F238E27FC236}">
                  <a16:creationId xmlns:a16="http://schemas.microsoft.com/office/drawing/2014/main" id="{63B5597B-5458-3242-9FD9-7B155CAE4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31000"/>
                      </a14:imgEffect>
                      <a14:imgEffect>
                        <a14:brightnessContrast contrast="67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099863" y="2856557"/>
              <a:ext cx="1001389" cy="1027304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85233E1-1CA8-CD46-AF31-D8E30A1B1E76}"/>
                </a:ext>
              </a:extLst>
            </p:cNvPr>
            <p:cNvSpPr txBox="1"/>
            <p:nvPr/>
          </p:nvSpPr>
          <p:spPr>
            <a:xfrm>
              <a:off x="5819078" y="3717464"/>
              <a:ext cx="2689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0.2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AF99274-2F41-3E4D-BD96-72249418DDD0}"/>
                </a:ext>
              </a:extLst>
            </p:cNvPr>
            <p:cNvSpPr/>
            <p:nvPr/>
          </p:nvSpPr>
          <p:spPr>
            <a:xfrm>
              <a:off x="5819078" y="3474371"/>
              <a:ext cx="2689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0.4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32441DD7-093C-8E44-915E-D2A7B29C5BA7}"/>
                </a:ext>
              </a:extLst>
            </p:cNvPr>
            <p:cNvSpPr/>
            <p:nvPr/>
          </p:nvSpPr>
          <p:spPr>
            <a:xfrm>
              <a:off x="5819078" y="3208976"/>
              <a:ext cx="2689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0.6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2F9772C-323C-D64A-A997-7F3EEB0C0048}"/>
                </a:ext>
              </a:extLst>
            </p:cNvPr>
            <p:cNvSpPr txBox="1"/>
            <p:nvPr/>
          </p:nvSpPr>
          <p:spPr>
            <a:xfrm rot="16200000">
              <a:off x="5252784" y="3201662"/>
              <a:ext cx="1023037" cy="201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EE (Kcal/h/Kg)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81DCD63-22A0-3E4B-BD24-0A1DE7780C60}"/>
                </a:ext>
              </a:extLst>
            </p:cNvPr>
            <p:cNvSpPr/>
            <p:nvPr/>
          </p:nvSpPr>
          <p:spPr>
            <a:xfrm>
              <a:off x="5819078" y="2954732"/>
              <a:ext cx="2689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0.8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6C9FD44A-FAB3-F746-975F-FBBEAF8F0ACF}"/>
                </a:ext>
              </a:extLst>
            </p:cNvPr>
            <p:cNvSpPr txBox="1"/>
            <p:nvPr/>
          </p:nvSpPr>
          <p:spPr>
            <a:xfrm>
              <a:off x="5819694" y="2700488"/>
              <a:ext cx="2677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1.0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DEE87023-08A3-CF48-9A43-DFCBF3694639}"/>
                </a:ext>
              </a:extLst>
            </p:cNvPr>
            <p:cNvSpPr txBox="1"/>
            <p:nvPr/>
          </p:nvSpPr>
          <p:spPr>
            <a:xfrm>
              <a:off x="6386885" y="2639519"/>
              <a:ext cx="3947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P=0.4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897F0D7-2067-6649-AE0C-A8339EA28470}"/>
                </a:ext>
              </a:extLst>
            </p:cNvPr>
            <p:cNvSpPr txBox="1"/>
            <p:nvPr/>
          </p:nvSpPr>
          <p:spPr>
            <a:xfrm rot="19982087">
              <a:off x="5956828" y="3902821"/>
              <a:ext cx="665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Control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750CEB0-3370-4F41-8FE9-7ECB91F22216}"/>
                </a:ext>
              </a:extLst>
            </p:cNvPr>
            <p:cNvSpPr txBox="1"/>
            <p:nvPr/>
          </p:nvSpPr>
          <p:spPr>
            <a:xfrm rot="19982087">
              <a:off x="6486677" y="3902821"/>
              <a:ext cx="8401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P-Imp2 KO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6E8B80C-5AAA-FB42-B17E-77D829371BD0}"/>
              </a:ext>
            </a:extLst>
          </p:cNvPr>
          <p:cNvSpPr txBox="1"/>
          <p:nvPr/>
        </p:nvSpPr>
        <p:spPr>
          <a:xfrm>
            <a:off x="6027856" y="87744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336589-4274-6F42-B3BE-7E641A2DE325}"/>
              </a:ext>
            </a:extLst>
          </p:cNvPr>
          <p:cNvSpPr txBox="1"/>
          <p:nvPr/>
        </p:nvSpPr>
        <p:spPr>
          <a:xfrm>
            <a:off x="2563626" y="34103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6E8179-ADD1-854F-BDE8-ADC6D209E0F9}"/>
              </a:ext>
            </a:extLst>
          </p:cNvPr>
          <p:cNvSpPr/>
          <p:nvPr/>
        </p:nvSpPr>
        <p:spPr>
          <a:xfrm>
            <a:off x="2560420" y="877445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889EE6F-87D3-FA4A-9563-7FD200ECC73C}"/>
              </a:ext>
            </a:extLst>
          </p:cNvPr>
          <p:cNvGrpSpPr/>
          <p:nvPr/>
        </p:nvGrpSpPr>
        <p:grpSpPr>
          <a:xfrm>
            <a:off x="2672561" y="3689427"/>
            <a:ext cx="1636984" cy="1521065"/>
            <a:chOff x="1908033" y="2643366"/>
            <a:chExt cx="1636984" cy="1521065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2D73F64-A38F-FA43-B2A1-E8DAFA937684}"/>
                </a:ext>
              </a:extLst>
            </p:cNvPr>
            <p:cNvSpPr txBox="1"/>
            <p:nvPr/>
          </p:nvSpPr>
          <p:spPr>
            <a:xfrm rot="19982087">
              <a:off x="2162180" y="3902821"/>
              <a:ext cx="6206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Control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C16792A-1A72-6743-A167-D0EA81C842B1}"/>
                </a:ext>
              </a:extLst>
            </p:cNvPr>
            <p:cNvSpPr txBox="1"/>
            <p:nvPr/>
          </p:nvSpPr>
          <p:spPr>
            <a:xfrm rot="19982087">
              <a:off x="2736782" y="3902821"/>
              <a:ext cx="8082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P-Imp2 KO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7ECC50E-7A34-6041-B383-EC0FDECF640F}"/>
                </a:ext>
              </a:extLst>
            </p:cNvPr>
            <p:cNvGrpSpPr/>
            <p:nvPr/>
          </p:nvGrpSpPr>
          <p:grpSpPr>
            <a:xfrm>
              <a:off x="1908033" y="2643366"/>
              <a:ext cx="1635997" cy="1430071"/>
              <a:chOff x="1908033" y="2643366"/>
              <a:chExt cx="1635997" cy="1430071"/>
            </a:xfrm>
          </p:grpSpPr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CED29D4F-05D3-E04C-8CE6-F452FE6E1D52}"/>
                  </a:ext>
                </a:extLst>
              </p:cNvPr>
              <p:cNvSpPr txBox="1"/>
              <p:nvPr/>
            </p:nvSpPr>
            <p:spPr>
              <a:xfrm rot="16200000">
                <a:off x="1475800" y="3182032"/>
                <a:ext cx="11414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Food intake (g)</a:t>
                </a:r>
              </a:p>
            </p:txBody>
          </p:sp>
          <p:grpSp>
            <p:nvGrpSpPr>
              <p:cNvPr id="44" name="Group 377">
                <a:extLst>
                  <a:ext uri="{FF2B5EF4-FFF2-40B4-BE49-F238E27FC236}">
                    <a16:creationId xmlns:a16="http://schemas.microsoft.com/office/drawing/2014/main" id="{CB491220-39A7-C74E-BD64-14A91E5F9D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20807" y="2763432"/>
                <a:ext cx="1323223" cy="1310005"/>
                <a:chOff x="3029" y="694"/>
                <a:chExt cx="1194" cy="954"/>
              </a:xfrm>
            </p:grpSpPr>
            <p:sp>
              <p:nvSpPr>
                <p:cNvPr id="45" name="Rectangle 6">
                  <a:extLst>
                    <a:ext uri="{FF2B5EF4-FFF2-40B4-BE49-F238E27FC236}">
                      <a16:creationId xmlns:a16="http://schemas.microsoft.com/office/drawing/2014/main" id="{BE130EBE-01B0-904B-BC33-A5FF59CB6A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15" y="726"/>
                  <a:ext cx="1107" cy="7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6" name="Line 7">
                  <a:extLst>
                    <a:ext uri="{FF2B5EF4-FFF2-40B4-BE49-F238E27FC236}">
                      <a16:creationId xmlns:a16="http://schemas.microsoft.com/office/drawing/2014/main" id="{B0150C0F-09DE-9E44-8D5D-AC92557DB8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15" y="1465"/>
                  <a:ext cx="1108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Line 8">
                  <a:extLst>
                    <a:ext uri="{FF2B5EF4-FFF2-40B4-BE49-F238E27FC236}">
                      <a16:creationId xmlns:a16="http://schemas.microsoft.com/office/drawing/2014/main" id="{F25D8AE2-B46C-DC40-87CD-E08DD4909B1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92" y="1465"/>
                  <a:ext cx="1" cy="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Rectangle 9">
                  <a:extLst>
                    <a:ext uri="{FF2B5EF4-FFF2-40B4-BE49-F238E27FC236}">
                      <a16:creationId xmlns:a16="http://schemas.microsoft.com/office/drawing/2014/main" id="{3C2DBE23-B604-C649-9716-A570DC0486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900000">
                  <a:off x="3391" y="1474"/>
                  <a:ext cx="0" cy="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en-US" altLang="en-US"/>
                </a:p>
              </p:txBody>
            </p:sp>
            <p:sp>
              <p:nvSpPr>
                <p:cNvPr id="49" name="Line 10">
                  <a:extLst>
                    <a:ext uri="{FF2B5EF4-FFF2-40B4-BE49-F238E27FC236}">
                      <a16:creationId xmlns:a16="http://schemas.microsoft.com/office/drawing/2014/main" id="{A7D9C965-7CEB-B541-B0F8-FF3BB163C7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46" y="1465"/>
                  <a:ext cx="1" cy="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Rectangle 11">
                  <a:extLst>
                    <a:ext uri="{FF2B5EF4-FFF2-40B4-BE49-F238E27FC236}">
                      <a16:creationId xmlns:a16="http://schemas.microsoft.com/office/drawing/2014/main" id="{50469343-0AD4-4E43-B6A7-05DD07239B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900000">
                  <a:off x="3947" y="1474"/>
                  <a:ext cx="0" cy="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en-US" altLang="en-US"/>
                </a:p>
              </p:txBody>
            </p:sp>
            <p:sp>
              <p:nvSpPr>
                <p:cNvPr id="51" name="Line 12">
                  <a:extLst>
                    <a:ext uri="{FF2B5EF4-FFF2-40B4-BE49-F238E27FC236}">
                      <a16:creationId xmlns:a16="http://schemas.microsoft.com/office/drawing/2014/main" id="{400EAE01-4986-234F-9F2E-51FF2542A0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15" y="726"/>
                  <a:ext cx="1" cy="7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" name="Line 13">
                  <a:extLst>
                    <a:ext uri="{FF2B5EF4-FFF2-40B4-BE49-F238E27FC236}">
                      <a16:creationId xmlns:a16="http://schemas.microsoft.com/office/drawing/2014/main" id="{42580DC0-24B2-7348-B5DF-3E9C224404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94" y="1465"/>
                  <a:ext cx="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Rectangle 14">
                  <a:extLst>
                    <a:ext uri="{FF2B5EF4-FFF2-40B4-BE49-F238E27FC236}">
                      <a16:creationId xmlns:a16="http://schemas.microsoft.com/office/drawing/2014/main" id="{E437E34B-4E06-0849-8944-7003DD7D0A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1431"/>
                  <a:ext cx="53" cy="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zh-CN" sz="700" b="1">
                      <a:solidFill>
                        <a:srgbClr val="FFFFFF"/>
                      </a:solidFill>
                    </a:rPr>
                    <a:t>0</a:t>
                  </a:r>
                  <a:endParaRPr lang="en-US" altLang="zh-CN"/>
                </a:p>
              </p:txBody>
            </p:sp>
            <p:sp>
              <p:nvSpPr>
                <p:cNvPr id="54" name="Line 15">
                  <a:extLst>
                    <a:ext uri="{FF2B5EF4-FFF2-40B4-BE49-F238E27FC236}">
                      <a16:creationId xmlns:a16="http://schemas.microsoft.com/office/drawing/2014/main" id="{E2420BCE-4E5B-4C47-A145-F55BF9986D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94" y="1219"/>
                  <a:ext cx="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" name="Rectangle 16">
                  <a:extLst>
                    <a:ext uri="{FF2B5EF4-FFF2-40B4-BE49-F238E27FC236}">
                      <a16:creationId xmlns:a16="http://schemas.microsoft.com/office/drawing/2014/main" id="{3FEE1DBB-0D48-324E-BAC8-C3E38F46DB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1185"/>
                  <a:ext cx="53" cy="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zh-CN" sz="700" b="1">
                      <a:solidFill>
                        <a:srgbClr val="FFFFFF"/>
                      </a:solidFill>
                    </a:rPr>
                    <a:t>1</a:t>
                  </a:r>
                  <a:endParaRPr lang="en-US" altLang="zh-CN"/>
                </a:p>
              </p:txBody>
            </p:sp>
            <p:sp>
              <p:nvSpPr>
                <p:cNvPr id="56" name="Line 17">
                  <a:extLst>
                    <a:ext uri="{FF2B5EF4-FFF2-40B4-BE49-F238E27FC236}">
                      <a16:creationId xmlns:a16="http://schemas.microsoft.com/office/drawing/2014/main" id="{7501D431-B5AC-6D4B-AD49-390FD9EF08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94" y="973"/>
                  <a:ext cx="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Rectangle 18">
                  <a:extLst>
                    <a:ext uri="{FF2B5EF4-FFF2-40B4-BE49-F238E27FC236}">
                      <a16:creationId xmlns:a16="http://schemas.microsoft.com/office/drawing/2014/main" id="{A039166C-35E1-594F-BEB1-BD09EFA0FC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939"/>
                  <a:ext cx="53" cy="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zh-CN" sz="700" b="1">
                      <a:solidFill>
                        <a:srgbClr val="FFFFFF"/>
                      </a:solidFill>
                    </a:rPr>
                    <a:t>2</a:t>
                  </a:r>
                  <a:endParaRPr lang="en-US" altLang="zh-CN"/>
                </a:p>
              </p:txBody>
            </p:sp>
            <p:sp>
              <p:nvSpPr>
                <p:cNvPr id="58" name="Line 19">
                  <a:extLst>
                    <a:ext uri="{FF2B5EF4-FFF2-40B4-BE49-F238E27FC236}">
                      <a16:creationId xmlns:a16="http://schemas.microsoft.com/office/drawing/2014/main" id="{37561867-77A3-6C4F-8948-FD0C48E899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94" y="726"/>
                  <a:ext cx="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Rectangle 20">
                  <a:extLst>
                    <a:ext uri="{FF2B5EF4-FFF2-40B4-BE49-F238E27FC236}">
                      <a16:creationId xmlns:a16="http://schemas.microsoft.com/office/drawing/2014/main" id="{F0F4F113-8BDA-9C4D-AD1F-FD05F9EFE0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9" y="694"/>
                  <a:ext cx="53" cy="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altLang="zh-CN" sz="700" b="1">
                      <a:solidFill>
                        <a:srgbClr val="FFFFFF"/>
                      </a:solidFill>
                    </a:rPr>
                    <a:t>3</a:t>
                  </a:r>
                  <a:endParaRPr lang="en-US" altLang="zh-CN"/>
                </a:p>
              </p:txBody>
            </p:sp>
            <p:sp>
              <p:nvSpPr>
                <p:cNvPr id="60" name="Oval 21">
                  <a:extLst>
                    <a:ext uri="{FF2B5EF4-FFF2-40B4-BE49-F238E27FC236}">
                      <a16:creationId xmlns:a16="http://schemas.microsoft.com/office/drawing/2014/main" id="{DF65D4C4-37B3-FB47-85B8-6244E330C5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1016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Oval 22">
                  <a:extLst>
                    <a:ext uri="{FF2B5EF4-FFF2-40B4-BE49-F238E27FC236}">
                      <a16:creationId xmlns:a16="http://schemas.microsoft.com/office/drawing/2014/main" id="{369B73B9-31A3-4F4E-BCA8-2E73818995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3" y="933"/>
                  <a:ext cx="37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Oval 23">
                  <a:extLst>
                    <a:ext uri="{FF2B5EF4-FFF2-40B4-BE49-F238E27FC236}">
                      <a16:creationId xmlns:a16="http://schemas.microsoft.com/office/drawing/2014/main" id="{F7336AA9-440C-BE46-BAF9-72F93DE84D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3" y="1107"/>
                  <a:ext cx="37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Oval 24">
                  <a:extLst>
                    <a:ext uri="{FF2B5EF4-FFF2-40B4-BE49-F238E27FC236}">
                      <a16:creationId xmlns:a16="http://schemas.microsoft.com/office/drawing/2014/main" id="{C0209CAC-D0BB-2E45-9788-C039813A4B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8" y="1100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Oval 25">
                  <a:extLst>
                    <a:ext uri="{FF2B5EF4-FFF2-40B4-BE49-F238E27FC236}">
                      <a16:creationId xmlns:a16="http://schemas.microsoft.com/office/drawing/2014/main" id="{7B5CE924-B72E-5A4E-AFBB-55270FE615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2" y="993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Oval 26">
                  <a:extLst>
                    <a:ext uri="{FF2B5EF4-FFF2-40B4-BE49-F238E27FC236}">
                      <a16:creationId xmlns:a16="http://schemas.microsoft.com/office/drawing/2014/main" id="{921D671E-06DA-6647-A300-0317230358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3" y="873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Oval 27">
                  <a:extLst>
                    <a:ext uri="{FF2B5EF4-FFF2-40B4-BE49-F238E27FC236}">
                      <a16:creationId xmlns:a16="http://schemas.microsoft.com/office/drawing/2014/main" id="{C62B6948-1C74-804A-B6F0-DE11C7617F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866"/>
                  <a:ext cx="36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" name="Oval 28">
                  <a:extLst>
                    <a:ext uri="{FF2B5EF4-FFF2-40B4-BE49-F238E27FC236}">
                      <a16:creationId xmlns:a16="http://schemas.microsoft.com/office/drawing/2014/main" id="{3D58434E-D871-454C-A567-B016E224FE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8" y="866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Oval 29">
                  <a:extLst>
                    <a:ext uri="{FF2B5EF4-FFF2-40B4-BE49-F238E27FC236}">
                      <a16:creationId xmlns:a16="http://schemas.microsoft.com/office/drawing/2014/main" id="{3AE3B0E4-7D4B-DA47-8836-FEF14D43D1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8" y="1094"/>
                  <a:ext cx="36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Oval 30">
                  <a:extLst>
                    <a:ext uri="{FF2B5EF4-FFF2-40B4-BE49-F238E27FC236}">
                      <a16:creationId xmlns:a16="http://schemas.microsoft.com/office/drawing/2014/main" id="{7390B4BD-49A2-A544-975C-20E5F6A8C9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9" y="977"/>
                  <a:ext cx="37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Oval 31">
                  <a:extLst>
                    <a:ext uri="{FF2B5EF4-FFF2-40B4-BE49-F238E27FC236}">
                      <a16:creationId xmlns:a16="http://schemas.microsoft.com/office/drawing/2014/main" id="{7DB02E24-6CA6-F245-816E-1760D06031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73" y="1030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Oval 32">
                  <a:extLst>
                    <a:ext uri="{FF2B5EF4-FFF2-40B4-BE49-F238E27FC236}">
                      <a16:creationId xmlns:a16="http://schemas.microsoft.com/office/drawing/2014/main" id="{D1596455-D1D7-A34E-A946-25CF779FBA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7" y="980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Oval 33">
                  <a:extLst>
                    <a:ext uri="{FF2B5EF4-FFF2-40B4-BE49-F238E27FC236}">
                      <a16:creationId xmlns:a16="http://schemas.microsoft.com/office/drawing/2014/main" id="{F54E5795-9D63-A44A-B3AF-A0B17AC065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8" y="1002"/>
                  <a:ext cx="37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Oval 34">
                  <a:extLst>
                    <a:ext uri="{FF2B5EF4-FFF2-40B4-BE49-F238E27FC236}">
                      <a16:creationId xmlns:a16="http://schemas.microsoft.com/office/drawing/2014/main" id="{232C5236-2F95-6944-8A9B-8144A319BF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4" y="993"/>
                  <a:ext cx="36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7" name="Line 35">
                  <a:extLst>
                    <a:ext uri="{FF2B5EF4-FFF2-40B4-BE49-F238E27FC236}">
                      <a16:creationId xmlns:a16="http://schemas.microsoft.com/office/drawing/2014/main" id="{EE1B210A-00FA-1B4F-B3BA-969666C710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92" y="984"/>
                  <a:ext cx="1" cy="43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Freeform 36">
                  <a:extLst>
                    <a:ext uri="{FF2B5EF4-FFF2-40B4-BE49-F238E27FC236}">
                      <a16:creationId xmlns:a16="http://schemas.microsoft.com/office/drawing/2014/main" id="{3F58F7AB-41D8-9443-AA91-E2310A85AA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9" y="984"/>
                  <a:ext cx="185" cy="1"/>
                </a:xfrm>
                <a:custGeom>
                  <a:avLst/>
                  <a:gdLst>
                    <a:gd name="T0" fmla="*/ 0 w 193"/>
                    <a:gd name="T1" fmla="*/ 193 w 193"/>
                    <a:gd name="T2" fmla="*/ 0 w 19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93">
                      <a:moveTo>
                        <a:pt x="0" y="0"/>
                      </a:moveTo>
                      <a:lnTo>
                        <a:pt x="19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Freeform 37">
                  <a:extLst>
                    <a:ext uri="{FF2B5EF4-FFF2-40B4-BE49-F238E27FC236}">
                      <a16:creationId xmlns:a16="http://schemas.microsoft.com/office/drawing/2014/main" id="{7895484D-15B9-BD46-9D9C-143547E0A8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9" y="1027"/>
                  <a:ext cx="185" cy="1"/>
                </a:xfrm>
                <a:custGeom>
                  <a:avLst/>
                  <a:gdLst>
                    <a:gd name="T0" fmla="*/ 0 w 193"/>
                    <a:gd name="T1" fmla="*/ 193 w 193"/>
                    <a:gd name="T2" fmla="*/ 0 w 19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93">
                      <a:moveTo>
                        <a:pt x="0" y="0"/>
                      </a:moveTo>
                      <a:lnTo>
                        <a:pt x="19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" name="Line 38">
                  <a:extLst>
                    <a:ext uri="{FF2B5EF4-FFF2-40B4-BE49-F238E27FC236}">
                      <a16:creationId xmlns:a16="http://schemas.microsoft.com/office/drawing/2014/main" id="{0431A3BF-CA22-A040-B3A0-B0774A5D80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07" y="1006"/>
                  <a:ext cx="369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" name="Oval 39">
                  <a:extLst>
                    <a:ext uri="{FF2B5EF4-FFF2-40B4-BE49-F238E27FC236}">
                      <a16:creationId xmlns:a16="http://schemas.microsoft.com/office/drawing/2014/main" id="{C5A6A66C-E39C-034F-8706-5A9EFFD956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2" y="1105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8" name="Oval 40">
                  <a:extLst>
                    <a:ext uri="{FF2B5EF4-FFF2-40B4-BE49-F238E27FC236}">
                      <a16:creationId xmlns:a16="http://schemas.microsoft.com/office/drawing/2014/main" id="{85A72E40-A804-354C-841A-06BF3A1F14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8" y="1137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9" name="Oval 41">
                  <a:extLst>
                    <a:ext uri="{FF2B5EF4-FFF2-40B4-BE49-F238E27FC236}">
                      <a16:creationId xmlns:a16="http://schemas.microsoft.com/office/drawing/2014/main" id="{DB95C238-55A9-6B4C-AA66-C16B66825F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2" y="1026"/>
                  <a:ext cx="38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0" name="Oval 42">
                  <a:extLst>
                    <a:ext uri="{FF2B5EF4-FFF2-40B4-BE49-F238E27FC236}">
                      <a16:creationId xmlns:a16="http://schemas.microsoft.com/office/drawing/2014/main" id="{5F86E1D2-7259-AB48-BB6D-BC1900A233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2" y="891"/>
                  <a:ext cx="38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1" name="Oval 43">
                  <a:extLst>
                    <a:ext uri="{FF2B5EF4-FFF2-40B4-BE49-F238E27FC236}">
                      <a16:creationId xmlns:a16="http://schemas.microsoft.com/office/drawing/2014/main" id="{A862A9DC-CB8E-0A4B-BA7E-054CDC4E92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8" y="907"/>
                  <a:ext cx="36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" name="Oval 44">
                  <a:extLst>
                    <a:ext uri="{FF2B5EF4-FFF2-40B4-BE49-F238E27FC236}">
                      <a16:creationId xmlns:a16="http://schemas.microsoft.com/office/drawing/2014/main" id="{35412053-E7C8-094F-8D38-A94AAE6803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2" y="809"/>
                  <a:ext cx="36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" name="Oval 45">
                  <a:extLst>
                    <a:ext uri="{FF2B5EF4-FFF2-40B4-BE49-F238E27FC236}">
                      <a16:creationId xmlns:a16="http://schemas.microsoft.com/office/drawing/2014/main" id="{7259C745-31D6-4E48-8191-DC61C0A79F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8" y="841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" name="Oval 46">
                  <a:extLst>
                    <a:ext uri="{FF2B5EF4-FFF2-40B4-BE49-F238E27FC236}">
                      <a16:creationId xmlns:a16="http://schemas.microsoft.com/office/drawing/2014/main" id="{54346320-6847-AB4B-8B80-F60EB6F2EB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2" y="1112"/>
                  <a:ext cx="38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Oval 47">
                  <a:extLst>
                    <a:ext uri="{FF2B5EF4-FFF2-40B4-BE49-F238E27FC236}">
                      <a16:creationId xmlns:a16="http://schemas.microsoft.com/office/drawing/2014/main" id="{5E1939F8-34BA-1C4C-9D97-A8799DA10F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8" y="1094"/>
                  <a:ext cx="36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Oval 48">
                  <a:extLst>
                    <a:ext uri="{FF2B5EF4-FFF2-40B4-BE49-F238E27FC236}">
                      <a16:creationId xmlns:a16="http://schemas.microsoft.com/office/drawing/2014/main" id="{D006207B-3DC5-344B-B82D-4316FB7D9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8" y="1041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" name="Oval 49">
                  <a:extLst>
                    <a:ext uri="{FF2B5EF4-FFF2-40B4-BE49-F238E27FC236}">
                      <a16:creationId xmlns:a16="http://schemas.microsoft.com/office/drawing/2014/main" id="{5B689E13-6EEE-7E41-93F2-3D2158430C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93" y="1082"/>
                  <a:ext cx="37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" name="Oval 50">
                  <a:extLst>
                    <a:ext uri="{FF2B5EF4-FFF2-40B4-BE49-F238E27FC236}">
                      <a16:creationId xmlns:a16="http://schemas.microsoft.com/office/drawing/2014/main" id="{E3C84B39-DE94-3C40-813A-24854C6193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2" y="1038"/>
                  <a:ext cx="36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" name="Oval 51">
                  <a:extLst>
                    <a:ext uri="{FF2B5EF4-FFF2-40B4-BE49-F238E27FC236}">
                      <a16:creationId xmlns:a16="http://schemas.microsoft.com/office/drawing/2014/main" id="{F9619FF6-D055-964F-8831-FF14F87CC8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6" y="1090"/>
                  <a:ext cx="37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" name="Line 52">
                  <a:extLst>
                    <a:ext uri="{FF2B5EF4-FFF2-40B4-BE49-F238E27FC236}">
                      <a16:creationId xmlns:a16="http://schemas.microsoft.com/office/drawing/2014/main" id="{50F478B7-18DD-3B42-B944-FA7E199DDC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46" y="1001"/>
                  <a:ext cx="1" cy="62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" name="Freeform 53">
                  <a:extLst>
                    <a:ext uri="{FF2B5EF4-FFF2-40B4-BE49-F238E27FC236}">
                      <a16:creationId xmlns:a16="http://schemas.microsoft.com/office/drawing/2014/main" id="{6671D8B3-85A7-F54D-9845-CB4BC4AC7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3" y="1001"/>
                  <a:ext cx="185" cy="1"/>
                </a:xfrm>
                <a:custGeom>
                  <a:avLst/>
                  <a:gdLst>
                    <a:gd name="T0" fmla="*/ 0 w 193"/>
                    <a:gd name="T1" fmla="*/ 193 w 193"/>
                    <a:gd name="T2" fmla="*/ 0 w 19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93">
                      <a:moveTo>
                        <a:pt x="0" y="0"/>
                      </a:moveTo>
                      <a:lnTo>
                        <a:pt x="19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" name="Freeform 54">
                  <a:extLst>
                    <a:ext uri="{FF2B5EF4-FFF2-40B4-BE49-F238E27FC236}">
                      <a16:creationId xmlns:a16="http://schemas.microsoft.com/office/drawing/2014/main" id="{0C1CB981-3C43-E949-A71B-7BE4BD849E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3" y="1063"/>
                  <a:ext cx="185" cy="1"/>
                </a:xfrm>
                <a:custGeom>
                  <a:avLst/>
                  <a:gdLst>
                    <a:gd name="T0" fmla="*/ 0 w 193"/>
                    <a:gd name="T1" fmla="*/ 193 w 193"/>
                    <a:gd name="T2" fmla="*/ 0 w 19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93">
                      <a:moveTo>
                        <a:pt x="0" y="0"/>
                      </a:moveTo>
                      <a:lnTo>
                        <a:pt x="19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" name="Line 55">
                  <a:extLst>
                    <a:ext uri="{FF2B5EF4-FFF2-40B4-BE49-F238E27FC236}">
                      <a16:creationId xmlns:a16="http://schemas.microsoft.com/office/drawing/2014/main" id="{4A670543-8D32-4349-966B-FFEA5FB680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61" y="1031"/>
                  <a:ext cx="37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9E15215-D6AD-A545-B00C-A4550790BABA}"/>
                  </a:ext>
                </a:extLst>
              </p:cNvPr>
              <p:cNvSpPr txBox="1"/>
              <p:nvPr/>
            </p:nvSpPr>
            <p:spPr>
              <a:xfrm>
                <a:off x="2107410" y="3698335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0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CB9D71-AF7B-AD4C-8570-859A153BA80C}"/>
                  </a:ext>
                </a:extLst>
              </p:cNvPr>
              <p:cNvSpPr txBox="1"/>
              <p:nvPr/>
            </p:nvSpPr>
            <p:spPr>
              <a:xfrm>
                <a:off x="2107410" y="3370359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1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5156F3-9B13-4349-9D4E-2736AF2D6B77}"/>
                  </a:ext>
                </a:extLst>
              </p:cNvPr>
              <p:cNvSpPr txBox="1"/>
              <p:nvPr/>
            </p:nvSpPr>
            <p:spPr>
              <a:xfrm>
                <a:off x="2107410" y="3040588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2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9A3B18E-D502-F94A-853F-D487EB8A343D}"/>
                  </a:ext>
                </a:extLst>
              </p:cNvPr>
              <p:cNvSpPr txBox="1"/>
              <p:nvPr/>
            </p:nvSpPr>
            <p:spPr>
              <a:xfrm>
                <a:off x="2107410" y="2728082"/>
                <a:ext cx="2568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3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A0110D5-9EA5-D045-AB9F-C5F87FEC22AF}"/>
                  </a:ext>
                </a:extLst>
              </p:cNvPr>
              <p:cNvSpPr/>
              <p:nvPr/>
            </p:nvSpPr>
            <p:spPr>
              <a:xfrm>
                <a:off x="2669529" y="2643366"/>
                <a:ext cx="725000" cy="253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50" b="1" dirty="0"/>
                  <a:t>P=0.4</a:t>
                </a:r>
              </a:p>
            </p:txBody>
          </p: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FAA84326-ED8A-DC4A-8A52-4BC4014DC02D}"/>
              </a:ext>
            </a:extLst>
          </p:cNvPr>
          <p:cNvSpPr/>
          <p:nvPr/>
        </p:nvSpPr>
        <p:spPr>
          <a:xfrm>
            <a:off x="4532204" y="3410317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D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06706E5-2DCE-784A-B4DC-EEE55F4B0A05}"/>
              </a:ext>
            </a:extLst>
          </p:cNvPr>
          <p:cNvGrpSpPr/>
          <p:nvPr/>
        </p:nvGrpSpPr>
        <p:grpSpPr>
          <a:xfrm>
            <a:off x="6591778" y="3689427"/>
            <a:ext cx="1769977" cy="1521065"/>
            <a:chOff x="7367012" y="2643366"/>
            <a:chExt cx="1769977" cy="1521065"/>
          </a:xfrm>
        </p:grpSpPr>
        <p:grpSp>
          <p:nvGrpSpPr>
            <p:cNvPr id="115" name="Group 380">
              <a:extLst>
                <a:ext uri="{FF2B5EF4-FFF2-40B4-BE49-F238E27FC236}">
                  <a16:creationId xmlns:a16="http://schemas.microsoft.com/office/drawing/2014/main" id="{5CEEEDC6-9FEA-A54F-A4B7-327CF1016E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37254" y="2763432"/>
              <a:ext cx="1116627" cy="1331135"/>
              <a:chOff x="4283" y="701"/>
              <a:chExt cx="1313" cy="972"/>
            </a:xfrm>
          </p:grpSpPr>
          <p:sp>
            <p:nvSpPr>
              <p:cNvPr id="116" name="Rectangle 275">
                <a:extLst>
                  <a:ext uri="{FF2B5EF4-FFF2-40B4-BE49-F238E27FC236}">
                    <a16:creationId xmlns:a16="http://schemas.microsoft.com/office/drawing/2014/main" id="{EAFD254E-9C32-5948-B214-2CE0578BF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" y="1453"/>
                <a:ext cx="1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zh-CN" sz="700" b="1">
                    <a:solidFill>
                      <a:srgbClr val="FFFFFF"/>
                    </a:solidFill>
                  </a:rPr>
                  <a:t>0.75</a:t>
                </a:r>
                <a:endParaRPr lang="en-US" altLang="zh-CN"/>
              </a:p>
            </p:txBody>
          </p:sp>
          <p:sp>
            <p:nvSpPr>
              <p:cNvPr id="117" name="Rectangle 277">
                <a:extLst>
                  <a:ext uri="{FF2B5EF4-FFF2-40B4-BE49-F238E27FC236}">
                    <a16:creationId xmlns:a16="http://schemas.microsoft.com/office/drawing/2014/main" id="{E96E9877-2CA6-6E4B-A43F-294AE47C9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" y="1265"/>
                <a:ext cx="1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zh-CN" sz="700" b="1">
                    <a:solidFill>
                      <a:srgbClr val="FFFFFF"/>
                    </a:solidFill>
                  </a:rPr>
                  <a:t>0.80</a:t>
                </a:r>
                <a:endParaRPr lang="en-US" altLang="zh-CN"/>
              </a:p>
            </p:txBody>
          </p:sp>
          <p:sp>
            <p:nvSpPr>
              <p:cNvPr id="118" name="Rectangle 279">
                <a:extLst>
                  <a:ext uri="{FF2B5EF4-FFF2-40B4-BE49-F238E27FC236}">
                    <a16:creationId xmlns:a16="http://schemas.microsoft.com/office/drawing/2014/main" id="{188CA34C-CC5E-8845-B093-3E3B4F033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" y="1077"/>
                <a:ext cx="1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zh-CN" sz="700" b="1">
                    <a:solidFill>
                      <a:srgbClr val="FFFFFF"/>
                    </a:solidFill>
                  </a:rPr>
                  <a:t>0.85</a:t>
                </a:r>
                <a:endParaRPr lang="en-US" altLang="zh-CN"/>
              </a:p>
            </p:txBody>
          </p:sp>
          <p:sp>
            <p:nvSpPr>
              <p:cNvPr id="119" name="Rectangle 281">
                <a:extLst>
                  <a:ext uri="{FF2B5EF4-FFF2-40B4-BE49-F238E27FC236}">
                    <a16:creationId xmlns:a16="http://schemas.microsoft.com/office/drawing/2014/main" id="{BEE9ECF4-5A9D-8D4B-900A-9E1022A05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" y="889"/>
                <a:ext cx="1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zh-CN" sz="700" b="1">
                    <a:solidFill>
                      <a:srgbClr val="FFFFFF"/>
                    </a:solidFill>
                  </a:rPr>
                  <a:t>0.90</a:t>
                </a:r>
                <a:endParaRPr lang="en-US" altLang="zh-CN"/>
              </a:p>
            </p:txBody>
          </p:sp>
          <p:sp>
            <p:nvSpPr>
              <p:cNvPr id="120" name="Rectangle 283">
                <a:extLst>
                  <a:ext uri="{FF2B5EF4-FFF2-40B4-BE49-F238E27FC236}">
                    <a16:creationId xmlns:a16="http://schemas.microsoft.com/office/drawing/2014/main" id="{892D2259-6428-354B-B9E2-4A2D1D374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" y="701"/>
                <a:ext cx="1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zh-CN" sz="700" b="1">
                    <a:solidFill>
                      <a:srgbClr val="FFFFFF"/>
                    </a:solidFill>
                  </a:rPr>
                  <a:t>0.95</a:t>
                </a:r>
                <a:endParaRPr lang="en-US" altLang="zh-CN"/>
              </a:p>
            </p:txBody>
          </p:sp>
          <p:grpSp>
            <p:nvGrpSpPr>
              <p:cNvPr id="121" name="Group 379">
                <a:extLst>
                  <a:ext uri="{FF2B5EF4-FFF2-40B4-BE49-F238E27FC236}">
                    <a16:creationId xmlns:a16="http://schemas.microsoft.com/office/drawing/2014/main" id="{5170175D-B03D-CF41-9471-93EB7F1611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7" y="735"/>
                <a:ext cx="1149" cy="938"/>
                <a:chOff x="4447" y="735"/>
                <a:chExt cx="1149" cy="938"/>
              </a:xfrm>
            </p:grpSpPr>
            <p:sp>
              <p:nvSpPr>
                <p:cNvPr id="122" name="Rectangle 267">
                  <a:extLst>
                    <a:ext uri="{FF2B5EF4-FFF2-40B4-BE49-F238E27FC236}">
                      <a16:creationId xmlns:a16="http://schemas.microsoft.com/office/drawing/2014/main" id="{445A15A9-606B-CA46-9285-65CBC43CE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8" y="735"/>
                  <a:ext cx="1127" cy="7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268">
                  <a:extLst>
                    <a:ext uri="{FF2B5EF4-FFF2-40B4-BE49-F238E27FC236}">
                      <a16:creationId xmlns:a16="http://schemas.microsoft.com/office/drawing/2014/main" id="{1F8866BD-F709-2C4C-81F0-1AD5FE8777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8" y="1487"/>
                  <a:ext cx="1128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Line 269">
                  <a:extLst>
                    <a:ext uri="{FF2B5EF4-FFF2-40B4-BE49-F238E27FC236}">
                      <a16:creationId xmlns:a16="http://schemas.microsoft.com/office/drawing/2014/main" id="{FD8944E2-8639-9047-9D92-75C06CA14F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50" y="1487"/>
                  <a:ext cx="1" cy="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" name="Rectangle 270">
                  <a:extLst>
                    <a:ext uri="{FF2B5EF4-FFF2-40B4-BE49-F238E27FC236}">
                      <a16:creationId xmlns:a16="http://schemas.microsoft.com/office/drawing/2014/main" id="{6B60FF6E-801A-C64F-BD1B-A283A338D3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900000">
                  <a:off x="4751" y="1499"/>
                  <a:ext cx="0" cy="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en-US" altLang="en-US"/>
                </a:p>
              </p:txBody>
            </p:sp>
            <p:sp>
              <p:nvSpPr>
                <p:cNvPr id="126" name="Line 271">
                  <a:extLst>
                    <a:ext uri="{FF2B5EF4-FFF2-40B4-BE49-F238E27FC236}">
                      <a16:creationId xmlns:a16="http://schemas.microsoft.com/office/drawing/2014/main" id="{34135B91-FCB7-254D-BFDB-4D7B2F7367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14" y="1487"/>
                  <a:ext cx="1" cy="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" name="Rectangle 272">
                  <a:extLst>
                    <a:ext uri="{FF2B5EF4-FFF2-40B4-BE49-F238E27FC236}">
                      <a16:creationId xmlns:a16="http://schemas.microsoft.com/office/drawing/2014/main" id="{A1693682-E979-474D-A74F-704BB5DFF1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900000">
                  <a:off x="5315" y="1499"/>
                  <a:ext cx="0" cy="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en-US" altLang="en-US"/>
                </a:p>
              </p:txBody>
            </p:sp>
            <p:sp>
              <p:nvSpPr>
                <p:cNvPr id="128" name="Line 273">
                  <a:extLst>
                    <a:ext uri="{FF2B5EF4-FFF2-40B4-BE49-F238E27FC236}">
                      <a16:creationId xmlns:a16="http://schemas.microsoft.com/office/drawing/2014/main" id="{C1BDB9E0-052D-9545-8201-8DB05B418F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68" y="735"/>
                  <a:ext cx="1" cy="75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" name="Line 274">
                  <a:extLst>
                    <a:ext uri="{FF2B5EF4-FFF2-40B4-BE49-F238E27FC236}">
                      <a16:creationId xmlns:a16="http://schemas.microsoft.com/office/drawing/2014/main" id="{1AFE44EA-8537-5644-A072-A25E215483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47" y="1487"/>
                  <a:ext cx="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" name="Line 276">
                  <a:extLst>
                    <a:ext uri="{FF2B5EF4-FFF2-40B4-BE49-F238E27FC236}">
                      <a16:creationId xmlns:a16="http://schemas.microsoft.com/office/drawing/2014/main" id="{CD9A8A33-47F6-7946-B41D-0CC6226A7A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47" y="1299"/>
                  <a:ext cx="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1" name="Line 278">
                  <a:extLst>
                    <a:ext uri="{FF2B5EF4-FFF2-40B4-BE49-F238E27FC236}">
                      <a16:creationId xmlns:a16="http://schemas.microsoft.com/office/drawing/2014/main" id="{6B37EBD2-125C-E649-A1F3-5F7F7E7122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47" y="1111"/>
                  <a:ext cx="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Line 280">
                  <a:extLst>
                    <a:ext uri="{FF2B5EF4-FFF2-40B4-BE49-F238E27FC236}">
                      <a16:creationId xmlns:a16="http://schemas.microsoft.com/office/drawing/2014/main" id="{868EB9BB-D58B-5445-A2EA-DF8188BCE4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47" y="923"/>
                  <a:ext cx="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" name="Line 282">
                  <a:extLst>
                    <a:ext uri="{FF2B5EF4-FFF2-40B4-BE49-F238E27FC236}">
                      <a16:creationId xmlns:a16="http://schemas.microsoft.com/office/drawing/2014/main" id="{0D2BBFA1-5073-C344-A550-683CCF6346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447" y="735"/>
                  <a:ext cx="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" name="Oval 284">
                  <a:extLst>
                    <a:ext uri="{FF2B5EF4-FFF2-40B4-BE49-F238E27FC236}">
                      <a16:creationId xmlns:a16="http://schemas.microsoft.com/office/drawing/2014/main" id="{7256DB18-0608-EF4E-9293-0115842A42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9" y="1147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" name="Oval 285">
                  <a:extLst>
                    <a:ext uri="{FF2B5EF4-FFF2-40B4-BE49-F238E27FC236}">
                      <a16:creationId xmlns:a16="http://schemas.microsoft.com/office/drawing/2014/main" id="{1E9BE7D1-6EE5-FE42-8B2F-C44ED35E80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8" y="1182"/>
                  <a:ext cx="37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" name="Oval 286">
                  <a:extLst>
                    <a:ext uri="{FF2B5EF4-FFF2-40B4-BE49-F238E27FC236}">
                      <a16:creationId xmlns:a16="http://schemas.microsoft.com/office/drawing/2014/main" id="{6E4FDA03-9C87-8243-9A53-4397518B8A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62" y="1088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" name="Oval 287">
                  <a:extLst>
                    <a:ext uri="{FF2B5EF4-FFF2-40B4-BE49-F238E27FC236}">
                      <a16:creationId xmlns:a16="http://schemas.microsoft.com/office/drawing/2014/main" id="{4DDBF9C3-25AD-5A4F-AAA0-666E546863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32" y="1054"/>
                  <a:ext cx="37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0" name="Oval 288">
                  <a:extLst>
                    <a:ext uri="{FF2B5EF4-FFF2-40B4-BE49-F238E27FC236}">
                      <a16:creationId xmlns:a16="http://schemas.microsoft.com/office/drawing/2014/main" id="{E67DF265-1188-8946-9F88-7B1F0C5036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75" y="1134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" name="Oval 289">
                  <a:extLst>
                    <a:ext uri="{FF2B5EF4-FFF2-40B4-BE49-F238E27FC236}">
                      <a16:creationId xmlns:a16="http://schemas.microsoft.com/office/drawing/2014/main" id="{1B4C8EA9-E372-5E46-B847-3AAF65F20D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19" y="1101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2" name="Oval 290">
                  <a:extLst>
                    <a:ext uri="{FF2B5EF4-FFF2-40B4-BE49-F238E27FC236}">
                      <a16:creationId xmlns:a16="http://schemas.microsoft.com/office/drawing/2014/main" id="{723FB1CF-4EEA-AD4C-B570-99AF735A1B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32" y="1135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" name="Oval 291">
                  <a:extLst>
                    <a:ext uri="{FF2B5EF4-FFF2-40B4-BE49-F238E27FC236}">
                      <a16:creationId xmlns:a16="http://schemas.microsoft.com/office/drawing/2014/main" id="{732EF5CF-AF43-874B-AC40-B06C0DAB8F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4" y="1101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" name="Oval 292">
                  <a:extLst>
                    <a:ext uri="{FF2B5EF4-FFF2-40B4-BE49-F238E27FC236}">
                      <a16:creationId xmlns:a16="http://schemas.microsoft.com/office/drawing/2014/main" id="{80B7D3B3-4791-A349-9462-C72632B343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8" y="1032"/>
                  <a:ext cx="37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5" name="Oval 293">
                  <a:extLst>
                    <a:ext uri="{FF2B5EF4-FFF2-40B4-BE49-F238E27FC236}">
                      <a16:creationId xmlns:a16="http://schemas.microsoft.com/office/drawing/2014/main" id="{794DAAB1-F8EA-EB4B-BB1B-90C5AF25D6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8" y="1107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6" name="Oval 294">
                  <a:extLst>
                    <a:ext uri="{FF2B5EF4-FFF2-40B4-BE49-F238E27FC236}">
                      <a16:creationId xmlns:a16="http://schemas.microsoft.com/office/drawing/2014/main" id="{BA1DFE1E-6A0F-A04F-A984-C51C27C23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32" y="1194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7" name="Oval 295">
                  <a:extLst>
                    <a:ext uri="{FF2B5EF4-FFF2-40B4-BE49-F238E27FC236}">
                      <a16:creationId xmlns:a16="http://schemas.microsoft.com/office/drawing/2014/main" id="{B4F6E9DF-1B4A-A542-ABEA-327A48916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75" y="1176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" name="Oval 296">
                  <a:extLst>
                    <a:ext uri="{FF2B5EF4-FFF2-40B4-BE49-F238E27FC236}">
                      <a16:creationId xmlns:a16="http://schemas.microsoft.com/office/drawing/2014/main" id="{60059224-79FE-0345-B615-E125949BEB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0" y="1139"/>
                  <a:ext cx="38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" name="Oval 297">
                  <a:extLst>
                    <a:ext uri="{FF2B5EF4-FFF2-40B4-BE49-F238E27FC236}">
                      <a16:creationId xmlns:a16="http://schemas.microsoft.com/office/drawing/2014/main" id="{B4389DCC-FA9E-584E-BD5E-18AB1D114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4" y="1169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0" name="Line 298">
                  <a:extLst>
                    <a:ext uri="{FF2B5EF4-FFF2-40B4-BE49-F238E27FC236}">
                      <a16:creationId xmlns:a16="http://schemas.microsoft.com/office/drawing/2014/main" id="{2212C217-BD67-B443-881C-60196989E8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50" y="1132"/>
                  <a:ext cx="1" cy="26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1" name="Freeform 299">
                  <a:extLst>
                    <a:ext uri="{FF2B5EF4-FFF2-40B4-BE49-F238E27FC236}">
                      <a16:creationId xmlns:a16="http://schemas.microsoft.com/office/drawing/2014/main" id="{893946CE-3D6D-4542-BBA4-341A2BA58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6" y="1132"/>
                  <a:ext cx="188" cy="1"/>
                </a:xfrm>
                <a:custGeom>
                  <a:avLst/>
                  <a:gdLst>
                    <a:gd name="T0" fmla="*/ 0 w 196"/>
                    <a:gd name="T1" fmla="*/ 196 w 196"/>
                    <a:gd name="T2" fmla="*/ 0 w 19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96">
                      <a:moveTo>
                        <a:pt x="0" y="0"/>
                      </a:moveTo>
                      <a:lnTo>
                        <a:pt x="19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" name="Freeform 300">
                  <a:extLst>
                    <a:ext uri="{FF2B5EF4-FFF2-40B4-BE49-F238E27FC236}">
                      <a16:creationId xmlns:a16="http://schemas.microsoft.com/office/drawing/2014/main" id="{C81D331D-47D9-DA40-8701-D73C58F1DC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6" y="1158"/>
                  <a:ext cx="188" cy="1"/>
                </a:xfrm>
                <a:custGeom>
                  <a:avLst/>
                  <a:gdLst>
                    <a:gd name="T0" fmla="*/ 0 w 196"/>
                    <a:gd name="T1" fmla="*/ 196 w 196"/>
                    <a:gd name="T2" fmla="*/ 0 w 19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96">
                      <a:moveTo>
                        <a:pt x="0" y="0"/>
                      </a:moveTo>
                      <a:lnTo>
                        <a:pt x="19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" name="Line 301">
                  <a:extLst>
                    <a:ext uri="{FF2B5EF4-FFF2-40B4-BE49-F238E27FC236}">
                      <a16:creationId xmlns:a16="http://schemas.microsoft.com/office/drawing/2014/main" id="{E245244D-DFB7-E941-8DF3-7C9D91138F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62" y="1145"/>
                  <a:ext cx="376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" name="Oval 302">
                  <a:extLst>
                    <a:ext uri="{FF2B5EF4-FFF2-40B4-BE49-F238E27FC236}">
                      <a16:creationId xmlns:a16="http://schemas.microsoft.com/office/drawing/2014/main" id="{D95F6F70-CD3B-0D46-BB46-C353593410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39" y="1192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" name="Oval 303">
                  <a:extLst>
                    <a:ext uri="{FF2B5EF4-FFF2-40B4-BE49-F238E27FC236}">
                      <a16:creationId xmlns:a16="http://schemas.microsoft.com/office/drawing/2014/main" id="{24E60719-F3EF-DF42-A2FA-4DADF09BD1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5" y="1074"/>
                  <a:ext cx="37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" name="Oval 304">
                  <a:extLst>
                    <a:ext uri="{FF2B5EF4-FFF2-40B4-BE49-F238E27FC236}">
                      <a16:creationId xmlns:a16="http://schemas.microsoft.com/office/drawing/2014/main" id="{65182596-B257-514B-8B53-5A57FC4138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2" y="1016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" name="Oval 305">
                  <a:extLst>
                    <a:ext uri="{FF2B5EF4-FFF2-40B4-BE49-F238E27FC236}">
                      <a16:creationId xmlns:a16="http://schemas.microsoft.com/office/drawing/2014/main" id="{3FA51397-1438-FA46-A54E-182ABF6758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39" y="1120"/>
                  <a:ext cx="37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8" name="Oval 306">
                  <a:extLst>
                    <a:ext uri="{FF2B5EF4-FFF2-40B4-BE49-F238E27FC236}">
                      <a16:creationId xmlns:a16="http://schemas.microsoft.com/office/drawing/2014/main" id="{C5AE52C9-92D5-C040-9070-F43173D584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2" y="1119"/>
                  <a:ext cx="37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9" name="Oval 307">
                  <a:extLst>
                    <a:ext uri="{FF2B5EF4-FFF2-40B4-BE49-F238E27FC236}">
                      <a16:creationId xmlns:a16="http://schemas.microsoft.com/office/drawing/2014/main" id="{15399914-D23F-DA46-9B60-4C0855736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83" y="1095"/>
                  <a:ext cx="36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0" name="Oval 308">
                  <a:extLst>
                    <a:ext uri="{FF2B5EF4-FFF2-40B4-BE49-F238E27FC236}">
                      <a16:creationId xmlns:a16="http://schemas.microsoft.com/office/drawing/2014/main" id="{FE599C84-2075-C545-A8BC-F8F8960AEF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08" y="1092"/>
                  <a:ext cx="38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Oval 309">
                  <a:extLst>
                    <a:ext uri="{FF2B5EF4-FFF2-40B4-BE49-F238E27FC236}">
                      <a16:creationId xmlns:a16="http://schemas.microsoft.com/office/drawing/2014/main" id="{58E4029E-56B3-D54E-A30E-8F525DD33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27" y="1082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Oval 310">
                  <a:extLst>
                    <a:ext uri="{FF2B5EF4-FFF2-40B4-BE49-F238E27FC236}">
                      <a16:creationId xmlns:a16="http://schemas.microsoft.com/office/drawing/2014/main" id="{7FA19355-0329-4F47-9256-4B9723934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95" y="1054"/>
                  <a:ext cx="38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Oval 311">
                  <a:extLst>
                    <a:ext uri="{FF2B5EF4-FFF2-40B4-BE49-F238E27FC236}">
                      <a16:creationId xmlns:a16="http://schemas.microsoft.com/office/drawing/2014/main" id="{BE042B28-6BD5-1C4D-9574-34587B3632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95" y="1214"/>
                  <a:ext cx="38" cy="36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Oval 312">
                  <a:extLst>
                    <a:ext uri="{FF2B5EF4-FFF2-40B4-BE49-F238E27FC236}">
                      <a16:creationId xmlns:a16="http://schemas.microsoft.com/office/drawing/2014/main" id="{3D635F57-42E1-7E46-A3F5-7559F9282E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95" y="1121"/>
                  <a:ext cx="38" cy="38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" name="Oval 313">
                  <a:extLst>
                    <a:ext uri="{FF2B5EF4-FFF2-40B4-BE49-F238E27FC236}">
                      <a16:creationId xmlns:a16="http://schemas.microsoft.com/office/drawing/2014/main" id="{496C8838-F1AB-0C45-AC77-488D90F4EC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08" y="1170"/>
                  <a:ext cx="38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6" name="Oval 314">
                  <a:extLst>
                    <a:ext uri="{FF2B5EF4-FFF2-40B4-BE49-F238E27FC236}">
                      <a16:creationId xmlns:a16="http://schemas.microsoft.com/office/drawing/2014/main" id="{B6F27908-1F4E-0A48-9FA4-1B32A587D1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2" y="1199"/>
                  <a:ext cx="37" cy="37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7" name="Line 315">
                  <a:extLst>
                    <a:ext uri="{FF2B5EF4-FFF2-40B4-BE49-F238E27FC236}">
                      <a16:creationId xmlns:a16="http://schemas.microsoft.com/office/drawing/2014/main" id="{5FD42097-3816-564B-8A1E-43C72B94BE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314" y="1121"/>
                  <a:ext cx="1" cy="34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Freeform 316">
                  <a:extLst>
                    <a:ext uri="{FF2B5EF4-FFF2-40B4-BE49-F238E27FC236}">
                      <a16:creationId xmlns:a16="http://schemas.microsoft.com/office/drawing/2014/main" id="{F66A12B8-01FF-C94C-8A44-E867CB6CB8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0" y="1121"/>
                  <a:ext cx="188" cy="1"/>
                </a:xfrm>
                <a:custGeom>
                  <a:avLst/>
                  <a:gdLst>
                    <a:gd name="T0" fmla="*/ 0 w 196"/>
                    <a:gd name="T1" fmla="*/ 196 w 196"/>
                    <a:gd name="T2" fmla="*/ 0 w 19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96">
                      <a:moveTo>
                        <a:pt x="0" y="0"/>
                      </a:moveTo>
                      <a:lnTo>
                        <a:pt x="19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9" name="Freeform 317">
                  <a:extLst>
                    <a:ext uri="{FF2B5EF4-FFF2-40B4-BE49-F238E27FC236}">
                      <a16:creationId xmlns:a16="http://schemas.microsoft.com/office/drawing/2014/main" id="{FE7325D7-9096-814E-B755-384FA77F2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0" y="1155"/>
                  <a:ext cx="188" cy="1"/>
                </a:xfrm>
                <a:custGeom>
                  <a:avLst/>
                  <a:gdLst>
                    <a:gd name="T0" fmla="*/ 0 w 196"/>
                    <a:gd name="T1" fmla="*/ 196 w 196"/>
                    <a:gd name="T2" fmla="*/ 0 w 19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96">
                      <a:moveTo>
                        <a:pt x="0" y="0"/>
                      </a:moveTo>
                      <a:lnTo>
                        <a:pt x="19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0" name="Line 318">
                  <a:extLst>
                    <a:ext uri="{FF2B5EF4-FFF2-40B4-BE49-F238E27FC236}">
                      <a16:creationId xmlns:a16="http://schemas.microsoft.com/office/drawing/2014/main" id="{052D7345-7148-6642-9C42-4F8F1B41CC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27" y="1138"/>
                  <a:ext cx="375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3E435D0-A22F-0A4F-939F-9418F8B9D12E}"/>
                </a:ext>
              </a:extLst>
            </p:cNvPr>
            <p:cNvSpPr txBox="1"/>
            <p:nvPr/>
          </p:nvSpPr>
          <p:spPr>
            <a:xfrm rot="16200000">
              <a:off x="6997199" y="3015499"/>
              <a:ext cx="117051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Physical Activity </a:t>
              </a:r>
            </a:p>
            <a:p>
              <a:r>
                <a:rPr lang="en-US" sz="1100" b="1" dirty="0"/>
                <a:t>     (counts/h)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0E7F0657-E45A-0744-89CC-C1FF97B25260}"/>
                </a:ext>
              </a:extLst>
            </p:cNvPr>
            <p:cNvSpPr txBox="1"/>
            <p:nvPr/>
          </p:nvSpPr>
          <p:spPr>
            <a:xfrm rot="19982087">
              <a:off x="7766945" y="3902821"/>
              <a:ext cx="6650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Control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B4EFEC46-96F1-2241-9917-07FD9E347F23}"/>
                </a:ext>
              </a:extLst>
            </p:cNvPr>
            <p:cNvSpPr txBox="1"/>
            <p:nvPr/>
          </p:nvSpPr>
          <p:spPr>
            <a:xfrm rot="19982087">
              <a:off x="8296794" y="3902821"/>
              <a:ext cx="8401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P-Imp2 KO</a:t>
              </a: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A4D222E4-EDFD-4242-98B9-495EBEC422AF}"/>
                </a:ext>
              </a:extLst>
            </p:cNvPr>
            <p:cNvSpPr/>
            <p:nvPr/>
          </p:nvSpPr>
          <p:spPr>
            <a:xfrm>
              <a:off x="8267245" y="2643366"/>
              <a:ext cx="7250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b="1" dirty="0"/>
                <a:t>P=0.6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86222B9-F920-FC49-A591-6E4FE398CA59}"/>
                </a:ext>
              </a:extLst>
            </p:cNvPr>
            <p:cNvSpPr txBox="1"/>
            <p:nvPr/>
          </p:nvSpPr>
          <p:spPr>
            <a:xfrm>
              <a:off x="7681265" y="3482574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200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4A1C7A5-AE9D-0F48-93A8-3FB07F49ECD5}"/>
                </a:ext>
              </a:extLst>
            </p:cNvPr>
            <p:cNvSpPr txBox="1"/>
            <p:nvPr/>
          </p:nvSpPr>
          <p:spPr>
            <a:xfrm>
              <a:off x="7681265" y="3225901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400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E901A3-59DA-B94E-8E79-EB60F2ED560A}"/>
                </a:ext>
              </a:extLst>
            </p:cNvPr>
            <p:cNvSpPr txBox="1"/>
            <p:nvPr/>
          </p:nvSpPr>
          <p:spPr>
            <a:xfrm>
              <a:off x="7681265" y="2969228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600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F6A2AE8-B855-BC49-A4F5-38BC2BFB9D43}"/>
                </a:ext>
              </a:extLst>
            </p:cNvPr>
            <p:cNvSpPr txBox="1"/>
            <p:nvPr/>
          </p:nvSpPr>
          <p:spPr>
            <a:xfrm>
              <a:off x="7681265" y="2712555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800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226345B-D110-7A42-A244-0CFCB31D9D45}"/>
                </a:ext>
              </a:extLst>
            </p:cNvPr>
            <p:cNvSpPr txBox="1"/>
            <p:nvPr/>
          </p:nvSpPr>
          <p:spPr>
            <a:xfrm>
              <a:off x="7815025" y="3728736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0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BF778AB-588C-FF49-892A-B24F7B1FFD45}"/>
              </a:ext>
            </a:extLst>
          </p:cNvPr>
          <p:cNvGrpSpPr/>
          <p:nvPr/>
        </p:nvGrpSpPr>
        <p:grpSpPr>
          <a:xfrm>
            <a:off x="2970630" y="1062111"/>
            <a:ext cx="2801472" cy="2002368"/>
            <a:chOff x="6337591" y="1071277"/>
            <a:chExt cx="2801472" cy="2002368"/>
          </a:xfrm>
        </p:grpSpPr>
        <p:graphicFrame>
          <p:nvGraphicFramePr>
            <p:cNvPr id="174" name="Chart 147">
              <a:extLst>
                <a:ext uri="{FF2B5EF4-FFF2-40B4-BE49-F238E27FC236}">
                  <a16:creationId xmlns:a16="http://schemas.microsoft.com/office/drawing/2014/main" id="{55EFE9D1-295E-C44F-8DE6-2462E7D8717C}"/>
                </a:ext>
              </a:extLst>
            </p:cNvPr>
            <p:cNvGraphicFramePr/>
            <p:nvPr/>
          </p:nvGraphicFramePr>
          <p:xfrm>
            <a:off x="6610311" y="1071277"/>
            <a:ext cx="2113092" cy="20023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09690AF0-C112-7844-BF01-4B12FFBBE7E7}"/>
                </a:ext>
              </a:extLst>
            </p:cNvPr>
            <p:cNvSpPr txBox="1"/>
            <p:nvPr/>
          </p:nvSpPr>
          <p:spPr>
            <a:xfrm rot="16200000">
              <a:off x="5916802" y="1894708"/>
              <a:ext cx="11031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Body weight (g)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9536A858-171D-6A4D-AF9D-C4CD551CA067}"/>
                </a:ext>
              </a:extLst>
            </p:cNvPr>
            <p:cNvSpPr txBox="1"/>
            <p:nvPr/>
          </p:nvSpPr>
          <p:spPr>
            <a:xfrm>
              <a:off x="8536920" y="1836487"/>
              <a:ext cx="4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 ♀</a:t>
              </a:r>
              <a:r>
                <a:rPr lang="en-US" sz="1200" dirty="0"/>
                <a:t> 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A8DEB899-9EA0-EC45-9F65-5E1E59E7090B}"/>
                </a:ext>
              </a:extLst>
            </p:cNvPr>
            <p:cNvSpPr txBox="1"/>
            <p:nvPr/>
          </p:nvSpPr>
          <p:spPr>
            <a:xfrm>
              <a:off x="8580201" y="1523205"/>
              <a:ext cx="3624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♂</a:t>
              </a:r>
              <a:endParaRPr lang="en-US" sz="12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0EB33B-C3A5-FC40-B769-232CCA2D4F53}"/>
                </a:ext>
              </a:extLst>
            </p:cNvPr>
            <p:cNvSpPr txBox="1"/>
            <p:nvPr/>
          </p:nvSpPr>
          <p:spPr>
            <a:xfrm>
              <a:off x="6982928" y="2681855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4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B33876-79B1-9A43-B750-B326F824B60C}"/>
                </a:ext>
              </a:extLst>
            </p:cNvPr>
            <p:cNvSpPr txBox="1"/>
            <p:nvPr/>
          </p:nvSpPr>
          <p:spPr>
            <a:xfrm>
              <a:off x="7411812" y="2681855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10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776F7FD-BFFD-464A-8473-0330298D1EC6}"/>
                </a:ext>
              </a:extLst>
            </p:cNvPr>
            <p:cNvSpPr txBox="1"/>
            <p:nvPr/>
          </p:nvSpPr>
          <p:spPr>
            <a:xfrm>
              <a:off x="7919242" y="2681855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20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A9D45B8-431F-F247-B665-5042A3BCD8A0}"/>
                </a:ext>
              </a:extLst>
            </p:cNvPr>
            <p:cNvSpPr txBox="1"/>
            <p:nvPr/>
          </p:nvSpPr>
          <p:spPr>
            <a:xfrm>
              <a:off x="8426671" y="2681855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30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CACCF50-2469-AF4B-B814-D4EB45276E87}"/>
                </a:ext>
              </a:extLst>
            </p:cNvPr>
            <p:cNvSpPr txBox="1"/>
            <p:nvPr/>
          </p:nvSpPr>
          <p:spPr>
            <a:xfrm>
              <a:off x="8681565" y="2676288"/>
              <a:ext cx="457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/>
                <a:t>Wks</a:t>
              </a:r>
              <a:endParaRPr lang="en-US" sz="1200" b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A76D7522-B1C3-1B43-A6D7-2AEF3445383A}"/>
              </a:ext>
            </a:extLst>
          </p:cNvPr>
          <p:cNvSpPr txBox="1"/>
          <p:nvPr/>
        </p:nvSpPr>
        <p:spPr>
          <a:xfrm>
            <a:off x="6416842" y="341031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454F76C0-448D-DA44-89AD-1D51416DA0C6}"/>
              </a:ext>
            </a:extLst>
          </p:cNvPr>
          <p:cNvSpPr txBox="1"/>
          <p:nvPr/>
        </p:nvSpPr>
        <p:spPr>
          <a:xfrm>
            <a:off x="3500127" y="1386531"/>
            <a:ext cx="874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Control</a:t>
            </a:r>
            <a:endParaRPr lang="en-US" sz="1200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51E4DEEA-BC37-4F46-B9F4-76EA109AD5F9}"/>
              </a:ext>
            </a:extLst>
          </p:cNvPr>
          <p:cNvSpPr txBox="1"/>
          <p:nvPr/>
        </p:nvSpPr>
        <p:spPr>
          <a:xfrm>
            <a:off x="3500127" y="1580313"/>
            <a:ext cx="1339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P-Imp2 KO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204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8001B57-ABB3-5E4C-B215-AA56EB9E487A}"/>
              </a:ext>
            </a:extLst>
          </p:cNvPr>
          <p:cNvSpPr txBox="1"/>
          <p:nvPr/>
        </p:nvSpPr>
        <p:spPr>
          <a:xfrm>
            <a:off x="0" y="9832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 Fig. 2</a:t>
            </a:r>
          </a:p>
          <a:p>
            <a:endParaRPr lang="en-US" b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37FEAD8-9474-7C43-89A9-ADC19E431A84}"/>
              </a:ext>
            </a:extLst>
          </p:cNvPr>
          <p:cNvGrpSpPr/>
          <p:nvPr/>
        </p:nvGrpSpPr>
        <p:grpSpPr>
          <a:xfrm>
            <a:off x="1983425" y="4340427"/>
            <a:ext cx="2208841" cy="1734170"/>
            <a:chOff x="2235272" y="3007069"/>
            <a:chExt cx="1554896" cy="1270805"/>
          </a:xfrm>
        </p:grpSpPr>
        <p:sp>
          <p:nvSpPr>
            <p:cNvPr id="7" name="TextBox 31">
              <a:extLst>
                <a:ext uri="{FF2B5EF4-FFF2-40B4-BE49-F238E27FC236}">
                  <a16:creationId xmlns:a16="http://schemas.microsoft.com/office/drawing/2014/main" id="{52145253-EB40-9F40-99E5-9D31AD0B8D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925775" y="3521570"/>
              <a:ext cx="824817" cy="205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/>
                <a:t>Fat weight (g)</a:t>
              </a:r>
            </a:p>
          </p:txBody>
        </p:sp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6D264A3B-9F93-5F42-84CC-7A94292622EE}"/>
                </a:ext>
              </a:extLst>
            </p:cNvPr>
            <p:cNvGraphicFramePr/>
            <p:nvPr/>
          </p:nvGraphicFramePr>
          <p:xfrm>
            <a:off x="2385115" y="3007069"/>
            <a:ext cx="1405053" cy="12708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AF1B024-2F2E-3248-B70C-985D915B55ED}"/>
              </a:ext>
            </a:extLst>
          </p:cNvPr>
          <p:cNvGrpSpPr/>
          <p:nvPr/>
        </p:nvGrpSpPr>
        <p:grpSpPr>
          <a:xfrm>
            <a:off x="4480683" y="4195585"/>
            <a:ext cx="2171039" cy="1879011"/>
            <a:chOff x="4342992" y="2900929"/>
            <a:chExt cx="1528286" cy="1376945"/>
          </a:xfrm>
        </p:grpSpPr>
        <p:sp>
          <p:nvSpPr>
            <p:cNvPr id="12" name="TextBox 35">
              <a:extLst>
                <a:ext uri="{FF2B5EF4-FFF2-40B4-BE49-F238E27FC236}">
                  <a16:creationId xmlns:a16="http://schemas.microsoft.com/office/drawing/2014/main" id="{C686AEE2-8B81-1242-926F-2E7A93956F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810502" y="3433419"/>
              <a:ext cx="1270804" cy="205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/>
                <a:t>Cell number (x10</a:t>
              </a:r>
              <a:r>
                <a:rPr lang="en-US" sz="1300" b="1" baseline="30000" dirty="0"/>
                <a:t>6</a:t>
              </a:r>
              <a:r>
                <a:rPr lang="en-US" sz="1300" b="1" dirty="0"/>
                <a:t>) </a:t>
              </a:r>
            </a:p>
          </p:txBody>
        </p:sp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8D7A2B99-631E-1D4E-81BE-FF7A607A0988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466225" y="3007069"/>
            <a:ext cx="1405053" cy="12708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60C1BD7-0189-694D-9BD6-0CB6AB64F5B8}"/>
              </a:ext>
            </a:extLst>
          </p:cNvPr>
          <p:cNvGrpSpPr/>
          <p:nvPr/>
        </p:nvGrpSpPr>
        <p:grpSpPr>
          <a:xfrm>
            <a:off x="6844617" y="4340430"/>
            <a:ext cx="2149593" cy="1734170"/>
            <a:chOff x="6439199" y="3007069"/>
            <a:chExt cx="1513188" cy="1270805"/>
          </a:xfrm>
        </p:grpSpPr>
        <p:graphicFrame>
          <p:nvGraphicFramePr>
            <p:cNvPr id="17" name="Chart 16">
              <a:extLst>
                <a:ext uri="{FF2B5EF4-FFF2-40B4-BE49-F238E27FC236}">
                  <a16:creationId xmlns:a16="http://schemas.microsoft.com/office/drawing/2014/main" id="{FBFED9B9-39C5-EE4E-AF64-60AF56F8EA77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6547334" y="3007069"/>
            <a:ext cx="1405053" cy="12708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8" name="TextBox 35">
              <a:extLst>
                <a:ext uri="{FF2B5EF4-FFF2-40B4-BE49-F238E27FC236}">
                  <a16:creationId xmlns:a16="http://schemas.microsoft.com/office/drawing/2014/main" id="{721CD12F-9A61-314C-BA8F-441388A32B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052610" y="3452692"/>
              <a:ext cx="979001" cy="205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/>
                <a:t>Cell size (µM) 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A399AD4-A604-7645-B777-61C4E46D3F3F}"/>
              </a:ext>
            </a:extLst>
          </p:cNvPr>
          <p:cNvSpPr/>
          <p:nvPr/>
        </p:nvSpPr>
        <p:spPr>
          <a:xfrm>
            <a:off x="2716481" y="5946568"/>
            <a:ext cx="1059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G                    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C6980A-D947-3242-80D7-20B902B5C5FA}"/>
              </a:ext>
            </a:extLst>
          </p:cNvPr>
          <p:cNvSpPr txBox="1"/>
          <p:nvPr/>
        </p:nvSpPr>
        <p:spPr>
          <a:xfrm>
            <a:off x="1780201" y="405808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201D9D-1004-224E-8CFD-FFF4CEFA9522}"/>
              </a:ext>
            </a:extLst>
          </p:cNvPr>
          <p:cNvSpPr txBox="1"/>
          <p:nvPr/>
        </p:nvSpPr>
        <p:spPr>
          <a:xfrm>
            <a:off x="4318885" y="405808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81EA0D-C506-6F4F-BDDB-A2458E459980}"/>
              </a:ext>
            </a:extLst>
          </p:cNvPr>
          <p:cNvSpPr txBox="1"/>
          <p:nvPr/>
        </p:nvSpPr>
        <p:spPr>
          <a:xfrm>
            <a:off x="6715414" y="405808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48CFD4-5A21-8A45-B5E6-57DA5E8E392E}"/>
              </a:ext>
            </a:extLst>
          </p:cNvPr>
          <p:cNvSpPr txBox="1"/>
          <p:nvPr/>
        </p:nvSpPr>
        <p:spPr>
          <a:xfrm>
            <a:off x="2854920" y="5630585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23E08E-EF45-1748-9380-028B8F17B243}"/>
              </a:ext>
            </a:extLst>
          </p:cNvPr>
          <p:cNvSpPr txBox="1"/>
          <p:nvPr/>
        </p:nvSpPr>
        <p:spPr>
          <a:xfrm>
            <a:off x="3604552" y="5207512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**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CBDFCA-3357-2F48-A061-A41E49A1FCFB}"/>
              </a:ext>
            </a:extLst>
          </p:cNvPr>
          <p:cNvSpPr txBox="1"/>
          <p:nvPr/>
        </p:nvSpPr>
        <p:spPr>
          <a:xfrm>
            <a:off x="6064413" y="500214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**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674516-F605-2E49-8577-722B50E1DF9E}"/>
              </a:ext>
            </a:extLst>
          </p:cNvPr>
          <p:cNvSpPr txBox="1"/>
          <p:nvPr/>
        </p:nvSpPr>
        <p:spPr>
          <a:xfrm>
            <a:off x="5307321" y="544292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**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B7BAD37-E7A5-C843-BA24-A3935353F12C}"/>
              </a:ext>
            </a:extLst>
          </p:cNvPr>
          <p:cNvSpPr/>
          <p:nvPr/>
        </p:nvSpPr>
        <p:spPr>
          <a:xfrm>
            <a:off x="5208019" y="5946568"/>
            <a:ext cx="1059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G                    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669035-62C2-1A4F-A137-E7C92A6471DC}"/>
              </a:ext>
            </a:extLst>
          </p:cNvPr>
          <p:cNvSpPr/>
          <p:nvPr/>
        </p:nvSpPr>
        <p:spPr>
          <a:xfrm>
            <a:off x="7584328" y="5946568"/>
            <a:ext cx="1059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G                    S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80105B05-D2CA-7E4B-9E3D-AA9C6357F97D}"/>
              </a:ext>
            </a:extLst>
          </p:cNvPr>
          <p:cNvGraphicFramePr>
            <a:graphicFrameLocks/>
          </p:cNvGraphicFramePr>
          <p:nvPr/>
        </p:nvGraphicFramePr>
        <p:xfrm>
          <a:off x="4634491" y="1640123"/>
          <a:ext cx="2098673" cy="2141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E7E76BC5-F1F5-D443-A32C-31EE05EAC136}"/>
              </a:ext>
            </a:extLst>
          </p:cNvPr>
          <p:cNvGraphicFramePr>
            <a:graphicFrameLocks/>
          </p:cNvGraphicFramePr>
          <p:nvPr/>
        </p:nvGraphicFramePr>
        <p:xfrm>
          <a:off x="7043732" y="1640123"/>
          <a:ext cx="2098673" cy="2141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5A1DDDFA-91BE-A74E-9592-D85E34193BC2}"/>
              </a:ext>
            </a:extLst>
          </p:cNvPr>
          <p:cNvGraphicFramePr>
            <a:graphicFrameLocks/>
          </p:cNvGraphicFramePr>
          <p:nvPr/>
        </p:nvGraphicFramePr>
        <p:xfrm>
          <a:off x="1976522" y="1835111"/>
          <a:ext cx="2098673" cy="1751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4AAC664B-42EA-A84F-B483-51964EAA12D3}"/>
              </a:ext>
            </a:extLst>
          </p:cNvPr>
          <p:cNvSpPr txBox="1"/>
          <p:nvPr/>
        </p:nvSpPr>
        <p:spPr>
          <a:xfrm>
            <a:off x="2444663" y="3455243"/>
            <a:ext cx="1288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  WT                  KO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E68CAA-470C-AE43-BD0A-C3BF0FEE4993}"/>
              </a:ext>
            </a:extLst>
          </p:cNvPr>
          <p:cNvSpPr txBox="1"/>
          <p:nvPr/>
        </p:nvSpPr>
        <p:spPr>
          <a:xfrm>
            <a:off x="3565119" y="2529257"/>
            <a:ext cx="5100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Lean</a:t>
            </a:r>
          </a:p>
          <a:p>
            <a:r>
              <a:rPr lang="en-US" sz="1300" b="1" dirty="0"/>
              <a:t> </a:t>
            </a:r>
            <a:r>
              <a:rPr lang="en-US" sz="1300" b="1" dirty="0">
                <a:solidFill>
                  <a:srgbClr val="FF0000"/>
                </a:solidFill>
              </a:rPr>
              <a:t>Fat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BDFAFF-15E5-784D-B4D5-B44BA0E53516}"/>
              </a:ext>
            </a:extLst>
          </p:cNvPr>
          <p:cNvSpPr txBox="1"/>
          <p:nvPr/>
        </p:nvSpPr>
        <p:spPr>
          <a:xfrm rot="16200000">
            <a:off x="1316059" y="2564698"/>
            <a:ext cx="114409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Body mass (g)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2D20778-A30F-594E-A41C-81D46666BCD7}"/>
              </a:ext>
            </a:extLst>
          </p:cNvPr>
          <p:cNvSpPr txBox="1"/>
          <p:nvPr/>
        </p:nvSpPr>
        <p:spPr>
          <a:xfrm>
            <a:off x="1600912" y="130591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248560-C5ED-7140-ACDC-72A16436B0AD}"/>
              </a:ext>
            </a:extLst>
          </p:cNvPr>
          <p:cNvSpPr txBox="1"/>
          <p:nvPr/>
        </p:nvSpPr>
        <p:spPr>
          <a:xfrm>
            <a:off x="4219806" y="130591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7BC6382-AAA3-5E46-ADE8-7165BFBF50C4}"/>
              </a:ext>
            </a:extLst>
          </p:cNvPr>
          <p:cNvSpPr txBox="1"/>
          <p:nvPr/>
        </p:nvSpPr>
        <p:spPr>
          <a:xfrm>
            <a:off x="6808839" y="130591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C33CE3A-CBD7-C340-A2E1-B0F5E6FC96AB}"/>
              </a:ext>
            </a:extLst>
          </p:cNvPr>
          <p:cNvSpPr txBox="1"/>
          <p:nvPr/>
        </p:nvSpPr>
        <p:spPr>
          <a:xfrm rot="16200000">
            <a:off x="3830653" y="2564698"/>
            <a:ext cx="129477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Glucose (mg/dl)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242D8A-CBF7-C74E-91C0-55850174EFD0}"/>
              </a:ext>
            </a:extLst>
          </p:cNvPr>
          <p:cNvSpPr txBox="1"/>
          <p:nvPr/>
        </p:nvSpPr>
        <p:spPr>
          <a:xfrm rot="16200000">
            <a:off x="6242919" y="2564699"/>
            <a:ext cx="129477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Glucose (mg/dl)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D1A595-C843-5D44-9EEE-C06D4F250FF8}"/>
              </a:ext>
            </a:extLst>
          </p:cNvPr>
          <p:cNvSpPr/>
          <p:nvPr/>
        </p:nvSpPr>
        <p:spPr>
          <a:xfrm>
            <a:off x="4455773" y="3455243"/>
            <a:ext cx="2326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Min:   0        30      60      90      120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E0D5455-ABD3-6942-B6E9-2A1782A70261}"/>
              </a:ext>
            </a:extLst>
          </p:cNvPr>
          <p:cNvSpPr/>
          <p:nvPr/>
        </p:nvSpPr>
        <p:spPr>
          <a:xfrm>
            <a:off x="6882226" y="3455243"/>
            <a:ext cx="2326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Min:   0       30      60      90      120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6A7299-16D2-0243-89CC-3E494081E4DB}"/>
              </a:ext>
            </a:extLst>
          </p:cNvPr>
          <p:cNvSpPr txBox="1"/>
          <p:nvPr/>
        </p:nvSpPr>
        <p:spPr>
          <a:xfrm>
            <a:off x="5269040" y="2825912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WT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CCA814-7A12-224F-80EA-AB5DEBE1F23A}"/>
              </a:ext>
            </a:extLst>
          </p:cNvPr>
          <p:cNvSpPr txBox="1"/>
          <p:nvPr/>
        </p:nvSpPr>
        <p:spPr>
          <a:xfrm>
            <a:off x="5289014" y="3018421"/>
            <a:ext cx="3670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KO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A8A9AFC-783E-4141-A012-CE21ACAFAE09}"/>
              </a:ext>
            </a:extLst>
          </p:cNvPr>
          <p:cNvCxnSpPr>
            <a:cxnSpLocks/>
          </p:cNvCxnSpPr>
          <p:nvPr/>
        </p:nvCxnSpPr>
        <p:spPr>
          <a:xfrm>
            <a:off x="5658855" y="2973574"/>
            <a:ext cx="229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3D9AE25-777F-2144-9007-22C9EB0A177C}"/>
              </a:ext>
            </a:extLst>
          </p:cNvPr>
          <p:cNvCxnSpPr>
            <a:cxnSpLocks/>
          </p:cNvCxnSpPr>
          <p:nvPr/>
        </p:nvCxnSpPr>
        <p:spPr>
          <a:xfrm>
            <a:off x="5658855" y="3142016"/>
            <a:ext cx="2290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D872C4B-052E-4B47-B0AB-90C01945F659}"/>
              </a:ext>
            </a:extLst>
          </p:cNvPr>
          <p:cNvSpPr txBox="1"/>
          <p:nvPr/>
        </p:nvSpPr>
        <p:spPr>
          <a:xfrm>
            <a:off x="8196718" y="2930186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WT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21BB6B4-7D56-2643-A2BF-36B6F8ECB342}"/>
              </a:ext>
            </a:extLst>
          </p:cNvPr>
          <p:cNvSpPr txBox="1"/>
          <p:nvPr/>
        </p:nvSpPr>
        <p:spPr>
          <a:xfrm>
            <a:off x="8216692" y="3122695"/>
            <a:ext cx="3670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KO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D679638-0011-5F43-B07D-B4209E11D765}"/>
              </a:ext>
            </a:extLst>
          </p:cNvPr>
          <p:cNvCxnSpPr>
            <a:cxnSpLocks/>
          </p:cNvCxnSpPr>
          <p:nvPr/>
        </p:nvCxnSpPr>
        <p:spPr>
          <a:xfrm>
            <a:off x="8586533" y="3077848"/>
            <a:ext cx="229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0247A93-168A-6446-94EA-D61764B8B579}"/>
              </a:ext>
            </a:extLst>
          </p:cNvPr>
          <p:cNvCxnSpPr>
            <a:cxnSpLocks/>
          </p:cNvCxnSpPr>
          <p:nvPr/>
        </p:nvCxnSpPr>
        <p:spPr>
          <a:xfrm>
            <a:off x="8586533" y="3246290"/>
            <a:ext cx="22909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4185229-F8B7-2E44-B568-BAE5B1EED956}"/>
              </a:ext>
            </a:extLst>
          </p:cNvPr>
          <p:cNvSpPr txBox="1"/>
          <p:nvPr/>
        </p:nvSpPr>
        <p:spPr>
          <a:xfrm>
            <a:off x="9004074" y="5068992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WT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22411E3-9FAF-F842-86A3-B0C76A42432A}"/>
              </a:ext>
            </a:extLst>
          </p:cNvPr>
          <p:cNvSpPr txBox="1"/>
          <p:nvPr/>
        </p:nvSpPr>
        <p:spPr>
          <a:xfrm>
            <a:off x="9024048" y="5261501"/>
            <a:ext cx="3670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KO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C74B80C-B6AE-4349-9DF9-9AC5FBFF4679}"/>
              </a:ext>
            </a:extLst>
          </p:cNvPr>
          <p:cNvSpPr/>
          <p:nvPr/>
        </p:nvSpPr>
        <p:spPr>
          <a:xfrm>
            <a:off x="8895179" y="5193591"/>
            <a:ext cx="121234" cy="844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E44A820-03F9-984D-9657-305C4CDE4183}"/>
              </a:ext>
            </a:extLst>
          </p:cNvPr>
          <p:cNvSpPr/>
          <p:nvPr/>
        </p:nvSpPr>
        <p:spPr>
          <a:xfrm>
            <a:off x="8895179" y="5357755"/>
            <a:ext cx="121234" cy="8449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4ACF05E-4FF2-9E4C-8723-19E8E78DC4FB}"/>
              </a:ext>
            </a:extLst>
          </p:cNvPr>
          <p:cNvSpPr txBox="1"/>
          <p:nvPr/>
        </p:nvSpPr>
        <p:spPr>
          <a:xfrm>
            <a:off x="3525623" y="307417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72585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E15EC30-543E-7D4E-8D40-2F29AA67C3EB}"/>
              </a:ext>
            </a:extLst>
          </p:cNvPr>
          <p:cNvSpPr txBox="1"/>
          <p:nvPr/>
        </p:nvSpPr>
        <p:spPr>
          <a:xfrm>
            <a:off x="0" y="9832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 Fig. 3</a:t>
            </a:r>
          </a:p>
          <a:p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4B2AB1-DEF7-3844-A1F6-F8C1A94BE1D3}"/>
              </a:ext>
            </a:extLst>
          </p:cNvPr>
          <p:cNvSpPr txBox="1"/>
          <p:nvPr/>
        </p:nvSpPr>
        <p:spPr>
          <a:xfrm rot="16200000">
            <a:off x="5890063" y="2833380"/>
            <a:ext cx="1405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Triglyceride </a:t>
            </a:r>
            <a:r>
              <a:rPr lang="en-US" sz="1000" b="1" dirty="0"/>
              <a:t>(µg/µl)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9005D64-2F05-474D-B639-C5DF2D7443C4}"/>
              </a:ext>
            </a:extLst>
          </p:cNvPr>
          <p:cNvGraphicFramePr>
            <a:graphicFrameLocks/>
          </p:cNvGraphicFramePr>
          <p:nvPr/>
        </p:nvGraphicFramePr>
        <p:xfrm>
          <a:off x="6701764" y="2244393"/>
          <a:ext cx="1789289" cy="1793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847C6D8-150A-E640-85D9-EBEB1359ACC5}"/>
              </a:ext>
            </a:extLst>
          </p:cNvPr>
          <p:cNvSpPr txBox="1"/>
          <p:nvPr/>
        </p:nvSpPr>
        <p:spPr>
          <a:xfrm>
            <a:off x="6107119" y="192021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8C11AA-FE89-F640-9069-2A531DF7F0EE}"/>
              </a:ext>
            </a:extLst>
          </p:cNvPr>
          <p:cNvSpPr txBox="1"/>
          <p:nvPr/>
        </p:nvSpPr>
        <p:spPr>
          <a:xfrm>
            <a:off x="8573883" y="2768938"/>
            <a:ext cx="874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Control</a:t>
            </a:r>
            <a:endParaRPr lang="en-US" sz="10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CA1B3C-162E-C84D-A069-81B77CC2C8C2}"/>
              </a:ext>
            </a:extLst>
          </p:cNvPr>
          <p:cNvSpPr txBox="1"/>
          <p:nvPr/>
        </p:nvSpPr>
        <p:spPr>
          <a:xfrm>
            <a:off x="8573883" y="2951471"/>
            <a:ext cx="13396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P-Imp2 KO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620B84-FEC2-6843-B3C1-36E231E925A7}"/>
              </a:ext>
            </a:extLst>
          </p:cNvPr>
          <p:cNvSpPr txBox="1"/>
          <p:nvPr/>
        </p:nvSpPr>
        <p:spPr>
          <a:xfrm>
            <a:off x="7189032" y="3738160"/>
            <a:ext cx="317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G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349ADF-92F7-C444-8AA8-D5A28C0E5EFA}"/>
              </a:ext>
            </a:extLst>
          </p:cNvPr>
          <p:cNvSpPr txBox="1"/>
          <p:nvPr/>
        </p:nvSpPr>
        <p:spPr>
          <a:xfrm>
            <a:off x="8009428" y="3738162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ABD688-D5AA-6F41-BA2B-2B702F1DE9C8}"/>
              </a:ext>
            </a:extLst>
          </p:cNvPr>
          <p:cNvSpPr txBox="1"/>
          <p:nvPr/>
        </p:nvSpPr>
        <p:spPr>
          <a:xfrm rot="16200000">
            <a:off x="1978727" y="2764636"/>
            <a:ext cx="1800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Cell Number ( x10</a:t>
            </a:r>
            <a:r>
              <a:rPr lang="en-US" sz="1200" b="1" baseline="30000" dirty="0"/>
              <a:t>5 </a:t>
            </a:r>
            <a:r>
              <a:rPr lang="en-US" sz="1200" b="1" dirty="0"/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044FB1-25F2-B642-9A65-F8C54D2394AB}"/>
              </a:ext>
            </a:extLst>
          </p:cNvPr>
          <p:cNvSpPr txBox="1"/>
          <p:nvPr/>
        </p:nvSpPr>
        <p:spPr>
          <a:xfrm>
            <a:off x="3588765" y="2240442"/>
            <a:ext cx="11471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Control 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3340BA-8CA0-7D49-93D8-13DC0499D048}"/>
              </a:ext>
            </a:extLst>
          </p:cNvPr>
          <p:cNvSpPr txBox="1"/>
          <p:nvPr/>
        </p:nvSpPr>
        <p:spPr>
          <a:xfrm>
            <a:off x="3558810" y="2446662"/>
            <a:ext cx="14944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 P-Imp2 KO G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693104-8223-0445-BB2F-E61143CC9668}"/>
              </a:ext>
            </a:extLst>
          </p:cNvPr>
          <p:cNvSpPr txBox="1"/>
          <p:nvPr/>
        </p:nvSpPr>
        <p:spPr>
          <a:xfrm>
            <a:off x="2507826" y="194599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CE649F-E84B-E540-9714-C9AEACF66619}"/>
              </a:ext>
            </a:extLst>
          </p:cNvPr>
          <p:cNvCxnSpPr>
            <a:cxnSpLocks/>
          </p:cNvCxnSpPr>
          <p:nvPr/>
        </p:nvCxnSpPr>
        <p:spPr>
          <a:xfrm>
            <a:off x="3295450" y="2371247"/>
            <a:ext cx="3220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0291E38-F8D4-6447-B449-2EC4524C2CC2}"/>
              </a:ext>
            </a:extLst>
          </p:cNvPr>
          <p:cNvCxnSpPr>
            <a:cxnSpLocks/>
          </p:cNvCxnSpPr>
          <p:nvPr/>
        </p:nvCxnSpPr>
        <p:spPr>
          <a:xfrm>
            <a:off x="3295450" y="2577467"/>
            <a:ext cx="3220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3CB3AAC-7B02-C144-9DEB-82546412C4D5}"/>
              </a:ext>
            </a:extLst>
          </p:cNvPr>
          <p:cNvCxnSpPr>
            <a:cxnSpLocks/>
          </p:cNvCxnSpPr>
          <p:nvPr/>
        </p:nvCxnSpPr>
        <p:spPr>
          <a:xfrm>
            <a:off x="3295450" y="2982015"/>
            <a:ext cx="322006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2FF214B-383B-FC4A-9286-4190D1FBC87C}"/>
              </a:ext>
            </a:extLst>
          </p:cNvPr>
          <p:cNvCxnSpPr>
            <a:cxnSpLocks/>
          </p:cNvCxnSpPr>
          <p:nvPr/>
        </p:nvCxnSpPr>
        <p:spPr>
          <a:xfrm>
            <a:off x="3295450" y="2768938"/>
            <a:ext cx="322006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A23645D8-B09A-7544-AC41-CA0E29AEE7B6}"/>
              </a:ext>
            </a:extLst>
          </p:cNvPr>
          <p:cNvSpPr/>
          <p:nvPr/>
        </p:nvSpPr>
        <p:spPr>
          <a:xfrm>
            <a:off x="3603054" y="2638133"/>
            <a:ext cx="72006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/>
              <a:t>Control 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D4A691-F1ED-EB4F-BB49-168522EC2AD4}"/>
              </a:ext>
            </a:extLst>
          </p:cNvPr>
          <p:cNvSpPr/>
          <p:nvPr/>
        </p:nvSpPr>
        <p:spPr>
          <a:xfrm>
            <a:off x="3603054" y="2851210"/>
            <a:ext cx="9076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P-Imp2 KO S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012FA6-3BF1-FA4F-9D71-E46ECDAB7561}"/>
              </a:ext>
            </a:extLst>
          </p:cNvPr>
          <p:cNvSpPr txBox="1"/>
          <p:nvPr/>
        </p:nvSpPr>
        <p:spPr>
          <a:xfrm>
            <a:off x="5036879" y="3915475"/>
            <a:ext cx="412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day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B02AE6E1-3BE2-9C4A-8869-E38B4153EAFA}"/>
              </a:ext>
            </a:extLst>
          </p:cNvPr>
          <p:cNvGraphicFramePr>
            <a:graphicFrameLocks/>
          </p:cNvGraphicFramePr>
          <p:nvPr/>
        </p:nvGraphicFramePr>
        <p:xfrm>
          <a:off x="2787056" y="2052427"/>
          <a:ext cx="2345320" cy="2062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22646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386DFA-93CF-8A41-A98E-D31569B61BBE}"/>
              </a:ext>
            </a:extLst>
          </p:cNvPr>
          <p:cNvSpPr/>
          <p:nvPr/>
        </p:nvSpPr>
        <p:spPr>
          <a:xfrm>
            <a:off x="3080151" y="3160373"/>
            <a:ext cx="47363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atgccattgtcccaggtc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tgaa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cctacgtgga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tgcccagaaggggcggagaggagtggggggatggagaa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cccgtgggcggcgaaggga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ccccaga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ccggccagggttcccacccctt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cccagtgttga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ctgctattagcatgataatgaa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ctcttaa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DC78FA-2C38-F749-A02A-1F70B39E8EB4}"/>
              </a:ext>
            </a:extLst>
          </p:cNvPr>
          <p:cNvSpPr/>
          <p:nvPr/>
        </p:nvSpPr>
        <p:spPr>
          <a:xfrm>
            <a:off x="0" y="101084"/>
            <a:ext cx="13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 Fig. 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CDBDD7-4B1C-BC4D-8B1B-59D243F9BA48}"/>
              </a:ext>
            </a:extLst>
          </p:cNvPr>
          <p:cNvSpPr/>
          <p:nvPr/>
        </p:nvSpPr>
        <p:spPr>
          <a:xfrm>
            <a:off x="4233866" y="2726152"/>
            <a:ext cx="1214438" cy="13706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58A660-063E-D64E-AAA6-500938C02D52}"/>
              </a:ext>
            </a:extLst>
          </p:cNvPr>
          <p:cNvSpPr/>
          <p:nvPr/>
        </p:nvSpPr>
        <p:spPr>
          <a:xfrm>
            <a:off x="4043365" y="2771825"/>
            <a:ext cx="161927" cy="4571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8652D2-83DA-8443-9FB0-7C0844E80634}"/>
              </a:ext>
            </a:extLst>
          </p:cNvPr>
          <p:cNvSpPr/>
          <p:nvPr/>
        </p:nvSpPr>
        <p:spPr>
          <a:xfrm>
            <a:off x="5505454" y="2771825"/>
            <a:ext cx="681037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EE44284C-0CF5-8443-B149-5ACA23B3EE37}"/>
              </a:ext>
            </a:extLst>
          </p:cNvPr>
          <p:cNvSpPr/>
          <p:nvPr/>
        </p:nvSpPr>
        <p:spPr>
          <a:xfrm>
            <a:off x="5272095" y="3014661"/>
            <a:ext cx="404813" cy="214313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100EFF-7C29-9C4D-8AE7-6C7E8763C376}"/>
              </a:ext>
            </a:extLst>
          </p:cNvPr>
          <p:cNvSpPr txBox="1"/>
          <p:nvPr/>
        </p:nvSpPr>
        <p:spPr>
          <a:xfrm>
            <a:off x="3775503" y="2830987"/>
            <a:ext cx="53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5’UTR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D5D6C3-D8B5-8448-A740-F74656A36CEB}"/>
              </a:ext>
            </a:extLst>
          </p:cNvPr>
          <p:cNvSpPr txBox="1"/>
          <p:nvPr/>
        </p:nvSpPr>
        <p:spPr>
          <a:xfrm>
            <a:off x="4650969" y="2830987"/>
            <a:ext cx="447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chemeClr val="accent6"/>
                </a:solidFill>
              </a:rPr>
              <a:t>CDS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D12BA4-1C5A-BE47-BBA7-90DC5B2EA8B6}"/>
              </a:ext>
            </a:extLst>
          </p:cNvPr>
          <p:cNvSpPr txBox="1"/>
          <p:nvPr/>
        </p:nvSpPr>
        <p:spPr>
          <a:xfrm>
            <a:off x="5622191" y="2830987"/>
            <a:ext cx="53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3’UTR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D22BBC-9792-9A48-A457-98677C867959}"/>
              </a:ext>
            </a:extLst>
          </p:cNvPr>
          <p:cNvCxnSpPr>
            <a:cxnSpLocks/>
          </p:cNvCxnSpPr>
          <p:nvPr/>
        </p:nvCxnSpPr>
        <p:spPr>
          <a:xfrm>
            <a:off x="5474501" y="2651857"/>
            <a:ext cx="0" cy="35825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F09DFFB-4DC4-884D-9FDC-35410563E6B3}"/>
              </a:ext>
            </a:extLst>
          </p:cNvPr>
          <p:cNvSpPr txBox="1"/>
          <p:nvPr/>
        </p:nvSpPr>
        <p:spPr>
          <a:xfrm>
            <a:off x="3082542" y="2299065"/>
            <a:ext cx="1086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/>
              <a:t>Fzd8</a:t>
            </a:r>
            <a:r>
              <a:rPr lang="en-US" sz="1400" b="1" dirty="0"/>
              <a:t> mRNA:</a:t>
            </a:r>
          </a:p>
        </p:txBody>
      </p:sp>
    </p:spTree>
    <p:extLst>
      <p:ext uri="{BB962C8B-B14F-4D97-AF65-F5344CB8AC3E}">
        <p14:creationId xmlns:p14="http://schemas.microsoft.com/office/powerpoint/2010/main" val="1665221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563D62FB-00B8-094C-B26E-7CA33146F867}"/>
              </a:ext>
            </a:extLst>
          </p:cNvPr>
          <p:cNvSpPr txBox="1"/>
          <p:nvPr/>
        </p:nvSpPr>
        <p:spPr>
          <a:xfrm>
            <a:off x="2134153" y="213767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59FFB5-9171-394A-9862-D0C203E13968}"/>
              </a:ext>
            </a:extLst>
          </p:cNvPr>
          <p:cNvSpPr/>
          <p:nvPr/>
        </p:nvSpPr>
        <p:spPr>
          <a:xfrm>
            <a:off x="5546488" y="2137678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55AF3-C348-EB4E-A15B-A52E060D4CDD}"/>
              </a:ext>
            </a:extLst>
          </p:cNvPr>
          <p:cNvSpPr/>
          <p:nvPr/>
        </p:nvSpPr>
        <p:spPr>
          <a:xfrm>
            <a:off x="0" y="101084"/>
            <a:ext cx="13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 Fig. 5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53E54081-E5A8-4146-BDD1-D0CF7D1E4C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8007459"/>
              </p:ext>
            </p:extLst>
          </p:nvPr>
        </p:nvGraphicFramePr>
        <p:xfrm>
          <a:off x="2791710" y="2575458"/>
          <a:ext cx="1705527" cy="1886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0EA6EF9F-4094-E742-8DA5-156299B790E4}"/>
              </a:ext>
            </a:extLst>
          </p:cNvPr>
          <p:cNvSpPr txBox="1"/>
          <p:nvPr/>
        </p:nvSpPr>
        <p:spPr>
          <a:xfrm rot="16200000">
            <a:off x="1785599" y="3227689"/>
            <a:ext cx="173374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Relative  </a:t>
            </a:r>
            <a:r>
              <a:rPr lang="en-US" sz="1300" b="1" i="1" dirty="0" err="1"/>
              <a:t>Pparg</a:t>
            </a:r>
            <a:r>
              <a:rPr lang="en-US" sz="1300" b="1" dirty="0"/>
              <a:t>  mRNA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3AF2E6-8366-AC4D-BA46-52DC2A71C37C}"/>
              </a:ext>
            </a:extLst>
          </p:cNvPr>
          <p:cNvSpPr txBox="1"/>
          <p:nvPr/>
        </p:nvSpPr>
        <p:spPr>
          <a:xfrm rot="20631325">
            <a:off x="3020342" y="4158829"/>
            <a:ext cx="659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Control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179504-543E-2741-9828-D39E915AC2CA}"/>
              </a:ext>
            </a:extLst>
          </p:cNvPr>
          <p:cNvSpPr txBox="1"/>
          <p:nvPr/>
        </p:nvSpPr>
        <p:spPr>
          <a:xfrm rot="20631325">
            <a:off x="3789785" y="4160630"/>
            <a:ext cx="826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P-Imp2 ko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C18CB1-CEFD-6B45-B80B-B798FE4C7C6C}"/>
              </a:ext>
            </a:extLst>
          </p:cNvPr>
          <p:cNvSpPr txBox="1"/>
          <p:nvPr/>
        </p:nvSpPr>
        <p:spPr>
          <a:xfrm>
            <a:off x="7762600" y="3085524"/>
            <a:ext cx="874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DMSO</a:t>
            </a:r>
            <a:endParaRPr lang="en-US" sz="105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EE625D-4005-3347-BA9D-A35600176C9E}"/>
              </a:ext>
            </a:extLst>
          </p:cNvPr>
          <p:cNvSpPr txBox="1"/>
          <p:nvPr/>
        </p:nvSpPr>
        <p:spPr>
          <a:xfrm>
            <a:off x="7762600" y="3300141"/>
            <a:ext cx="13396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C00000"/>
                </a:solidFill>
              </a:rPr>
              <a:t>NSC654259</a:t>
            </a:r>
            <a:endParaRPr lang="en-US" sz="1050" dirty="0">
              <a:solidFill>
                <a:srgbClr val="C00000"/>
              </a:solidFill>
            </a:endParaRP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CCA95921-BCE6-674D-992B-BA0B8CFA9E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0053044"/>
              </p:ext>
            </p:extLst>
          </p:nvPr>
        </p:nvGraphicFramePr>
        <p:xfrm>
          <a:off x="5738785" y="2575458"/>
          <a:ext cx="1898131" cy="1707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52B942B-1DD1-4749-913F-84A1A90319ED}"/>
              </a:ext>
            </a:extLst>
          </p:cNvPr>
          <p:cNvSpPr txBox="1"/>
          <p:nvPr/>
        </p:nvSpPr>
        <p:spPr>
          <a:xfrm rot="20631325">
            <a:off x="6044801" y="4158829"/>
            <a:ext cx="659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Control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68EEC79-1088-2D4C-9951-5087DDD7DB5D}"/>
              </a:ext>
            </a:extLst>
          </p:cNvPr>
          <p:cNvSpPr txBox="1"/>
          <p:nvPr/>
        </p:nvSpPr>
        <p:spPr>
          <a:xfrm rot="20631325">
            <a:off x="6897107" y="4106762"/>
            <a:ext cx="1007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P-Imp2 </a:t>
            </a:r>
            <a:r>
              <a:rPr lang="en-US" sz="1200" b="1" dirty="0"/>
              <a:t>ko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D3BA84E-EFA8-8A44-80B3-31671B7AF85F}"/>
              </a:ext>
            </a:extLst>
          </p:cNvPr>
          <p:cNvSpPr txBox="1"/>
          <p:nvPr/>
        </p:nvSpPr>
        <p:spPr>
          <a:xfrm rot="16200000">
            <a:off x="4798868" y="3314731"/>
            <a:ext cx="177093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/>
              <a:t>Relative  </a:t>
            </a:r>
            <a:r>
              <a:rPr lang="en-US" sz="1300" b="1" i="1" dirty="0" err="1"/>
              <a:t>Cebpa</a:t>
            </a:r>
            <a:r>
              <a:rPr lang="en-US" sz="1300" b="1" dirty="0"/>
              <a:t>  mRNA</a:t>
            </a:r>
          </a:p>
        </p:txBody>
      </p:sp>
    </p:spTree>
    <p:extLst>
      <p:ext uri="{BB962C8B-B14F-4D97-AF65-F5344CB8AC3E}">
        <p14:creationId xmlns:p14="http://schemas.microsoft.com/office/powerpoint/2010/main" val="4229020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8EDF3C-A502-924E-A5DF-A77BE9CD0362}"/>
              </a:ext>
            </a:extLst>
          </p:cNvPr>
          <p:cNvSpPr/>
          <p:nvPr/>
        </p:nvSpPr>
        <p:spPr>
          <a:xfrm>
            <a:off x="157425" y="143947"/>
            <a:ext cx="3193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 table 1: Antibody source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20210B-2F16-A14B-AB1F-FC2413CF03E7}"/>
              </a:ext>
            </a:extLst>
          </p:cNvPr>
          <p:cNvGraphicFramePr>
            <a:graphicFrameLocks noGrp="1"/>
          </p:cNvGraphicFramePr>
          <p:nvPr/>
        </p:nvGraphicFramePr>
        <p:xfrm>
          <a:off x="3936958" y="344587"/>
          <a:ext cx="4318083" cy="63028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9361">
                  <a:extLst>
                    <a:ext uri="{9D8B030D-6E8A-4147-A177-3AD203B41FA5}">
                      <a16:colId xmlns:a16="http://schemas.microsoft.com/office/drawing/2014/main" val="3010787298"/>
                    </a:ext>
                  </a:extLst>
                </a:gridCol>
                <a:gridCol w="1439361">
                  <a:extLst>
                    <a:ext uri="{9D8B030D-6E8A-4147-A177-3AD203B41FA5}">
                      <a16:colId xmlns:a16="http://schemas.microsoft.com/office/drawing/2014/main" val="1086143513"/>
                    </a:ext>
                  </a:extLst>
                </a:gridCol>
                <a:gridCol w="1439361">
                  <a:extLst>
                    <a:ext uri="{9D8B030D-6E8A-4147-A177-3AD203B41FA5}">
                      <a16:colId xmlns:a16="http://schemas.microsoft.com/office/drawing/2014/main" val="4058234390"/>
                    </a:ext>
                  </a:extLst>
                </a:gridCol>
              </a:tblGrid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>
                          <a:effectLst/>
                        </a:rPr>
                        <a:t>Protein Name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>
                          <a:effectLst/>
                        </a:rPr>
                        <a:t>Company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Catalog #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2396172522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APC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SAB4501438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2021338316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Axin1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CS2087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3011877192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Axin2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CS2151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364634479"/>
                  </a:ext>
                </a:extLst>
              </a:tr>
              <a:tr h="1122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CD 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Abcam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ab134375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52664719"/>
                  </a:ext>
                </a:extLst>
              </a:tr>
              <a:tr h="1122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CD 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Abcam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ab193591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958590596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CD 34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cs35695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3567287925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CNOT1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CS44613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2981692259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DKK1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cs48367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207421515"/>
                  </a:ext>
                </a:extLst>
              </a:tr>
              <a:tr h="1122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FZD1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Abcam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ab117305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3754744427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FZD2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SAB4501052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4115065766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FZD7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SAB4503268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490821258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FZD8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SAB4503269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3330097034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GSK3a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CS9316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162812579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GSK3</a:t>
                      </a:r>
                      <a:r>
                        <a:rPr lang="el-GR" sz="1200" u="none" strike="noStrike">
                          <a:effectLst/>
                        </a:rPr>
                        <a:t>β </a:t>
                      </a:r>
                      <a:endParaRPr lang="el-G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CS9322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2537856471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Histone H4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cs13919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2172233636"/>
                  </a:ext>
                </a:extLst>
              </a:tr>
              <a:tr h="15841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IMP2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Home-made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031223134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LEF1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CS2230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960856590"/>
                  </a:ext>
                </a:extLst>
              </a:tr>
              <a:tr h="1122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Lin 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Abcam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ab239282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2626645246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LRP6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cs3395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310023628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Rpl26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SAB2107642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3960108596"/>
                  </a:ext>
                </a:extLst>
              </a:tr>
              <a:tr h="1122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Sca 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Abcam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ab51317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3660940327"/>
                  </a:ext>
                </a:extLst>
              </a:tr>
              <a:tr h="1122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SFRP5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Abcam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ab5230425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28196561"/>
                  </a:ext>
                </a:extLst>
              </a:tr>
              <a:tr h="1122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TCF7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Abcam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ab183862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411822250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TCF7L1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SAB4300786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004708471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TCF7L2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cs2565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383459672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WIF1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SAB1400423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969677358"/>
                  </a:ext>
                </a:extLst>
              </a:tr>
              <a:tr h="1122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Wnt10a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ABS456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2688933085"/>
                  </a:ext>
                </a:extLst>
              </a:tr>
              <a:tr h="11220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Wnt10b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PRS4619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1445765481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Wnt6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Sigma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SAB2102715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4194429931"/>
                  </a:ext>
                </a:extLst>
              </a:tr>
              <a:tr h="211218">
                <a:tc>
                  <a:txBody>
                    <a:bodyPr/>
                    <a:lstStyle/>
                    <a:p>
                      <a:pPr algn="ctr" rtl="0" fontAlgn="b"/>
                      <a:r>
                        <a:rPr lang="el-GR" sz="1200" u="none" strike="noStrike">
                          <a:effectLst/>
                        </a:rPr>
                        <a:t>β-</a:t>
                      </a:r>
                      <a:r>
                        <a:rPr lang="en-US" sz="1200" u="none" strike="noStrike">
                          <a:effectLst/>
                        </a:rPr>
                        <a:t>Catenin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>
                          <a:effectLst/>
                        </a:rPr>
                        <a:t>Cell Signaling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u="none" strike="noStrike" dirty="0">
                          <a:effectLst/>
                        </a:rPr>
                        <a:t>cs8480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844" marR="3844" marT="3844" marB="0" anchor="b"/>
                </a:tc>
                <a:extLst>
                  <a:ext uri="{0D108BD9-81ED-4DB2-BD59-A6C34878D82A}">
                    <a16:rowId xmlns:a16="http://schemas.microsoft.com/office/drawing/2014/main" val="3278638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68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749</Words>
  <Application>Microsoft Macintosh PowerPoint</Application>
  <PresentationFormat>Widescreen</PresentationFormat>
  <Paragraphs>245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Ning Dai</dc:creator>
  <cp:lastModifiedBy>Ning Dai</cp:lastModifiedBy>
  <cp:revision>18</cp:revision>
  <dcterms:created xsi:type="dcterms:W3CDTF">2022-08-30T16:25:11Z</dcterms:created>
  <dcterms:modified xsi:type="dcterms:W3CDTF">2022-10-28T00:27:42Z</dcterms:modified>
</cp:coreProperties>
</file>