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93" r:id="rId3"/>
    <p:sldId id="274" r:id="rId4"/>
    <p:sldId id="294" r:id="rId5"/>
    <p:sldId id="266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mail, Heba" initials="IH" lastIdx="4" clrIdx="0">
    <p:extLst>
      <p:ext uri="{19B8F6BF-5375-455C-9EA6-DF929625EA0E}">
        <p15:presenceInfo xmlns:p15="http://schemas.microsoft.com/office/powerpoint/2012/main" userId="S::heismail@iu.edu::862e1ae2-1ffd-43ed-921b-256aedade9b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2" autoAdjust="0"/>
    <p:restoredTop sz="94660"/>
  </p:normalViewPr>
  <p:slideViewPr>
    <p:cSldViewPr snapToGrid="0">
      <p:cViewPr varScale="1">
        <p:scale>
          <a:sx n="63" d="100"/>
          <a:sy n="63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32C53-7E9E-4EC9-B3AA-2123B7456F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2F594E-84E5-420E-88D0-31F9C78C87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751F5-AA7B-4CA5-AE3A-C665C0DA4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9629D-0DB0-46FB-91F6-E00BE6A05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0C29F-C620-45AA-923E-B6E2901F0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8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870D9-7BC6-41AF-943C-0FC2650B5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2EFE64-E1E1-43EF-8138-6496A0BB8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F6A82-B980-4091-8200-9248BF181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AB03C-80C4-429A-A551-428E87D0A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BFFF6-07EC-4EBD-A562-FB68A36AC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71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703953-2EAB-48F9-91F9-269628DB55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2F72CE-2FC5-4506-9A0C-1C1E59A637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349F2-D64C-43D3-9683-EDAC79069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268D6-49C1-4A51-8431-A92BDE7CA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CFA53-7D64-475B-B982-0228CE46A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0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FE572-7C71-4782-BE9D-8736723CC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391D2-C9D4-4CEC-A74B-5F08F18E3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5C15E-02BA-40DF-A748-3CE31CF0B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E3D2E-102B-4BD3-897B-3963C7000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D2201-7560-480D-94A6-72C25B88F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326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51BF3-22CF-470A-A41C-4C4950B87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68434-2154-4C97-B3B6-24CEE2197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F85EB-A373-4B13-A010-A4E248205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B4FC4-C0C1-43AF-88F6-E839253B2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5962D-9F4A-4452-8FB4-9C18D7F26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4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E8250-00D8-48A5-BC1C-FE1D6C741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58560-98D9-492B-AEAA-146EA01F79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C67EFC-A3E7-4B02-8A81-6258A5285C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06F60-3667-436E-976B-679D8BCC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A2E5E-B2F5-4B9A-95A1-B47983EF9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79A46-17FB-4802-AD60-471F64695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E65C5-771A-4553-BE17-A6F3CC5C7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B2731-929D-4AF3-9E92-57518B733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217AF2-E00B-4D21-A32A-1D5014F4B6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D2586-ADB7-487D-A365-F13566B1B8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79C83A-A418-4E70-8090-882CA03A2A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678C5D-63E2-40A8-9EFA-38FB5E7BA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9661AC-D1CF-483A-AF46-2B62FA499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210EA1-0317-4DBE-8B94-F59AEC1E7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6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E291A-C6FD-468F-BDC9-31A3FC523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44D875-98D7-43DF-AC73-33658CA17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6D1A71-1900-4672-A9B1-AD6D262A3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1F48E2-1781-4D51-805B-AE4F51EB0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32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C6376B-C913-4356-8D09-77558A5B2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6FA6EB-7C9D-4E90-9D46-05AE329C8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A8CA1-F235-4549-AE8E-A439E3DED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8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2764E-A1A7-466F-8B70-6BB23151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24AE1-32BE-4132-9CAB-5DA2AE72E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050094-5400-4086-A630-8104BEF7E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B5691-947D-4654-8611-46CC0012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DC9A82-613C-437E-9D8A-2600D1E03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5E726-C3B7-4BF8-A3AA-FA0C0997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6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4AC9D-5F0E-4283-8379-F26BBC5E5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5F4F44-B9E9-4908-99A8-AEC130664B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1327DB-9104-48E8-8E81-E578AAEBDE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DF19F4-B576-4084-8A88-69EAB2C7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01CA23-7FC3-43C3-AF1B-CCE0F6608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C1C665-56A4-44F3-8150-1F228C0E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14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701FA6-02B6-4686-8E51-23432E8BB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B3C2A-F57F-4193-9812-C96F617FB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DE707-4952-4CD4-BB3F-1D8D56CB33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D3C08-C11D-4698-9154-F4B53A90DD25}" type="datetimeFigureOut">
              <a:rPr lang="en-US" smtClean="0"/>
              <a:t>5/18/2022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28860-7F0E-4148-B157-272007C8C7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D414D-9A7F-4E36-B385-71AC3F7BD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46721-D06B-46D2-8DD9-AB1CD2F82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6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4F49327-79B8-4E93-A641-73490D190F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87404"/>
              </p:ext>
            </p:extLst>
          </p:nvPr>
        </p:nvGraphicFramePr>
        <p:xfrm>
          <a:off x="3206888" y="1920240"/>
          <a:ext cx="5947623" cy="3963664"/>
        </p:xfrm>
        <a:graphic>
          <a:graphicData uri="http://schemas.openxmlformats.org/drawingml/2006/table">
            <a:tbl>
              <a:tblPr firstRow="1" firstCol="1" bandRow="1"/>
              <a:tblGrid>
                <a:gridCol w="1982541">
                  <a:extLst>
                    <a:ext uri="{9D8B030D-6E8A-4147-A177-3AD203B41FA5}">
                      <a16:colId xmlns:a16="http://schemas.microsoft.com/office/drawing/2014/main" val="3674025720"/>
                    </a:ext>
                  </a:extLst>
                </a:gridCol>
                <a:gridCol w="1982541">
                  <a:extLst>
                    <a:ext uri="{9D8B030D-6E8A-4147-A177-3AD203B41FA5}">
                      <a16:colId xmlns:a16="http://schemas.microsoft.com/office/drawing/2014/main" val="3423432596"/>
                    </a:ext>
                  </a:extLst>
                </a:gridCol>
                <a:gridCol w="1982541">
                  <a:extLst>
                    <a:ext uri="{9D8B030D-6E8A-4147-A177-3AD203B41FA5}">
                      <a16:colId xmlns:a16="http://schemas.microsoft.com/office/drawing/2014/main" val="8620906"/>
                    </a:ext>
                  </a:extLst>
                </a:gridCol>
              </a:tblGrid>
              <a:tr h="638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DPT-1                  (n=72)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TNPTP                         (N=82)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3890043"/>
                  </a:ext>
                </a:extLst>
              </a:tr>
              <a:tr h="638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 at baseline*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10.4±6.4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9.4 (5.9, 12.6)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14.1±11.9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10.1 (6.5, 13.9)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4266982"/>
                  </a:ext>
                </a:extLst>
              </a:tr>
              <a:tr h="638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BMI at baseline*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19.0± 4.1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18.2 (15.5, 22.1)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19.3±5.0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17.0 (15.8, 22.4)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663981"/>
                  </a:ext>
                </a:extLst>
              </a:tr>
              <a:tr h="638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Male  Gender                       [N (%)]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  (61.1%)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 (63.0%)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6714"/>
                  </a:ext>
                </a:extLst>
              </a:tr>
              <a:tr h="638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DR3/DR4 [N (%)]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 (37.5%)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(24.4%)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9353344"/>
                  </a:ext>
                </a:extLst>
              </a:tr>
              <a:tr h="638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or 3 Positive ABs (of GADA, IA2A and MIAA) [N (%)]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 (54.2%)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 (45.1%)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115842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5A097FB-4586-4483-96FC-8514E917BD79}"/>
              </a:ext>
            </a:extLst>
          </p:cNvPr>
          <p:cNvSpPr txBox="1"/>
          <p:nvPr/>
        </p:nvSpPr>
        <p:spPr>
          <a:xfrm>
            <a:off x="3108960" y="1371600"/>
            <a:ext cx="7632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Table 1. </a:t>
            </a:r>
          </a:p>
          <a:p>
            <a:r>
              <a:rPr lang="en-US" sz="1600" b="1" dirty="0"/>
              <a:t>Characteristics at baseline of those followed longitudinally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2FE573-3E25-4231-AB40-027C14F597EF}"/>
              </a:ext>
            </a:extLst>
          </p:cNvPr>
          <p:cNvSpPr txBox="1"/>
          <p:nvPr/>
        </p:nvSpPr>
        <p:spPr>
          <a:xfrm>
            <a:off x="3037489" y="5883904"/>
            <a:ext cx="7632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 *</a:t>
            </a:r>
            <a:r>
              <a:rPr lang="en-US" sz="1600" b="1" dirty="0" err="1"/>
              <a:t>mean±SD</a:t>
            </a:r>
            <a:r>
              <a:rPr lang="en-US" sz="1600" b="1" dirty="0"/>
              <a:t> and median (IQR) values</a:t>
            </a:r>
          </a:p>
        </p:txBody>
      </p:sp>
    </p:spTree>
    <p:extLst>
      <p:ext uri="{BB962C8B-B14F-4D97-AF65-F5344CB8AC3E}">
        <p14:creationId xmlns:p14="http://schemas.microsoft.com/office/powerpoint/2010/main" val="355108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D605DB-70F2-4847-B975-61520E19994F}"/>
              </a:ext>
            </a:extLst>
          </p:cNvPr>
          <p:cNvSpPr txBox="1"/>
          <p:nvPr/>
        </p:nvSpPr>
        <p:spPr>
          <a:xfrm flipH="1">
            <a:off x="2286000" y="440333"/>
            <a:ext cx="7857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Table 2</a:t>
            </a:r>
          </a:p>
          <a:p>
            <a:r>
              <a:rPr lang="en-US" sz="1400" b="1" dirty="0"/>
              <a:t>AUC values from OGTTs of same individuals before  diagnosis in DPT-1  and TNPTP Progressors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4DA204-016A-45B2-A891-60C16FB976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905371"/>
              </p:ext>
            </p:extLst>
          </p:nvPr>
        </p:nvGraphicFramePr>
        <p:xfrm>
          <a:off x="1798320" y="1151132"/>
          <a:ext cx="7857745" cy="470102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64753">
                  <a:extLst>
                    <a:ext uri="{9D8B030D-6E8A-4147-A177-3AD203B41FA5}">
                      <a16:colId xmlns:a16="http://schemas.microsoft.com/office/drawing/2014/main" val="1364832643"/>
                    </a:ext>
                  </a:extLst>
                </a:gridCol>
                <a:gridCol w="1422280">
                  <a:extLst>
                    <a:ext uri="{9D8B030D-6E8A-4147-A177-3AD203B41FA5}">
                      <a16:colId xmlns:a16="http://schemas.microsoft.com/office/drawing/2014/main" val="1537504877"/>
                    </a:ext>
                  </a:extLst>
                </a:gridCol>
                <a:gridCol w="1573189">
                  <a:extLst>
                    <a:ext uri="{9D8B030D-6E8A-4147-A177-3AD203B41FA5}">
                      <a16:colId xmlns:a16="http://schemas.microsoft.com/office/drawing/2014/main" val="275436106"/>
                    </a:ext>
                  </a:extLst>
                </a:gridCol>
                <a:gridCol w="1818839">
                  <a:extLst>
                    <a:ext uri="{9D8B030D-6E8A-4147-A177-3AD203B41FA5}">
                      <a16:colId xmlns:a16="http://schemas.microsoft.com/office/drawing/2014/main" val="1396731047"/>
                    </a:ext>
                  </a:extLst>
                </a:gridCol>
                <a:gridCol w="1778684">
                  <a:extLst>
                    <a:ext uri="{9D8B030D-6E8A-4147-A177-3AD203B41FA5}">
                      <a16:colId xmlns:a16="http://schemas.microsoft.com/office/drawing/2014/main" val="3275343077"/>
                    </a:ext>
                  </a:extLst>
                </a:gridCol>
              </a:tblGrid>
              <a:tr h="5872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AUC Glucose (mg/dl)</a:t>
                      </a:r>
                    </a:p>
                  </a:txBody>
                  <a:tcPr marL="38100" marR="3810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b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AUC C-peptide (ng/ml)</a:t>
                      </a:r>
                    </a:p>
                  </a:txBody>
                  <a:tcPr marL="38100" marR="3810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b"/>
                </a:tc>
                <a:extLst>
                  <a:ext uri="{0D108BD9-81ED-4DB2-BD59-A6C34878D82A}">
                    <a16:rowId xmlns:a16="http://schemas.microsoft.com/office/drawing/2014/main" val="1552263300"/>
                  </a:ext>
                </a:extLst>
              </a:tr>
              <a:tr h="5872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Years before Diagnosis</a:t>
                      </a: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DPT-1            (n=72)</a:t>
                      </a: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TNPTP                (n=82)</a:t>
                      </a: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DPT-1                       (n=72)</a:t>
                      </a: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TNPTP (n=82)</a:t>
                      </a:r>
                    </a:p>
                  </a:txBody>
                  <a:tcPr marL="38100" marR="38100" marT="0" marB="0" anchor="ctr"/>
                </a:tc>
                <a:extLst>
                  <a:ext uri="{0D108BD9-81ED-4DB2-BD59-A6C34878D82A}">
                    <a16:rowId xmlns:a16="http://schemas.microsoft.com/office/drawing/2014/main" val="1012134041"/>
                  </a:ext>
                </a:extLst>
              </a:tr>
              <a:tr h="7053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</a:t>
                      </a: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136.5±22.5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136.6 (124.5, 149.2)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144.4±27.1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141.5 (123.0, 165.7)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3.36±1.55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3.04 (2.25, 4.10)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4.96±2.00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4.64 (3.57, 5.73)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extLst>
                  <a:ext uri="{0D108BD9-81ED-4DB2-BD59-A6C34878D82A}">
                    <a16:rowId xmlns:a16="http://schemas.microsoft.com/office/drawing/2014/main" val="910688908"/>
                  </a:ext>
                </a:extLst>
              </a:tr>
              <a:tr h="7053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148.8±21.5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144.8 (133.6, 163.6)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155.4±25.5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152.6 (140.5, 175.2)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3.67±1.45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3.44 (2.56, 4.38)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5.65±2.64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5.02 (3.84, 6.64)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extLst>
                  <a:ext uri="{0D108BD9-81ED-4DB2-BD59-A6C34878D82A}">
                    <a16:rowId xmlns:a16="http://schemas.microsoft.com/office/drawing/2014/main" val="2644934787"/>
                  </a:ext>
                </a:extLst>
              </a:tr>
              <a:tr h="7053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156.6±22.7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158.5 (141.3, 167.4)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157.0±26.4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159.4 (137.9, 175.7)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3.74±1.60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3.47 (2.48, 4.57)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5.62±2.91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4.82 (3.77, 6.85)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extLst>
                  <a:ext uri="{0D108BD9-81ED-4DB2-BD59-A6C34878D82A}">
                    <a16:rowId xmlns:a16="http://schemas.microsoft.com/office/drawing/2014/main" val="2039744295"/>
                  </a:ext>
                </a:extLst>
              </a:tr>
              <a:tr h="7053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1.0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165.3±26.0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163.8 (148.9, 181.5)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161.5±22.02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161.6 (145.0, 178.0)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3.50±1.37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3.39 (2.65, 4.22)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5.56±2.78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4.90 (3.78, 6.51)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extLst>
                  <a:ext uri="{0D108BD9-81ED-4DB2-BD59-A6C34878D82A}">
                    <a16:rowId xmlns:a16="http://schemas.microsoft.com/office/drawing/2014/main" val="875995170"/>
                  </a:ext>
                </a:extLst>
              </a:tr>
              <a:tr h="7053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169.9±24.6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171.9 (151.3, 187.1)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170.8±25.88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173.1 (151.4, 188.9)</a:t>
                      </a:r>
                      <a:endParaRPr lang="en-US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3.37±1.35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3.25 (2.42, 3.88)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5.33±2.80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4.62 (3.64, 6.32)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9525" marB="0" anchor="b"/>
                </a:tc>
                <a:extLst>
                  <a:ext uri="{0D108BD9-81ED-4DB2-BD59-A6C34878D82A}">
                    <a16:rowId xmlns:a16="http://schemas.microsoft.com/office/drawing/2014/main" val="66881998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AB22017-453A-4553-B206-2EFD3BFC1B8A}"/>
              </a:ext>
            </a:extLst>
          </p:cNvPr>
          <p:cNvSpPr txBox="1"/>
          <p:nvPr/>
        </p:nvSpPr>
        <p:spPr>
          <a:xfrm>
            <a:off x="2286000" y="6024062"/>
            <a:ext cx="3564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*</a:t>
            </a:r>
            <a:r>
              <a:rPr lang="en-US" sz="1400" b="1" dirty="0" err="1"/>
              <a:t>mean±SD</a:t>
            </a:r>
            <a:r>
              <a:rPr lang="en-US" sz="1400" b="1" dirty="0"/>
              <a:t> and median (IQR) values</a:t>
            </a: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59678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068B53C-A4EE-4A17-81B3-09B7D5C8C8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319288"/>
              </p:ext>
            </p:extLst>
          </p:nvPr>
        </p:nvGraphicFramePr>
        <p:xfrm>
          <a:off x="3474720" y="1663986"/>
          <a:ext cx="5742662" cy="42289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70206">
                  <a:extLst>
                    <a:ext uri="{9D8B030D-6E8A-4147-A177-3AD203B41FA5}">
                      <a16:colId xmlns:a16="http://schemas.microsoft.com/office/drawing/2014/main" val="2826656196"/>
                    </a:ext>
                  </a:extLst>
                </a:gridCol>
                <a:gridCol w="1826625">
                  <a:extLst>
                    <a:ext uri="{9D8B030D-6E8A-4147-A177-3AD203B41FA5}">
                      <a16:colId xmlns:a16="http://schemas.microsoft.com/office/drawing/2014/main" val="3012059671"/>
                    </a:ext>
                  </a:extLst>
                </a:gridCol>
                <a:gridCol w="2045831">
                  <a:extLst>
                    <a:ext uri="{9D8B030D-6E8A-4147-A177-3AD203B41FA5}">
                      <a16:colId xmlns:a16="http://schemas.microsoft.com/office/drawing/2014/main" val="99410298"/>
                    </a:ext>
                  </a:extLst>
                </a:gridCol>
              </a:tblGrid>
              <a:tr h="5906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56" marR="63056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Slope (30 to 60 minutes)</a:t>
                      </a:r>
                    </a:p>
                  </a:txBody>
                  <a:tcPr marL="63056" marR="63056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56" marR="63056" marT="0" marB="0" anchor="ctr"/>
                </a:tc>
                <a:extLst>
                  <a:ext uri="{0D108BD9-81ED-4DB2-BD59-A6C34878D82A}">
                    <a16:rowId xmlns:a16="http://schemas.microsoft.com/office/drawing/2014/main" val="1281702905"/>
                  </a:ext>
                </a:extLst>
              </a:tr>
              <a:tr h="60638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Years before  Diagnosis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DPT-1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TNPTP</a:t>
                      </a:r>
                    </a:p>
                  </a:txBody>
                  <a:tcPr marL="63056" marR="63056" marT="0" marB="0" anchor="ctr"/>
                </a:tc>
                <a:extLst>
                  <a:ext uri="{0D108BD9-81ED-4DB2-BD59-A6C34878D82A}">
                    <a16:rowId xmlns:a16="http://schemas.microsoft.com/office/drawing/2014/main" val="2281108895"/>
                  </a:ext>
                </a:extLst>
              </a:tr>
              <a:tr h="606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baseline 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-0.28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63056" marR="63056" marT="0" marB="0" anchor="ctr"/>
                </a:tc>
                <a:extLst>
                  <a:ext uri="{0D108BD9-81ED-4DB2-BD59-A6C34878D82A}">
                    <a16:rowId xmlns:a16="http://schemas.microsoft.com/office/drawing/2014/main" val="2877383622"/>
                  </a:ext>
                </a:extLst>
              </a:tr>
              <a:tr h="606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0.40</a:t>
                      </a:r>
                    </a:p>
                  </a:txBody>
                  <a:tcPr marL="63056" marR="63056" marT="0" marB="0" anchor="ctr"/>
                </a:tc>
                <a:extLst>
                  <a:ext uri="{0D108BD9-81ED-4DB2-BD59-A6C34878D82A}">
                    <a16:rowId xmlns:a16="http://schemas.microsoft.com/office/drawing/2014/main" val="2968609796"/>
                  </a:ext>
                </a:extLst>
              </a:tr>
              <a:tr h="606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0.51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0.45</a:t>
                      </a:r>
                    </a:p>
                  </a:txBody>
                  <a:tcPr marL="63056" marR="63056" marT="0" marB="0" anchor="ctr"/>
                </a:tc>
                <a:extLst>
                  <a:ext uri="{0D108BD9-81ED-4DB2-BD59-A6C34878D82A}">
                    <a16:rowId xmlns:a16="http://schemas.microsoft.com/office/drawing/2014/main" val="544933823"/>
                  </a:ext>
                </a:extLst>
              </a:tr>
              <a:tr h="606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0.48</a:t>
                      </a:r>
                    </a:p>
                  </a:txBody>
                  <a:tcPr marL="63056" marR="63056" marT="0" marB="0" anchor="ctr"/>
                </a:tc>
                <a:extLst>
                  <a:ext uri="{0D108BD9-81ED-4DB2-BD59-A6C34878D82A}">
                    <a16:rowId xmlns:a16="http://schemas.microsoft.com/office/drawing/2014/main" val="761607149"/>
                  </a:ext>
                </a:extLst>
              </a:tr>
              <a:tr h="606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1.21</a:t>
                      </a:r>
                    </a:p>
                  </a:txBody>
                  <a:tcPr marL="63056" marR="63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0.63</a:t>
                      </a:r>
                    </a:p>
                  </a:txBody>
                  <a:tcPr marL="63056" marR="63056" marT="0" marB="0" anchor="ctr"/>
                </a:tc>
                <a:extLst>
                  <a:ext uri="{0D108BD9-81ED-4DB2-BD59-A6C34878D82A}">
                    <a16:rowId xmlns:a16="http://schemas.microsoft.com/office/drawing/2014/main" val="3388275810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1631E6C8-FFE2-4A58-918D-F7F01DC44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0160" y="989558"/>
            <a:ext cx="791614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</a:t>
            </a:r>
            <a:r>
              <a:rPr lang="en-US" alt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3.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Slopes* from 30 to 60 minutes according to time before diagnosis in DPT-1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and  TNPTP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CB5A9A-FECD-49E0-B2DD-5BF038791E71}"/>
              </a:ext>
            </a:extLst>
          </p:cNvPr>
          <p:cNvSpPr txBox="1"/>
          <p:nvPr/>
        </p:nvSpPr>
        <p:spPr>
          <a:xfrm>
            <a:off x="3383280" y="5961336"/>
            <a:ext cx="6354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*Scaled according to Figure 1 GCRCs (i.e.,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Δ </a:t>
            </a:r>
            <a:r>
              <a:rPr lang="en-US" sz="1400" b="1" dirty="0"/>
              <a:t> Glucose (mg/dl)/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Δ </a:t>
            </a:r>
            <a:r>
              <a:rPr lang="en-US" sz="1400" b="1" dirty="0"/>
              <a:t>C-peptide (ng/ml) </a:t>
            </a:r>
          </a:p>
          <a:p>
            <a:r>
              <a:rPr lang="en-US" sz="1400" b="1" dirty="0"/>
              <a:t> from 30 to 60 minutes</a:t>
            </a:r>
          </a:p>
        </p:txBody>
      </p:sp>
    </p:spTree>
    <p:extLst>
      <p:ext uri="{BB962C8B-B14F-4D97-AF65-F5344CB8AC3E}">
        <p14:creationId xmlns:p14="http://schemas.microsoft.com/office/powerpoint/2010/main" val="1501339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D59AD6D-8B37-4C88-A996-2AE8DABE2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013091"/>
              </p:ext>
            </p:extLst>
          </p:nvPr>
        </p:nvGraphicFramePr>
        <p:xfrm>
          <a:off x="1585518" y="1287711"/>
          <a:ext cx="8300281" cy="4149940"/>
        </p:xfrm>
        <a:graphic>
          <a:graphicData uri="http://schemas.openxmlformats.org/drawingml/2006/table">
            <a:tbl>
              <a:tblPr firstRow="1" firstCol="1" bandRow="1"/>
              <a:tblGrid>
                <a:gridCol w="1382212">
                  <a:extLst>
                    <a:ext uri="{9D8B030D-6E8A-4147-A177-3AD203B41FA5}">
                      <a16:colId xmlns:a16="http://schemas.microsoft.com/office/drawing/2014/main" val="1199393163"/>
                    </a:ext>
                  </a:extLst>
                </a:gridCol>
                <a:gridCol w="1597556">
                  <a:extLst>
                    <a:ext uri="{9D8B030D-6E8A-4147-A177-3AD203B41FA5}">
                      <a16:colId xmlns:a16="http://schemas.microsoft.com/office/drawing/2014/main" val="2197781042"/>
                    </a:ext>
                  </a:extLst>
                </a:gridCol>
                <a:gridCol w="1757813">
                  <a:extLst>
                    <a:ext uri="{9D8B030D-6E8A-4147-A177-3AD203B41FA5}">
                      <a16:colId xmlns:a16="http://schemas.microsoft.com/office/drawing/2014/main" val="2646431797"/>
                    </a:ext>
                  </a:extLst>
                </a:gridCol>
                <a:gridCol w="1545029">
                  <a:extLst>
                    <a:ext uri="{9D8B030D-6E8A-4147-A177-3AD203B41FA5}">
                      <a16:colId xmlns:a16="http://schemas.microsoft.com/office/drawing/2014/main" val="1045203438"/>
                    </a:ext>
                  </a:extLst>
                </a:gridCol>
                <a:gridCol w="1660099">
                  <a:extLst>
                    <a:ext uri="{9D8B030D-6E8A-4147-A177-3AD203B41FA5}">
                      <a16:colId xmlns:a16="http://schemas.microsoft.com/office/drawing/2014/main" val="1539245282"/>
                    </a:ext>
                  </a:extLst>
                </a:gridCol>
                <a:gridCol w="357572">
                  <a:extLst>
                    <a:ext uri="{9D8B030D-6E8A-4147-A177-3AD203B41FA5}">
                      <a16:colId xmlns:a16="http://schemas.microsoft.com/office/drawing/2014/main" val="362590568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AUC Glucose (mg/dl)</a:t>
                      </a: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C-peptide (ng/ml)</a:t>
                      </a: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993124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Years before Last Visit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DPT-1            (n=147)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TNPTP             (n=756)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DPT-1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(n=147)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TNPTP             (n=756)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51919"/>
                  </a:ext>
                </a:extLst>
              </a:tr>
              <a:tr h="628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Baseline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121.2±21.6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119.9 (105.0, 135.4)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128.6±22.9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126.0 (112.1, 143.0)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3.98±1.68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3.80 (2.64, 4.83)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6.18±2.92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5.64 (4.08, 7.63)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642527"/>
                  </a:ext>
                </a:extLst>
              </a:tr>
              <a:tr h="628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125.9±21.7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125.2 (110.1, 143.5)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130.3±23.7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127.0 (114.2, 144.8)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4.40±1.54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4.06 (3.21, 5.49)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6.61±2.97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6.07 (4.70, 8.00)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6471556"/>
                  </a:ext>
                </a:extLst>
              </a:tr>
              <a:tr h="628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130.3±25.5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127.6 (110.5, 147.8)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130.0±24.7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126.4 (113.5, 144.2)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4.44±1.74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4.03 (3.26, 5.56)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6.67±3.07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6.12 (4.74, 8.04)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500972"/>
                  </a:ext>
                </a:extLst>
              </a:tr>
              <a:tr h="628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130.6±24.7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129.8 (112.6, 142.9)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130.4±25.4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127.8 (113.1, 145.9)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4.35±1.68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4.17 (3.16, 5.24)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6.65±2.84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6.30 (4.68, 7.91)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563408"/>
                  </a:ext>
                </a:extLst>
              </a:tr>
              <a:tr h="6288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131.7±23.7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128.3 (113.2, 149.8)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132.7±25.3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130.5 (114.9, 147.5)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4.50±1.57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4.39 (3.33, 5.55)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6.71±2.92</a:t>
                      </a:r>
                    </a:p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6.19 (4.66, 8.11)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585" marR="35585" marT="88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05920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BD97A18-FA31-492D-BE05-A3E142E7960B}"/>
              </a:ext>
            </a:extLst>
          </p:cNvPr>
          <p:cNvSpPr txBox="1"/>
          <p:nvPr/>
        </p:nvSpPr>
        <p:spPr>
          <a:xfrm flipH="1">
            <a:off x="1463039" y="731520"/>
            <a:ext cx="8490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Table 4.</a:t>
            </a:r>
          </a:p>
          <a:p>
            <a:r>
              <a:rPr lang="en-US" sz="1400" b="1" dirty="0"/>
              <a:t>AUC values from OGTTs of same individuals before last visit in DPT-1  and TNPTP (Non-Progressors)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A1717D-7AE6-44B6-B632-3B4270A6A071}"/>
              </a:ext>
            </a:extLst>
          </p:cNvPr>
          <p:cNvSpPr txBox="1"/>
          <p:nvPr/>
        </p:nvSpPr>
        <p:spPr>
          <a:xfrm>
            <a:off x="1576809" y="5603260"/>
            <a:ext cx="3564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*</a:t>
            </a:r>
            <a:r>
              <a:rPr lang="en-US" sz="1400" b="1" dirty="0" err="1"/>
              <a:t>mean±SD</a:t>
            </a:r>
            <a:r>
              <a:rPr lang="en-US" sz="1400" b="1" dirty="0"/>
              <a:t> and median (IQR) values</a:t>
            </a: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05026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EBD946-338E-40E4-9008-950177A32B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882473"/>
              </p:ext>
            </p:extLst>
          </p:nvPr>
        </p:nvGraphicFramePr>
        <p:xfrm>
          <a:off x="1554480" y="1666941"/>
          <a:ext cx="9294299" cy="35483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899996">
                  <a:extLst>
                    <a:ext uri="{9D8B030D-6E8A-4147-A177-3AD203B41FA5}">
                      <a16:colId xmlns:a16="http://schemas.microsoft.com/office/drawing/2014/main" val="3246069584"/>
                    </a:ext>
                  </a:extLst>
                </a:gridCol>
                <a:gridCol w="1174566">
                  <a:extLst>
                    <a:ext uri="{9D8B030D-6E8A-4147-A177-3AD203B41FA5}">
                      <a16:colId xmlns:a16="http://schemas.microsoft.com/office/drawing/2014/main" val="3940305400"/>
                    </a:ext>
                  </a:extLst>
                </a:gridCol>
                <a:gridCol w="951019">
                  <a:extLst>
                    <a:ext uri="{9D8B030D-6E8A-4147-A177-3AD203B41FA5}">
                      <a16:colId xmlns:a16="http://schemas.microsoft.com/office/drawing/2014/main" val="840335172"/>
                    </a:ext>
                  </a:extLst>
                </a:gridCol>
                <a:gridCol w="1126056">
                  <a:extLst>
                    <a:ext uri="{9D8B030D-6E8A-4147-A177-3AD203B41FA5}">
                      <a16:colId xmlns:a16="http://schemas.microsoft.com/office/drawing/2014/main" val="403573752"/>
                    </a:ext>
                  </a:extLst>
                </a:gridCol>
                <a:gridCol w="965920">
                  <a:extLst>
                    <a:ext uri="{9D8B030D-6E8A-4147-A177-3AD203B41FA5}">
                      <a16:colId xmlns:a16="http://schemas.microsoft.com/office/drawing/2014/main" val="3781511606"/>
                    </a:ext>
                  </a:extLst>
                </a:gridCol>
                <a:gridCol w="1176742">
                  <a:extLst>
                    <a:ext uri="{9D8B030D-6E8A-4147-A177-3AD203B41FA5}">
                      <a16:colId xmlns:a16="http://schemas.microsoft.com/office/drawing/2014/main" val="2006679510"/>
                    </a:ext>
                  </a:extLst>
                </a:gridCol>
              </a:tblGrid>
              <a:tr h="1133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baseline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p-value for Difference 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1.5 </a:t>
                      </a:r>
                      <a:r>
                        <a:rPr lang="en-US" sz="1400" b="1" dirty="0" err="1">
                          <a:effectLst/>
                        </a:rPr>
                        <a:t>yrs</a:t>
                      </a:r>
                      <a:r>
                        <a:rPr lang="en-US" sz="1400" b="1" dirty="0">
                          <a:effectLst/>
                        </a:rPr>
                        <a:t> before Diagnosis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p-value for Difference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0.5 </a:t>
                      </a:r>
                      <a:r>
                        <a:rPr lang="en-US" sz="1400" b="1" dirty="0" err="1">
                          <a:effectLst/>
                        </a:rPr>
                        <a:t>yrs</a:t>
                      </a:r>
                      <a:r>
                        <a:rPr lang="en-US" sz="1400" b="1" dirty="0">
                          <a:effectLst/>
                        </a:rPr>
                        <a:t> before Diagnosis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73861424"/>
                  </a:ext>
                </a:extLst>
              </a:tr>
              <a:tr h="3846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>
                          <a:effectLst/>
                        </a:rPr>
                        <a:t>AUC Glucose (mg/dl) 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136.5±22.5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>
                          <a:effectLst/>
                        </a:rPr>
                        <a:t>&lt;0.001</a:t>
                      </a:r>
                      <a:endParaRPr lang="en-US" sz="14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156.6±22.7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>
                          <a:effectLst/>
                        </a:rPr>
                        <a:t>&lt;0.001</a:t>
                      </a:r>
                      <a:endParaRPr lang="en-US" sz="14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169.9±24.6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24549775"/>
                  </a:ext>
                </a:extLst>
              </a:tr>
              <a:tr h="6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AUC C-peptide (ng/ml) 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3.36±1.55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0.004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3.74±1.60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0.017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3.37±1.35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8064728"/>
                  </a:ext>
                </a:extLst>
              </a:tr>
              <a:tr h="6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>
                          <a:effectLst/>
                        </a:rPr>
                        <a:t>AUC C-peptide: 0 to 30 minutes (ng/ml) 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2.07±1.15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0.372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2.16±1.09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0.320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2.05±0.93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71789593"/>
                  </a:ext>
                </a:extLst>
              </a:tr>
              <a:tr h="6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AUC C-peptide: 60 to120 minutes (ng/ml) 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3.79±1.80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&lt;0.001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4.43±1.84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0.010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3.96±1.59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9458517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809612A-AB17-492E-A125-F59525D2B409}"/>
              </a:ext>
            </a:extLst>
          </p:cNvPr>
          <p:cNvSpPr txBox="1"/>
          <p:nvPr/>
        </p:nvSpPr>
        <p:spPr>
          <a:xfrm flipH="1">
            <a:off x="1554480" y="914400"/>
            <a:ext cx="9758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Table 5.</a:t>
            </a:r>
          </a:p>
          <a:p>
            <a:r>
              <a:rPr lang="en-US" sz="1400" b="1" dirty="0"/>
              <a:t>Differences in AUC C-peptide indices* from baseline to 1.5 years before diagnosis and from 1.5 years to 0.5 years before        diagnosis in DPT-1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DD643C-675C-40A1-AA3A-4AC5BA3BE17C}"/>
              </a:ext>
            </a:extLst>
          </p:cNvPr>
          <p:cNvSpPr txBox="1"/>
          <p:nvPr/>
        </p:nvSpPr>
        <p:spPr>
          <a:xfrm>
            <a:off x="1371600" y="5394960"/>
            <a:ext cx="1496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*</a:t>
            </a:r>
            <a:r>
              <a:rPr lang="en-US" sz="1400" b="1" dirty="0" err="1"/>
              <a:t>mean±SD</a:t>
            </a:r>
            <a:r>
              <a:rPr lang="en-US" sz="1400" b="1" dirty="0"/>
              <a:t> values</a:t>
            </a:r>
          </a:p>
        </p:txBody>
      </p:sp>
    </p:spTree>
    <p:extLst>
      <p:ext uri="{BB962C8B-B14F-4D97-AF65-F5344CB8AC3E}">
        <p14:creationId xmlns:p14="http://schemas.microsoft.com/office/powerpoint/2010/main" val="791007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EBD946-338E-40E4-9008-950177A32B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010163"/>
              </p:ext>
            </p:extLst>
          </p:nvPr>
        </p:nvGraphicFramePr>
        <p:xfrm>
          <a:off x="1554480" y="1666941"/>
          <a:ext cx="9294299" cy="35483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899996">
                  <a:extLst>
                    <a:ext uri="{9D8B030D-6E8A-4147-A177-3AD203B41FA5}">
                      <a16:colId xmlns:a16="http://schemas.microsoft.com/office/drawing/2014/main" val="3246069584"/>
                    </a:ext>
                  </a:extLst>
                </a:gridCol>
                <a:gridCol w="1174566">
                  <a:extLst>
                    <a:ext uri="{9D8B030D-6E8A-4147-A177-3AD203B41FA5}">
                      <a16:colId xmlns:a16="http://schemas.microsoft.com/office/drawing/2014/main" val="3940305400"/>
                    </a:ext>
                  </a:extLst>
                </a:gridCol>
                <a:gridCol w="951019">
                  <a:extLst>
                    <a:ext uri="{9D8B030D-6E8A-4147-A177-3AD203B41FA5}">
                      <a16:colId xmlns:a16="http://schemas.microsoft.com/office/drawing/2014/main" val="840335172"/>
                    </a:ext>
                  </a:extLst>
                </a:gridCol>
                <a:gridCol w="1126056">
                  <a:extLst>
                    <a:ext uri="{9D8B030D-6E8A-4147-A177-3AD203B41FA5}">
                      <a16:colId xmlns:a16="http://schemas.microsoft.com/office/drawing/2014/main" val="403573752"/>
                    </a:ext>
                  </a:extLst>
                </a:gridCol>
                <a:gridCol w="965920">
                  <a:extLst>
                    <a:ext uri="{9D8B030D-6E8A-4147-A177-3AD203B41FA5}">
                      <a16:colId xmlns:a16="http://schemas.microsoft.com/office/drawing/2014/main" val="3781511606"/>
                    </a:ext>
                  </a:extLst>
                </a:gridCol>
                <a:gridCol w="1176742">
                  <a:extLst>
                    <a:ext uri="{9D8B030D-6E8A-4147-A177-3AD203B41FA5}">
                      <a16:colId xmlns:a16="http://schemas.microsoft.com/office/drawing/2014/main" val="2006679510"/>
                    </a:ext>
                  </a:extLst>
                </a:gridCol>
              </a:tblGrid>
              <a:tr h="1133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baseline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p-value for Difference 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1.5 </a:t>
                      </a:r>
                      <a:r>
                        <a:rPr lang="en-US" sz="1400" b="1" dirty="0" err="1">
                          <a:effectLst/>
                        </a:rPr>
                        <a:t>yrs</a:t>
                      </a:r>
                      <a:r>
                        <a:rPr lang="en-US" sz="1400" b="1" dirty="0">
                          <a:effectLst/>
                        </a:rPr>
                        <a:t> before Diagnosis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p-value for Difference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0.5 </a:t>
                      </a:r>
                      <a:r>
                        <a:rPr lang="en-US" sz="1400" b="1" dirty="0" err="1">
                          <a:effectLst/>
                        </a:rPr>
                        <a:t>yrs</a:t>
                      </a:r>
                      <a:r>
                        <a:rPr lang="en-US" sz="1400" b="1" dirty="0">
                          <a:effectLst/>
                        </a:rPr>
                        <a:t> before Diagnosis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73861424"/>
                  </a:ext>
                </a:extLst>
              </a:tr>
              <a:tr h="3846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AUC Glucose (mg/dl) 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144.4±27.1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&lt;0.001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157.0±26.4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>
                          <a:effectLst/>
                        </a:rPr>
                        <a:t>&lt;0.001</a:t>
                      </a:r>
                      <a:endParaRPr lang="en-US" sz="14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170.8±25.9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24549775"/>
                  </a:ext>
                </a:extLst>
              </a:tr>
              <a:tr h="6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AUC C-peptide (ng/ml) 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4.96±2.00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>
                          <a:effectLst/>
                        </a:rPr>
                        <a:t>0.012</a:t>
                      </a:r>
                      <a:endParaRPr lang="en-US" sz="14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5.62±2.91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0.093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5.33±2.80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8064728"/>
                  </a:ext>
                </a:extLst>
              </a:tr>
              <a:tr h="6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AUC C-peptide: 0 to 30 minutes (ng/ml) 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2.82±1.27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>
                          <a:effectLst/>
                        </a:rPr>
                        <a:t>0.036</a:t>
                      </a:r>
                      <a:endParaRPr lang="en-US" sz="14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3.16±1.80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0.553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3.09±1.76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71789593"/>
                  </a:ext>
                </a:extLst>
              </a:tr>
              <a:tr h="6768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AUC C-peptide: 60 to120 minutes (ng/ml) 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5.91±2.45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0.005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6.85±3.51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i="1" dirty="0">
                          <a:effectLst/>
                        </a:rPr>
                        <a:t>0.128</a:t>
                      </a:r>
                      <a:endParaRPr lang="en-US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</a:rPr>
                        <a:t>6.52±3.40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9458517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8B832C8-C1DA-4DDE-99C8-CD4FFF207B51}"/>
              </a:ext>
            </a:extLst>
          </p:cNvPr>
          <p:cNvSpPr txBox="1"/>
          <p:nvPr/>
        </p:nvSpPr>
        <p:spPr>
          <a:xfrm flipH="1">
            <a:off x="1554480" y="914400"/>
            <a:ext cx="9758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Table 6.</a:t>
            </a:r>
          </a:p>
          <a:p>
            <a:r>
              <a:rPr lang="en-US" sz="1400" b="1" dirty="0"/>
              <a:t>Differences in AUC C-peptide indices* from baseline to 1.5 years before diagnosis and from 1.5 years to 0.5 years before diagnosis in TNPTP (n=82)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D2E280-03CD-4156-8A8E-ECEEAE17A269}"/>
              </a:ext>
            </a:extLst>
          </p:cNvPr>
          <p:cNvSpPr txBox="1"/>
          <p:nvPr/>
        </p:nvSpPr>
        <p:spPr>
          <a:xfrm>
            <a:off x="1371600" y="5394960"/>
            <a:ext cx="1496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*</a:t>
            </a:r>
            <a:r>
              <a:rPr lang="en-US" sz="1400" b="1" dirty="0" err="1"/>
              <a:t>mean±SD</a:t>
            </a:r>
            <a:r>
              <a:rPr lang="en-US" sz="1400" b="1" dirty="0"/>
              <a:t> values</a:t>
            </a:r>
          </a:p>
        </p:txBody>
      </p:sp>
    </p:spTree>
    <p:extLst>
      <p:ext uri="{BB962C8B-B14F-4D97-AF65-F5344CB8AC3E}">
        <p14:creationId xmlns:p14="http://schemas.microsoft.com/office/powerpoint/2010/main" val="1087885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10805</TotalTime>
  <Words>865</Words>
  <Application>Microsoft Office PowerPoint</Application>
  <PresentationFormat>Widescreen</PresentationFormat>
  <Paragraphs>229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Sosenko, Jay M., M.D.</dc:creator>
  <cp:lastModifiedBy>Ismail, Heba</cp:lastModifiedBy>
  <cp:revision>153</cp:revision>
  <dcterms:created xsi:type="dcterms:W3CDTF">2021-05-26T20:41:57Z</dcterms:created>
  <dcterms:modified xsi:type="dcterms:W3CDTF">2022-05-18T22:58:28Z</dcterms:modified>
</cp:coreProperties>
</file>