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"/>
  </p:notesMasterIdLst>
  <p:handoutMasterIdLst>
    <p:handoutMasterId r:id="rId4"/>
  </p:handoutMasterIdLst>
  <p:sldIdLst>
    <p:sldId id="299" r:id="rId2"/>
  </p:sldIdLst>
  <p:sldSz cx="6858000" cy="9906000" type="A4"/>
  <p:notesSz cx="7010400" cy="9296400"/>
  <p:defaultTextStyle>
    <a:defPPr>
      <a:defRPr lang="en-US"/>
    </a:defPPr>
    <a:lvl1pPr marL="0" algn="l" defTabSz="3352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335265" algn="l" defTabSz="3352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670530" algn="l" defTabSz="3352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005794" algn="l" defTabSz="3352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341059" algn="l" defTabSz="3352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1676324" algn="l" defTabSz="3352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011589" algn="l" defTabSz="3352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2346853" algn="l" defTabSz="3352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2682118" algn="l" defTabSz="3352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120" userDrawn="1">
          <p15:clr>
            <a:srgbClr val="A4A3A4"/>
          </p15:clr>
        </p15:guide>
        <p15:guide id="2" pos="2856" userDrawn="1">
          <p15:clr>
            <a:srgbClr val="A4A3A4"/>
          </p15:clr>
        </p15:guide>
        <p15:guide id="4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99" autoAdjust="0"/>
    <p:restoredTop sz="95231" autoAdjust="0"/>
  </p:normalViewPr>
  <p:slideViewPr>
    <p:cSldViewPr snapToGrid="0">
      <p:cViewPr varScale="1">
        <p:scale>
          <a:sx n="55" d="100"/>
          <a:sy n="55" d="100"/>
        </p:scale>
        <p:origin x="3132" y="78"/>
      </p:cViewPr>
      <p:guideLst>
        <p:guide orient="horz" pos="6120"/>
        <p:guide pos="2856"/>
        <p:guide pos="216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182880" cy="18288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C2613D-1E2D-4989-BAC4-FA931A1A0294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44DA75-5884-4E69-A9E2-596B72FAE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43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1605C8F-A6AE-4A7B-ADA2-EBBC33337C30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19350" y="1162050"/>
            <a:ext cx="21717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DA66660-EC6B-42F6-A5E8-9276CE9A3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65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7053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35265" algn="l" defTabSz="67053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70530" algn="l" defTabSz="67053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05794" algn="l" defTabSz="67053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41059" algn="l" defTabSz="67053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676324" algn="l" defTabSz="67053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11589" algn="l" defTabSz="67053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46853" algn="l" defTabSz="67053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682118" algn="l" defTabSz="67053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70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A66660-EC6B-42F6-A5E8-9276CE9A388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35265" indent="0" algn="ctr">
              <a:buNone/>
              <a:defRPr sz="1500"/>
            </a:lvl2pPr>
            <a:lvl3pPr marL="670530" indent="0" algn="ctr">
              <a:buNone/>
              <a:defRPr sz="1300"/>
            </a:lvl3pPr>
            <a:lvl4pPr marL="1005794" indent="0" algn="ctr">
              <a:buNone/>
              <a:defRPr sz="1200"/>
            </a:lvl4pPr>
            <a:lvl5pPr marL="1341059" indent="0" algn="ctr">
              <a:buNone/>
              <a:defRPr sz="1200"/>
            </a:lvl5pPr>
            <a:lvl6pPr marL="1676324" indent="0" algn="ctr">
              <a:buNone/>
              <a:defRPr sz="1200"/>
            </a:lvl6pPr>
            <a:lvl7pPr marL="2011589" indent="0" algn="ctr">
              <a:buNone/>
              <a:defRPr sz="1200"/>
            </a:lvl7pPr>
            <a:lvl8pPr marL="2346853" indent="0" algn="ctr">
              <a:buNone/>
              <a:defRPr sz="1200"/>
            </a:lvl8pPr>
            <a:lvl9pPr marL="2682118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874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238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8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9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984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413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3526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7053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0579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4105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67632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1158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4685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68211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8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913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35265" indent="0">
              <a:buNone/>
              <a:defRPr sz="1500" b="1"/>
            </a:lvl2pPr>
            <a:lvl3pPr marL="670530" indent="0">
              <a:buNone/>
              <a:defRPr sz="1300" b="1"/>
            </a:lvl3pPr>
            <a:lvl4pPr marL="1005794" indent="0">
              <a:buNone/>
              <a:defRPr sz="1200" b="1"/>
            </a:lvl4pPr>
            <a:lvl5pPr marL="1341059" indent="0">
              <a:buNone/>
              <a:defRPr sz="1200" b="1"/>
            </a:lvl5pPr>
            <a:lvl6pPr marL="1676324" indent="0">
              <a:buNone/>
              <a:defRPr sz="1200" b="1"/>
            </a:lvl6pPr>
            <a:lvl7pPr marL="2011589" indent="0">
              <a:buNone/>
              <a:defRPr sz="1200" b="1"/>
            </a:lvl7pPr>
            <a:lvl8pPr marL="2346853" indent="0">
              <a:buNone/>
              <a:defRPr sz="1200" b="1"/>
            </a:lvl8pPr>
            <a:lvl9pPr marL="2682118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35265" indent="0">
              <a:buNone/>
              <a:defRPr sz="1500" b="1"/>
            </a:lvl2pPr>
            <a:lvl3pPr marL="670530" indent="0">
              <a:buNone/>
              <a:defRPr sz="1300" b="1"/>
            </a:lvl3pPr>
            <a:lvl4pPr marL="1005794" indent="0">
              <a:buNone/>
              <a:defRPr sz="1200" b="1"/>
            </a:lvl4pPr>
            <a:lvl5pPr marL="1341059" indent="0">
              <a:buNone/>
              <a:defRPr sz="1200" b="1"/>
            </a:lvl5pPr>
            <a:lvl6pPr marL="1676324" indent="0">
              <a:buNone/>
              <a:defRPr sz="1200" b="1"/>
            </a:lvl6pPr>
            <a:lvl7pPr marL="2011589" indent="0">
              <a:buNone/>
              <a:defRPr sz="1200" b="1"/>
            </a:lvl7pPr>
            <a:lvl8pPr marL="2346853" indent="0">
              <a:buNone/>
              <a:defRPr sz="1200" b="1"/>
            </a:lvl8pPr>
            <a:lvl9pPr marL="2682118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530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869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896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3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35265" indent="0">
              <a:buNone/>
              <a:defRPr sz="1000"/>
            </a:lvl2pPr>
            <a:lvl3pPr marL="670530" indent="0">
              <a:buNone/>
              <a:defRPr sz="900"/>
            </a:lvl3pPr>
            <a:lvl4pPr marL="1005794" indent="0">
              <a:buNone/>
              <a:defRPr sz="700"/>
            </a:lvl4pPr>
            <a:lvl5pPr marL="1341059" indent="0">
              <a:buNone/>
              <a:defRPr sz="700"/>
            </a:lvl5pPr>
            <a:lvl6pPr marL="1676324" indent="0">
              <a:buNone/>
              <a:defRPr sz="700"/>
            </a:lvl6pPr>
            <a:lvl7pPr marL="2011589" indent="0">
              <a:buNone/>
              <a:defRPr sz="700"/>
            </a:lvl7pPr>
            <a:lvl8pPr marL="2346853" indent="0">
              <a:buNone/>
              <a:defRPr sz="700"/>
            </a:lvl8pPr>
            <a:lvl9pPr marL="2682118" indent="0">
              <a:buNone/>
              <a:defRPr sz="7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817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300"/>
            </a:lvl1pPr>
            <a:lvl2pPr marL="335265" indent="0">
              <a:buNone/>
              <a:defRPr sz="2100"/>
            </a:lvl2pPr>
            <a:lvl3pPr marL="670530" indent="0">
              <a:buNone/>
              <a:defRPr sz="1800"/>
            </a:lvl3pPr>
            <a:lvl4pPr marL="1005794" indent="0">
              <a:buNone/>
              <a:defRPr sz="1500"/>
            </a:lvl4pPr>
            <a:lvl5pPr marL="1341059" indent="0">
              <a:buNone/>
              <a:defRPr sz="1500"/>
            </a:lvl5pPr>
            <a:lvl6pPr marL="1676324" indent="0">
              <a:buNone/>
              <a:defRPr sz="1500"/>
            </a:lvl6pPr>
            <a:lvl7pPr marL="2011589" indent="0">
              <a:buNone/>
              <a:defRPr sz="1500"/>
            </a:lvl7pPr>
            <a:lvl8pPr marL="2346853" indent="0">
              <a:buNone/>
              <a:defRPr sz="1500"/>
            </a:lvl8pPr>
            <a:lvl9pPr marL="2682118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35265" indent="0">
              <a:buNone/>
              <a:defRPr sz="1000"/>
            </a:lvl2pPr>
            <a:lvl3pPr marL="670530" indent="0">
              <a:buNone/>
              <a:defRPr sz="900"/>
            </a:lvl3pPr>
            <a:lvl4pPr marL="1005794" indent="0">
              <a:buNone/>
              <a:defRPr sz="700"/>
            </a:lvl4pPr>
            <a:lvl5pPr marL="1341059" indent="0">
              <a:buNone/>
              <a:defRPr sz="700"/>
            </a:lvl5pPr>
            <a:lvl6pPr marL="1676324" indent="0">
              <a:buNone/>
              <a:defRPr sz="700"/>
            </a:lvl6pPr>
            <a:lvl7pPr marL="2011589" indent="0">
              <a:buNone/>
              <a:defRPr sz="700"/>
            </a:lvl7pPr>
            <a:lvl8pPr marL="2346853" indent="0">
              <a:buNone/>
              <a:defRPr sz="700"/>
            </a:lvl8pPr>
            <a:lvl9pPr marL="2682118" indent="0">
              <a:buNone/>
              <a:defRPr sz="7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772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67053" tIns="33526" rIns="67053" bIns="33526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67053" tIns="33526" rIns="67053" bIns="33526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67053" tIns="33526" rIns="67053" bIns="3352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43B6F-C16B-4553-8BD0-479C238D16A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67053" tIns="33526" rIns="67053" bIns="3352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67053" tIns="33526" rIns="67053" bIns="3352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123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7053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7632" indent="-167632" algn="l" defTabSz="67053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02897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38162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73427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08691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43956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179221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486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849750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705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35265" algn="l" defTabSz="6705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70530" algn="l" defTabSz="6705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794" algn="l" defTabSz="6705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41059" algn="l" defTabSz="6705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76324" algn="l" defTabSz="6705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589" algn="l" defTabSz="6705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46853" algn="l" defTabSz="6705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82118" algn="l" defTabSz="6705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emf"/><Relationship Id="rId5" Type="http://schemas.openxmlformats.org/officeDocument/2006/relationships/image" Target="../media/image3.png"/><Relationship Id="rId10" Type="http://schemas.openxmlformats.org/officeDocument/2006/relationships/image" Target="../media/image8.emf"/><Relationship Id="rId4" Type="http://schemas.openxmlformats.org/officeDocument/2006/relationships/image" Target="../media/image2.png"/><Relationship Id="rId9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4">
            <a:extLst>
              <a:ext uri="{FF2B5EF4-FFF2-40B4-BE49-F238E27FC236}">
                <a16:creationId xmlns:a16="http://schemas.microsoft.com/office/drawing/2014/main" id="{9C317BAB-98F3-44FB-B838-F514E12383F5}"/>
              </a:ext>
            </a:extLst>
          </p:cNvPr>
          <p:cNvSpPr txBox="1"/>
          <p:nvPr/>
        </p:nvSpPr>
        <p:spPr>
          <a:xfrm>
            <a:off x="828457" y="4881847"/>
            <a:ext cx="850290" cy="250703"/>
          </a:xfrm>
          <a:prstGeom prst="rect">
            <a:avLst/>
          </a:prstGeom>
          <a:noFill/>
        </p:spPr>
        <p:txBody>
          <a:bodyPr wrap="square" lIns="65398" tIns="32699" rIns="65398" bIns="32699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CXCR5</a:t>
            </a:r>
          </a:p>
        </p:txBody>
      </p:sp>
      <p:sp>
        <p:nvSpPr>
          <p:cNvPr id="23" name="TextBox 15">
            <a:extLst>
              <a:ext uri="{FF2B5EF4-FFF2-40B4-BE49-F238E27FC236}">
                <a16:creationId xmlns:a16="http://schemas.microsoft.com/office/drawing/2014/main" id="{C1523AAB-9D83-4CE1-98B7-CC39585CC20B}"/>
              </a:ext>
            </a:extLst>
          </p:cNvPr>
          <p:cNvSpPr txBox="1"/>
          <p:nvPr/>
        </p:nvSpPr>
        <p:spPr>
          <a:xfrm rot="16200000">
            <a:off x="-140840" y="3876181"/>
            <a:ext cx="637020" cy="250703"/>
          </a:xfrm>
          <a:prstGeom prst="rect">
            <a:avLst/>
          </a:prstGeom>
          <a:noFill/>
        </p:spPr>
        <p:txBody>
          <a:bodyPr wrap="none" lIns="65398" tIns="32699" rIns="65398" bIns="32699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FOXP3</a:t>
            </a:r>
          </a:p>
        </p:txBody>
      </p:sp>
      <p:sp>
        <p:nvSpPr>
          <p:cNvPr id="28" name="CasellaDiTesto 28">
            <a:extLst>
              <a:ext uri="{FF2B5EF4-FFF2-40B4-BE49-F238E27FC236}">
                <a16:creationId xmlns:a16="http://schemas.microsoft.com/office/drawing/2014/main" id="{23FFFE47-3199-4D8C-A77C-6E9522E7DFC0}"/>
              </a:ext>
            </a:extLst>
          </p:cNvPr>
          <p:cNvSpPr txBox="1"/>
          <p:nvPr/>
        </p:nvSpPr>
        <p:spPr>
          <a:xfrm>
            <a:off x="864556" y="3104445"/>
            <a:ext cx="611508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Spleen</a:t>
            </a:r>
          </a:p>
        </p:txBody>
      </p:sp>
      <p:sp>
        <p:nvSpPr>
          <p:cNvPr id="31" name="TextBox 38">
            <a:extLst>
              <a:ext uri="{FF2B5EF4-FFF2-40B4-BE49-F238E27FC236}">
                <a16:creationId xmlns:a16="http://schemas.microsoft.com/office/drawing/2014/main" id="{D857DC18-54AD-43F4-A4C1-BABBA5A9408D}"/>
              </a:ext>
            </a:extLst>
          </p:cNvPr>
          <p:cNvSpPr txBox="1"/>
          <p:nvPr/>
        </p:nvSpPr>
        <p:spPr>
          <a:xfrm>
            <a:off x="136784" y="2918791"/>
            <a:ext cx="204624" cy="288968"/>
          </a:xfrm>
          <a:prstGeom prst="rect">
            <a:avLst/>
          </a:prstGeom>
          <a:noFill/>
        </p:spPr>
        <p:txBody>
          <a:bodyPr wrap="square" lIns="65398" tIns="32699" rIns="65398" bIns="32699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32" name="TextBox 38">
            <a:extLst>
              <a:ext uri="{FF2B5EF4-FFF2-40B4-BE49-F238E27FC236}">
                <a16:creationId xmlns:a16="http://schemas.microsoft.com/office/drawing/2014/main" id="{A5735BD6-5B57-49F8-A9FA-AF44CCF99064}"/>
              </a:ext>
            </a:extLst>
          </p:cNvPr>
          <p:cNvSpPr txBox="1"/>
          <p:nvPr/>
        </p:nvSpPr>
        <p:spPr>
          <a:xfrm>
            <a:off x="1877696" y="2919445"/>
            <a:ext cx="204624" cy="288968"/>
          </a:xfrm>
          <a:prstGeom prst="rect">
            <a:avLst/>
          </a:prstGeom>
          <a:noFill/>
        </p:spPr>
        <p:txBody>
          <a:bodyPr wrap="square" lIns="65398" tIns="32699" rIns="65398" bIns="32699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pic>
        <p:nvPicPr>
          <p:cNvPr id="35" name="Immagine 34">
            <a:extLst>
              <a:ext uri="{FF2B5EF4-FFF2-40B4-BE49-F238E27FC236}">
                <a16:creationId xmlns:a16="http://schemas.microsoft.com/office/drawing/2014/main" id="{82AE8767-A610-4526-84B6-4DE51C48F08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9187"/>
          <a:stretch/>
        </p:blipFill>
        <p:spPr>
          <a:xfrm>
            <a:off x="112883" y="3244352"/>
            <a:ext cx="1704975" cy="1674185"/>
          </a:xfrm>
          <a:prstGeom prst="rect">
            <a:avLst/>
          </a:prstGeom>
        </p:spPr>
      </p:pic>
      <p:pic>
        <p:nvPicPr>
          <p:cNvPr id="36" name="Immagine 6">
            <a:extLst>
              <a:ext uri="{FF2B5EF4-FFF2-40B4-BE49-F238E27FC236}">
                <a16:creationId xmlns:a16="http://schemas.microsoft.com/office/drawing/2014/main" id="{39C3D94C-A602-438B-93CF-728DB837FEB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056" b="32423"/>
          <a:stretch/>
        </p:blipFill>
        <p:spPr>
          <a:xfrm>
            <a:off x="2105130" y="5556320"/>
            <a:ext cx="1277779" cy="1399985"/>
          </a:xfrm>
          <a:prstGeom prst="rect">
            <a:avLst/>
          </a:prstGeom>
        </p:spPr>
      </p:pic>
      <p:pic>
        <p:nvPicPr>
          <p:cNvPr id="37" name="Immagine 7">
            <a:extLst>
              <a:ext uri="{FF2B5EF4-FFF2-40B4-BE49-F238E27FC236}">
                <a16:creationId xmlns:a16="http://schemas.microsoft.com/office/drawing/2014/main" id="{AAB579DC-871E-4B0F-893A-2E2A8AEB0C1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629" b="32423"/>
          <a:stretch/>
        </p:blipFill>
        <p:spPr>
          <a:xfrm>
            <a:off x="4684256" y="5551890"/>
            <a:ext cx="1277778" cy="1399985"/>
          </a:xfrm>
          <a:prstGeom prst="rect">
            <a:avLst/>
          </a:prstGeom>
        </p:spPr>
      </p:pic>
      <p:pic>
        <p:nvPicPr>
          <p:cNvPr id="38" name="Immagine 8">
            <a:extLst>
              <a:ext uri="{FF2B5EF4-FFF2-40B4-BE49-F238E27FC236}">
                <a16:creationId xmlns:a16="http://schemas.microsoft.com/office/drawing/2014/main" id="{837507AF-8549-4D25-B678-6C72EE016B4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607" b="21370"/>
          <a:stretch/>
        </p:blipFill>
        <p:spPr>
          <a:xfrm>
            <a:off x="549185" y="5549382"/>
            <a:ext cx="1558236" cy="1628976"/>
          </a:xfrm>
          <a:prstGeom prst="rect">
            <a:avLst/>
          </a:prstGeom>
        </p:spPr>
      </p:pic>
      <p:pic>
        <p:nvPicPr>
          <p:cNvPr id="39" name="Immagine 9">
            <a:extLst>
              <a:ext uri="{FF2B5EF4-FFF2-40B4-BE49-F238E27FC236}">
                <a16:creationId xmlns:a16="http://schemas.microsoft.com/office/drawing/2014/main" id="{7AB1F34D-528E-4E53-81AD-C62CE9EC5D1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5056" b="32423"/>
          <a:stretch/>
        </p:blipFill>
        <p:spPr>
          <a:xfrm>
            <a:off x="3394693" y="5549159"/>
            <a:ext cx="1277779" cy="1399985"/>
          </a:xfrm>
          <a:prstGeom prst="rect">
            <a:avLst/>
          </a:prstGeom>
        </p:spPr>
      </p:pic>
      <p:sp>
        <p:nvSpPr>
          <p:cNvPr id="40" name="TextBox 1">
            <a:extLst>
              <a:ext uri="{FF2B5EF4-FFF2-40B4-BE49-F238E27FC236}">
                <a16:creationId xmlns:a16="http://schemas.microsoft.com/office/drawing/2014/main" id="{A1331BAD-117D-42A3-8DDB-493623CDC070}"/>
              </a:ext>
            </a:extLst>
          </p:cNvPr>
          <p:cNvSpPr txBox="1"/>
          <p:nvPr/>
        </p:nvSpPr>
        <p:spPr>
          <a:xfrm rot="16200000">
            <a:off x="-535426" y="8306134"/>
            <a:ext cx="2064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Tfh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(% of CD4+CD44+)</a:t>
            </a:r>
          </a:p>
        </p:txBody>
      </p:sp>
      <p:sp>
        <p:nvSpPr>
          <p:cNvPr id="41" name="TextBox 1">
            <a:extLst>
              <a:ext uri="{FF2B5EF4-FFF2-40B4-BE49-F238E27FC236}">
                <a16:creationId xmlns:a16="http://schemas.microsoft.com/office/drawing/2014/main" id="{78194496-2FB3-4A3E-B80F-4A14696BAE58}"/>
              </a:ext>
            </a:extLst>
          </p:cNvPr>
          <p:cNvSpPr txBox="1"/>
          <p:nvPr/>
        </p:nvSpPr>
        <p:spPr>
          <a:xfrm rot="16200000">
            <a:off x="1438519" y="8306134"/>
            <a:ext cx="2064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Tfr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(% of CD4+CD44+)</a:t>
            </a:r>
          </a:p>
        </p:txBody>
      </p:sp>
      <p:sp>
        <p:nvSpPr>
          <p:cNvPr id="42" name="TextBox 1">
            <a:extLst>
              <a:ext uri="{FF2B5EF4-FFF2-40B4-BE49-F238E27FC236}">
                <a16:creationId xmlns:a16="http://schemas.microsoft.com/office/drawing/2014/main" id="{2FE54E1C-5B7A-428B-BE6B-63F705BDDB58}"/>
              </a:ext>
            </a:extLst>
          </p:cNvPr>
          <p:cNvSpPr txBox="1"/>
          <p:nvPr/>
        </p:nvSpPr>
        <p:spPr>
          <a:xfrm rot="16200000">
            <a:off x="3398511" y="8225943"/>
            <a:ext cx="20647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CXCR5-Treg (% of CD4+CD44+)</a:t>
            </a:r>
          </a:p>
        </p:txBody>
      </p:sp>
      <p:sp>
        <p:nvSpPr>
          <p:cNvPr id="43" name="TextBox 61">
            <a:extLst>
              <a:ext uri="{FF2B5EF4-FFF2-40B4-BE49-F238E27FC236}">
                <a16:creationId xmlns:a16="http://schemas.microsoft.com/office/drawing/2014/main" id="{14E4B937-D784-441C-A928-3789F3B1B0D3}"/>
              </a:ext>
            </a:extLst>
          </p:cNvPr>
          <p:cNvSpPr txBox="1"/>
          <p:nvPr/>
        </p:nvSpPr>
        <p:spPr>
          <a:xfrm rot="16200000">
            <a:off x="105323" y="6234616"/>
            <a:ext cx="637020" cy="250703"/>
          </a:xfrm>
          <a:prstGeom prst="rect">
            <a:avLst/>
          </a:prstGeom>
          <a:noFill/>
        </p:spPr>
        <p:txBody>
          <a:bodyPr wrap="none" lIns="65398" tIns="32699" rIns="65398" bIns="32699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FOXP3</a:t>
            </a:r>
          </a:p>
        </p:txBody>
      </p:sp>
      <p:sp>
        <p:nvSpPr>
          <p:cNvPr id="44" name="TextBox 61">
            <a:extLst>
              <a:ext uri="{FF2B5EF4-FFF2-40B4-BE49-F238E27FC236}">
                <a16:creationId xmlns:a16="http://schemas.microsoft.com/office/drawing/2014/main" id="{6429DD1D-451B-4FB3-9528-CAB192BCD569}"/>
              </a:ext>
            </a:extLst>
          </p:cNvPr>
          <p:cNvSpPr txBox="1"/>
          <p:nvPr/>
        </p:nvSpPr>
        <p:spPr>
          <a:xfrm>
            <a:off x="1132292" y="7179804"/>
            <a:ext cx="651446" cy="250703"/>
          </a:xfrm>
          <a:prstGeom prst="rect">
            <a:avLst/>
          </a:prstGeom>
          <a:noFill/>
        </p:spPr>
        <p:txBody>
          <a:bodyPr wrap="none" lIns="65398" tIns="32699" rIns="65398" bIns="32699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CXCR5</a:t>
            </a:r>
          </a:p>
        </p:txBody>
      </p:sp>
      <p:sp>
        <p:nvSpPr>
          <p:cNvPr id="45" name="TextBox 61">
            <a:extLst>
              <a:ext uri="{FF2B5EF4-FFF2-40B4-BE49-F238E27FC236}">
                <a16:creationId xmlns:a16="http://schemas.microsoft.com/office/drawing/2014/main" id="{C90EAB1F-F683-40C6-9422-547DCEC35281}"/>
              </a:ext>
            </a:extLst>
          </p:cNvPr>
          <p:cNvSpPr txBox="1"/>
          <p:nvPr/>
        </p:nvSpPr>
        <p:spPr>
          <a:xfrm>
            <a:off x="1125980" y="5435776"/>
            <a:ext cx="720952" cy="250703"/>
          </a:xfrm>
          <a:prstGeom prst="rect">
            <a:avLst/>
          </a:prstGeom>
          <a:noFill/>
        </p:spPr>
        <p:txBody>
          <a:bodyPr wrap="none" lIns="65398" tIns="32699" rIns="65398" bIns="32699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Tconv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61">
            <a:extLst>
              <a:ext uri="{FF2B5EF4-FFF2-40B4-BE49-F238E27FC236}">
                <a16:creationId xmlns:a16="http://schemas.microsoft.com/office/drawing/2014/main" id="{37190C2B-8C43-47F8-A3FC-181561E6DC9F}"/>
              </a:ext>
            </a:extLst>
          </p:cNvPr>
          <p:cNvSpPr txBox="1"/>
          <p:nvPr/>
        </p:nvSpPr>
        <p:spPr>
          <a:xfrm>
            <a:off x="2470901" y="5439986"/>
            <a:ext cx="542442" cy="250703"/>
          </a:xfrm>
          <a:prstGeom prst="rect">
            <a:avLst/>
          </a:prstGeom>
          <a:noFill/>
        </p:spPr>
        <p:txBody>
          <a:bodyPr wrap="none" lIns="65398" tIns="32699" rIns="65398" bIns="32699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Tfh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61">
            <a:extLst>
              <a:ext uri="{FF2B5EF4-FFF2-40B4-BE49-F238E27FC236}">
                <a16:creationId xmlns:a16="http://schemas.microsoft.com/office/drawing/2014/main" id="{0F65E687-BBAE-429F-8BCE-5D315213A98B}"/>
              </a:ext>
            </a:extLst>
          </p:cNvPr>
          <p:cNvSpPr txBox="1"/>
          <p:nvPr/>
        </p:nvSpPr>
        <p:spPr>
          <a:xfrm>
            <a:off x="3464002" y="5439985"/>
            <a:ext cx="1112791" cy="250703"/>
          </a:xfrm>
          <a:prstGeom prst="rect">
            <a:avLst/>
          </a:prstGeom>
          <a:noFill/>
        </p:spPr>
        <p:txBody>
          <a:bodyPr wrap="none" lIns="65398" tIns="32699" rIns="65398" bIns="32699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  <a:r>
              <a:rPr lang="en-US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Tconv+Treg</a:t>
            </a:r>
            <a:endParaRPr lang="en-US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61">
            <a:extLst>
              <a:ext uri="{FF2B5EF4-FFF2-40B4-BE49-F238E27FC236}">
                <a16:creationId xmlns:a16="http://schemas.microsoft.com/office/drawing/2014/main" id="{325231C3-F5C3-46E8-AFB5-0DA751DE91C0}"/>
              </a:ext>
            </a:extLst>
          </p:cNvPr>
          <p:cNvSpPr txBox="1"/>
          <p:nvPr/>
        </p:nvSpPr>
        <p:spPr>
          <a:xfrm>
            <a:off x="4908781" y="5439984"/>
            <a:ext cx="821365" cy="250703"/>
          </a:xfrm>
          <a:prstGeom prst="rect">
            <a:avLst/>
          </a:prstGeom>
          <a:noFill/>
        </p:spPr>
        <p:txBody>
          <a:bodyPr wrap="none" lIns="65398" tIns="32699" rIns="65398" bIns="32699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(d)</a:t>
            </a:r>
            <a:r>
              <a:rPr lang="en-US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Tfh+Tfr</a:t>
            </a:r>
            <a:endParaRPr lang="en-US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38">
            <a:extLst>
              <a:ext uri="{FF2B5EF4-FFF2-40B4-BE49-F238E27FC236}">
                <a16:creationId xmlns:a16="http://schemas.microsoft.com/office/drawing/2014/main" id="{889A79C7-A4D5-4F8B-9A90-50913496C797}"/>
              </a:ext>
            </a:extLst>
          </p:cNvPr>
          <p:cNvSpPr txBox="1"/>
          <p:nvPr/>
        </p:nvSpPr>
        <p:spPr>
          <a:xfrm>
            <a:off x="39695" y="5390447"/>
            <a:ext cx="204624" cy="288968"/>
          </a:xfrm>
          <a:prstGeom prst="rect">
            <a:avLst/>
          </a:prstGeom>
          <a:noFill/>
        </p:spPr>
        <p:txBody>
          <a:bodyPr wrap="square" lIns="65398" tIns="32699" rIns="65398" bIns="32699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50" name="TextBox 38">
            <a:extLst>
              <a:ext uri="{FF2B5EF4-FFF2-40B4-BE49-F238E27FC236}">
                <a16:creationId xmlns:a16="http://schemas.microsoft.com/office/drawing/2014/main" id="{3ED93FB7-29DC-4487-8F31-8BAB662E17FF}"/>
              </a:ext>
            </a:extLst>
          </p:cNvPr>
          <p:cNvSpPr txBox="1"/>
          <p:nvPr/>
        </p:nvSpPr>
        <p:spPr>
          <a:xfrm>
            <a:off x="27082" y="7223592"/>
            <a:ext cx="204624" cy="288968"/>
          </a:xfrm>
          <a:prstGeom prst="rect">
            <a:avLst/>
          </a:prstGeom>
          <a:noFill/>
        </p:spPr>
        <p:txBody>
          <a:bodyPr wrap="square" lIns="65398" tIns="32699" rIns="65398" bIns="32699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pic>
        <p:nvPicPr>
          <p:cNvPr id="64720" name="Picture 208">
            <a:extLst>
              <a:ext uri="{FF2B5EF4-FFF2-40B4-BE49-F238E27FC236}">
                <a16:creationId xmlns:a16="http://schemas.microsoft.com/office/drawing/2014/main" id="{119B6AEA-BB21-4965-945C-62A31867EE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056" y="3101531"/>
            <a:ext cx="14478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721" name="Picture 209">
            <a:extLst>
              <a:ext uri="{FF2B5EF4-FFF2-40B4-BE49-F238E27FC236}">
                <a16:creationId xmlns:a16="http://schemas.microsoft.com/office/drawing/2014/main" id="{1B703165-0AA2-4056-9F16-E4385CBB30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656" y="7673534"/>
            <a:ext cx="15494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722" name="Picture 210">
            <a:extLst>
              <a:ext uri="{FF2B5EF4-FFF2-40B4-BE49-F238E27FC236}">
                <a16:creationId xmlns:a16="http://schemas.microsoft.com/office/drawing/2014/main" id="{5053B9FD-12E3-4455-B855-DA4DDEFDCE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6356" y="7673534"/>
            <a:ext cx="15494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723" name="Picture 211">
            <a:extLst>
              <a:ext uri="{FF2B5EF4-FFF2-40B4-BE49-F238E27FC236}">
                <a16:creationId xmlns:a16="http://schemas.microsoft.com/office/drawing/2014/main" id="{98788F06-FB6F-4AD8-80FA-D9C27153D0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3756" y="7673534"/>
            <a:ext cx="15875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1">
            <a:extLst>
              <a:ext uri="{FF2B5EF4-FFF2-40B4-BE49-F238E27FC236}">
                <a16:creationId xmlns:a16="http://schemas.microsoft.com/office/drawing/2014/main" id="{5EE81E59-4B6A-4E52-AFF5-A9F3C5F5BD7F}"/>
              </a:ext>
            </a:extLst>
          </p:cNvPr>
          <p:cNvSpPr txBox="1"/>
          <p:nvPr/>
        </p:nvSpPr>
        <p:spPr>
          <a:xfrm>
            <a:off x="123331" y="94179"/>
            <a:ext cx="2400075" cy="298539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SUPPLEMENTARY FIG. 3</a:t>
            </a:r>
          </a:p>
        </p:txBody>
      </p:sp>
      <p:sp>
        <p:nvSpPr>
          <p:cNvPr id="30" name="TextBox 1">
            <a:extLst>
              <a:ext uri="{FF2B5EF4-FFF2-40B4-BE49-F238E27FC236}">
                <a16:creationId xmlns:a16="http://schemas.microsoft.com/office/drawing/2014/main" id="{17B02318-F0A8-4102-BD65-65515FB57DAB}"/>
              </a:ext>
            </a:extLst>
          </p:cNvPr>
          <p:cNvSpPr txBox="1"/>
          <p:nvPr/>
        </p:nvSpPr>
        <p:spPr>
          <a:xfrm rot="16200000">
            <a:off x="1140489" y="3937316"/>
            <a:ext cx="2064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% of CD3+CD4+</a:t>
            </a:r>
          </a:p>
        </p:txBody>
      </p:sp>
      <p:pic>
        <p:nvPicPr>
          <p:cNvPr id="33" name="Immagine 32">
            <a:extLst>
              <a:ext uri="{FF2B5EF4-FFF2-40B4-BE49-F238E27FC236}">
                <a16:creationId xmlns:a16="http://schemas.microsoft.com/office/drawing/2014/main" id="{B3D2ECB9-84A9-4B34-9BE8-FB60E39AD7AC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r="18919" b="22359"/>
          <a:stretch/>
        </p:blipFill>
        <p:spPr>
          <a:xfrm>
            <a:off x="301889" y="1262338"/>
            <a:ext cx="4437433" cy="1077419"/>
          </a:xfrm>
          <a:prstGeom prst="rect">
            <a:avLst/>
          </a:prstGeom>
        </p:spPr>
      </p:pic>
      <p:sp>
        <p:nvSpPr>
          <p:cNvPr id="34" name="TextBox 5">
            <a:extLst>
              <a:ext uri="{FF2B5EF4-FFF2-40B4-BE49-F238E27FC236}">
                <a16:creationId xmlns:a16="http://schemas.microsoft.com/office/drawing/2014/main" id="{7E101FE9-59E3-44A1-A100-C30B8E96EFD4}"/>
              </a:ext>
            </a:extLst>
          </p:cNvPr>
          <p:cNvSpPr txBox="1"/>
          <p:nvPr/>
        </p:nvSpPr>
        <p:spPr>
          <a:xfrm rot="16200000">
            <a:off x="-130530" y="2236152"/>
            <a:ext cx="605096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FSC-H</a:t>
            </a:r>
          </a:p>
        </p:txBody>
      </p:sp>
      <p:sp>
        <p:nvSpPr>
          <p:cNvPr id="51" name="TextBox 5">
            <a:extLst>
              <a:ext uri="{FF2B5EF4-FFF2-40B4-BE49-F238E27FC236}">
                <a16:creationId xmlns:a16="http://schemas.microsoft.com/office/drawing/2014/main" id="{F34903D4-AF90-4EB8-A11E-A92F7050FC86}"/>
              </a:ext>
            </a:extLst>
          </p:cNvPr>
          <p:cNvSpPr txBox="1"/>
          <p:nvPr/>
        </p:nvSpPr>
        <p:spPr>
          <a:xfrm>
            <a:off x="298205" y="2538700"/>
            <a:ext cx="597080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FSC-A</a:t>
            </a:r>
          </a:p>
        </p:txBody>
      </p:sp>
      <p:sp>
        <p:nvSpPr>
          <p:cNvPr id="52" name="TextBox 5">
            <a:extLst>
              <a:ext uri="{FF2B5EF4-FFF2-40B4-BE49-F238E27FC236}">
                <a16:creationId xmlns:a16="http://schemas.microsoft.com/office/drawing/2014/main" id="{6F447F2F-E782-4337-9658-59E15B0800ED}"/>
              </a:ext>
            </a:extLst>
          </p:cNvPr>
          <p:cNvSpPr txBox="1"/>
          <p:nvPr/>
        </p:nvSpPr>
        <p:spPr>
          <a:xfrm rot="16200000">
            <a:off x="1101187" y="2260755"/>
            <a:ext cx="605096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SSC-A</a:t>
            </a:r>
          </a:p>
        </p:txBody>
      </p:sp>
      <p:sp>
        <p:nvSpPr>
          <p:cNvPr id="53" name="TextBox 5">
            <a:extLst>
              <a:ext uri="{FF2B5EF4-FFF2-40B4-BE49-F238E27FC236}">
                <a16:creationId xmlns:a16="http://schemas.microsoft.com/office/drawing/2014/main" id="{FB236810-B6A3-4406-AFEB-8EFC5403B0CB}"/>
              </a:ext>
            </a:extLst>
          </p:cNvPr>
          <p:cNvSpPr txBox="1"/>
          <p:nvPr/>
        </p:nvSpPr>
        <p:spPr>
          <a:xfrm>
            <a:off x="1529922" y="2563303"/>
            <a:ext cx="597080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FSC-A</a:t>
            </a:r>
          </a:p>
        </p:txBody>
      </p:sp>
      <p:sp>
        <p:nvSpPr>
          <p:cNvPr id="54" name="TextBox 5">
            <a:extLst>
              <a:ext uri="{FF2B5EF4-FFF2-40B4-BE49-F238E27FC236}">
                <a16:creationId xmlns:a16="http://schemas.microsoft.com/office/drawing/2014/main" id="{FFC0AB9F-C00C-4A4A-B099-89EDF22A68ED}"/>
              </a:ext>
            </a:extLst>
          </p:cNvPr>
          <p:cNvSpPr txBox="1"/>
          <p:nvPr/>
        </p:nvSpPr>
        <p:spPr>
          <a:xfrm rot="16200000">
            <a:off x="2326631" y="2260754"/>
            <a:ext cx="587462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7-AAD</a:t>
            </a:r>
          </a:p>
        </p:txBody>
      </p:sp>
      <p:sp>
        <p:nvSpPr>
          <p:cNvPr id="55" name="TextBox 5">
            <a:extLst>
              <a:ext uri="{FF2B5EF4-FFF2-40B4-BE49-F238E27FC236}">
                <a16:creationId xmlns:a16="http://schemas.microsoft.com/office/drawing/2014/main" id="{6EED2EEE-4427-47E4-9616-0184F6D2F662}"/>
              </a:ext>
            </a:extLst>
          </p:cNvPr>
          <p:cNvSpPr txBox="1"/>
          <p:nvPr/>
        </p:nvSpPr>
        <p:spPr>
          <a:xfrm>
            <a:off x="2746549" y="2563302"/>
            <a:ext cx="597080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FSC-A</a:t>
            </a:r>
          </a:p>
        </p:txBody>
      </p:sp>
      <p:sp>
        <p:nvSpPr>
          <p:cNvPr id="56" name="TextBox 5">
            <a:extLst>
              <a:ext uri="{FF2B5EF4-FFF2-40B4-BE49-F238E27FC236}">
                <a16:creationId xmlns:a16="http://schemas.microsoft.com/office/drawing/2014/main" id="{080FC7B2-146D-4BA5-8A77-8123444FEB44}"/>
              </a:ext>
            </a:extLst>
          </p:cNvPr>
          <p:cNvSpPr txBox="1"/>
          <p:nvPr/>
        </p:nvSpPr>
        <p:spPr>
          <a:xfrm rot="16200000">
            <a:off x="3458916" y="2202843"/>
            <a:ext cx="526548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CD19</a:t>
            </a:r>
          </a:p>
        </p:txBody>
      </p:sp>
      <p:sp>
        <p:nvSpPr>
          <p:cNvPr id="57" name="TextBox 5">
            <a:extLst>
              <a:ext uri="{FF2B5EF4-FFF2-40B4-BE49-F238E27FC236}">
                <a16:creationId xmlns:a16="http://schemas.microsoft.com/office/drawing/2014/main" id="{FA139E0F-4334-4966-9E88-894351C211EA}"/>
              </a:ext>
            </a:extLst>
          </p:cNvPr>
          <p:cNvSpPr txBox="1"/>
          <p:nvPr/>
        </p:nvSpPr>
        <p:spPr>
          <a:xfrm>
            <a:off x="3848377" y="2505391"/>
            <a:ext cx="441590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CD4</a:t>
            </a:r>
          </a:p>
        </p:txBody>
      </p:sp>
      <p:sp>
        <p:nvSpPr>
          <p:cNvPr id="58" name="TextBox 5">
            <a:extLst>
              <a:ext uri="{FF2B5EF4-FFF2-40B4-BE49-F238E27FC236}">
                <a16:creationId xmlns:a16="http://schemas.microsoft.com/office/drawing/2014/main" id="{2D9F0401-2BC5-4EF2-8BC0-89AD0230A844}"/>
              </a:ext>
            </a:extLst>
          </p:cNvPr>
          <p:cNvSpPr txBox="1"/>
          <p:nvPr/>
        </p:nvSpPr>
        <p:spPr>
          <a:xfrm rot="16200000">
            <a:off x="4638560" y="2479622"/>
            <a:ext cx="526548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CD25</a:t>
            </a:r>
          </a:p>
        </p:txBody>
      </p:sp>
      <p:sp>
        <p:nvSpPr>
          <p:cNvPr id="59" name="TextBox 5">
            <a:extLst>
              <a:ext uri="{FF2B5EF4-FFF2-40B4-BE49-F238E27FC236}">
                <a16:creationId xmlns:a16="http://schemas.microsoft.com/office/drawing/2014/main" id="{B80E16EE-C944-4E8E-BF5E-1F337F6DAC4B}"/>
              </a:ext>
            </a:extLst>
          </p:cNvPr>
          <p:cNvSpPr txBox="1"/>
          <p:nvPr/>
        </p:nvSpPr>
        <p:spPr>
          <a:xfrm>
            <a:off x="5028021" y="2782170"/>
            <a:ext cx="654789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CXCR5</a:t>
            </a:r>
          </a:p>
        </p:txBody>
      </p:sp>
      <p:sp>
        <p:nvSpPr>
          <p:cNvPr id="60" name="TextBox 5">
            <a:extLst>
              <a:ext uri="{FF2B5EF4-FFF2-40B4-BE49-F238E27FC236}">
                <a16:creationId xmlns:a16="http://schemas.microsoft.com/office/drawing/2014/main" id="{2545A3E0-DEE6-49FF-B5FC-C2598789A1CB}"/>
              </a:ext>
            </a:extLst>
          </p:cNvPr>
          <p:cNvSpPr txBox="1"/>
          <p:nvPr/>
        </p:nvSpPr>
        <p:spPr>
          <a:xfrm>
            <a:off x="445630" y="1125907"/>
            <a:ext cx="909667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Single cells</a:t>
            </a:r>
          </a:p>
        </p:txBody>
      </p:sp>
      <p:sp>
        <p:nvSpPr>
          <p:cNvPr id="61" name="TextBox 5">
            <a:extLst>
              <a:ext uri="{FF2B5EF4-FFF2-40B4-BE49-F238E27FC236}">
                <a16:creationId xmlns:a16="http://schemas.microsoft.com/office/drawing/2014/main" id="{028A6531-81CF-4738-83A5-78AC4F41A64B}"/>
              </a:ext>
            </a:extLst>
          </p:cNvPr>
          <p:cNvSpPr txBox="1"/>
          <p:nvPr/>
        </p:nvSpPr>
        <p:spPr>
          <a:xfrm>
            <a:off x="1517273" y="1125907"/>
            <a:ext cx="1033803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Lymphocytes</a:t>
            </a:r>
          </a:p>
        </p:txBody>
      </p:sp>
      <p:sp>
        <p:nvSpPr>
          <p:cNvPr id="62" name="TextBox 5">
            <a:extLst>
              <a:ext uri="{FF2B5EF4-FFF2-40B4-BE49-F238E27FC236}">
                <a16:creationId xmlns:a16="http://schemas.microsoft.com/office/drawing/2014/main" id="{94ADA8D2-D27A-4628-9AA5-8F37E280A6A9}"/>
              </a:ext>
            </a:extLst>
          </p:cNvPr>
          <p:cNvSpPr txBox="1"/>
          <p:nvPr/>
        </p:nvSpPr>
        <p:spPr>
          <a:xfrm>
            <a:off x="2746549" y="1125907"/>
            <a:ext cx="765396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Live cells</a:t>
            </a:r>
          </a:p>
        </p:txBody>
      </p:sp>
      <p:sp>
        <p:nvSpPr>
          <p:cNvPr id="63" name="TextBox 5">
            <a:extLst>
              <a:ext uri="{FF2B5EF4-FFF2-40B4-BE49-F238E27FC236}">
                <a16:creationId xmlns:a16="http://schemas.microsoft.com/office/drawing/2014/main" id="{5091213B-FD22-4276-A7EB-8D55FF2E3607}"/>
              </a:ext>
            </a:extLst>
          </p:cNvPr>
          <p:cNvSpPr txBox="1"/>
          <p:nvPr/>
        </p:nvSpPr>
        <p:spPr>
          <a:xfrm>
            <a:off x="3687912" y="1125906"/>
            <a:ext cx="1013156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CD4+ T cells</a:t>
            </a:r>
          </a:p>
        </p:txBody>
      </p:sp>
      <p:pic>
        <p:nvPicPr>
          <p:cNvPr id="64" name="Immagine 63">
            <a:extLst>
              <a:ext uri="{FF2B5EF4-FFF2-40B4-BE49-F238E27FC236}">
                <a16:creationId xmlns:a16="http://schemas.microsoft.com/office/drawing/2014/main" id="{E7281987-9302-400F-8AEB-37C3639C0022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b="24913"/>
          <a:stretch/>
        </p:blipFill>
        <p:spPr>
          <a:xfrm>
            <a:off x="5042061" y="1031764"/>
            <a:ext cx="1744793" cy="1804572"/>
          </a:xfrm>
          <a:prstGeom prst="rect">
            <a:avLst/>
          </a:prstGeom>
        </p:spPr>
      </p:pic>
      <p:cxnSp>
        <p:nvCxnSpPr>
          <p:cNvPr id="65" name="Connettore 2 64">
            <a:extLst>
              <a:ext uri="{FF2B5EF4-FFF2-40B4-BE49-F238E27FC236}">
                <a16:creationId xmlns:a16="http://schemas.microsoft.com/office/drawing/2014/main" id="{EA676C13-4C0C-4662-83E0-77D08AF816DB}"/>
              </a:ext>
            </a:extLst>
          </p:cNvPr>
          <p:cNvCxnSpPr>
            <a:cxnSpLocks/>
          </p:cNvCxnSpPr>
          <p:nvPr/>
        </p:nvCxnSpPr>
        <p:spPr>
          <a:xfrm>
            <a:off x="4357202" y="2068363"/>
            <a:ext cx="57292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TextBox 5">
            <a:extLst>
              <a:ext uri="{FF2B5EF4-FFF2-40B4-BE49-F238E27FC236}">
                <a16:creationId xmlns:a16="http://schemas.microsoft.com/office/drawing/2014/main" id="{D05BADB3-5503-484D-AC6C-5C86429554B8}"/>
              </a:ext>
            </a:extLst>
          </p:cNvPr>
          <p:cNvSpPr txBox="1"/>
          <p:nvPr/>
        </p:nvSpPr>
        <p:spPr>
          <a:xfrm>
            <a:off x="6444501" y="1136151"/>
            <a:ext cx="324570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Tfr</a:t>
            </a:r>
          </a:p>
        </p:txBody>
      </p:sp>
      <p:sp>
        <p:nvSpPr>
          <p:cNvPr id="67" name="TextBox 5">
            <a:extLst>
              <a:ext uri="{FF2B5EF4-FFF2-40B4-BE49-F238E27FC236}">
                <a16:creationId xmlns:a16="http://schemas.microsoft.com/office/drawing/2014/main" id="{56A3647D-0D35-44E2-9F0D-5041CA83024A}"/>
              </a:ext>
            </a:extLst>
          </p:cNvPr>
          <p:cNvSpPr txBox="1"/>
          <p:nvPr/>
        </p:nvSpPr>
        <p:spPr>
          <a:xfrm>
            <a:off x="6444501" y="2340574"/>
            <a:ext cx="358234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Tfh</a:t>
            </a:r>
          </a:p>
        </p:txBody>
      </p:sp>
      <p:sp>
        <p:nvSpPr>
          <p:cNvPr id="68" name="TextBox 5">
            <a:extLst>
              <a:ext uri="{FF2B5EF4-FFF2-40B4-BE49-F238E27FC236}">
                <a16:creationId xmlns:a16="http://schemas.microsoft.com/office/drawing/2014/main" id="{6E49DA50-B7D3-4010-94A4-53EB249FAE45}"/>
              </a:ext>
            </a:extLst>
          </p:cNvPr>
          <p:cNvSpPr txBox="1"/>
          <p:nvPr/>
        </p:nvSpPr>
        <p:spPr>
          <a:xfrm>
            <a:off x="5338599" y="1125906"/>
            <a:ext cx="445501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Treg</a:t>
            </a:r>
          </a:p>
        </p:txBody>
      </p:sp>
      <p:cxnSp>
        <p:nvCxnSpPr>
          <p:cNvPr id="69" name="Connettore 2 68">
            <a:extLst>
              <a:ext uri="{FF2B5EF4-FFF2-40B4-BE49-F238E27FC236}">
                <a16:creationId xmlns:a16="http://schemas.microsoft.com/office/drawing/2014/main" id="{F9D8624F-D319-45E6-8ABC-54408011F6C1}"/>
              </a:ext>
            </a:extLst>
          </p:cNvPr>
          <p:cNvCxnSpPr>
            <a:cxnSpLocks/>
          </p:cNvCxnSpPr>
          <p:nvPr/>
        </p:nvCxnSpPr>
        <p:spPr>
          <a:xfrm>
            <a:off x="995773" y="1831336"/>
            <a:ext cx="72335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Connettore 2 69">
            <a:extLst>
              <a:ext uri="{FF2B5EF4-FFF2-40B4-BE49-F238E27FC236}">
                <a16:creationId xmlns:a16="http://schemas.microsoft.com/office/drawing/2014/main" id="{DD90FEC8-46C2-4826-9045-D098EBA7DF01}"/>
              </a:ext>
            </a:extLst>
          </p:cNvPr>
          <p:cNvCxnSpPr>
            <a:cxnSpLocks/>
          </p:cNvCxnSpPr>
          <p:nvPr/>
        </p:nvCxnSpPr>
        <p:spPr>
          <a:xfrm>
            <a:off x="2285077" y="2034835"/>
            <a:ext cx="72335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Connettore 2 70">
            <a:extLst>
              <a:ext uri="{FF2B5EF4-FFF2-40B4-BE49-F238E27FC236}">
                <a16:creationId xmlns:a16="http://schemas.microsoft.com/office/drawing/2014/main" id="{F8AC4ECC-5D2B-4D9A-AD21-D02318A37419}"/>
              </a:ext>
            </a:extLst>
          </p:cNvPr>
          <p:cNvCxnSpPr>
            <a:cxnSpLocks/>
          </p:cNvCxnSpPr>
          <p:nvPr/>
        </p:nvCxnSpPr>
        <p:spPr>
          <a:xfrm>
            <a:off x="3326233" y="1583731"/>
            <a:ext cx="72335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2" name="TextBox 5">
            <a:extLst>
              <a:ext uri="{FF2B5EF4-FFF2-40B4-BE49-F238E27FC236}">
                <a16:creationId xmlns:a16="http://schemas.microsoft.com/office/drawing/2014/main" id="{5DFCE3D1-6AC1-4BDD-950D-0E438151BF2B}"/>
              </a:ext>
            </a:extLst>
          </p:cNvPr>
          <p:cNvSpPr txBox="1"/>
          <p:nvPr/>
        </p:nvSpPr>
        <p:spPr>
          <a:xfrm>
            <a:off x="48665" y="799067"/>
            <a:ext cx="1366522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b="1" u="sng" dirty="0">
                <a:latin typeface="Arial" panose="020B0604020202020204" pitchFamily="34" charset="0"/>
                <a:cs typeface="Arial" panose="020B0604020202020204" pitchFamily="34" charset="0"/>
              </a:rPr>
              <a:t>Sorting strategy:</a:t>
            </a:r>
          </a:p>
        </p:txBody>
      </p:sp>
      <p:sp>
        <p:nvSpPr>
          <p:cNvPr id="73" name="TextBox 38">
            <a:extLst>
              <a:ext uri="{FF2B5EF4-FFF2-40B4-BE49-F238E27FC236}">
                <a16:creationId xmlns:a16="http://schemas.microsoft.com/office/drawing/2014/main" id="{DB6DE527-3379-4CFA-A406-C23ABFF0C753}"/>
              </a:ext>
            </a:extLst>
          </p:cNvPr>
          <p:cNvSpPr txBox="1"/>
          <p:nvPr/>
        </p:nvSpPr>
        <p:spPr>
          <a:xfrm>
            <a:off x="136784" y="438168"/>
            <a:ext cx="204624" cy="288968"/>
          </a:xfrm>
          <a:prstGeom prst="rect">
            <a:avLst/>
          </a:prstGeom>
          <a:noFill/>
        </p:spPr>
        <p:txBody>
          <a:bodyPr wrap="square" lIns="65398" tIns="32699" rIns="65398" bIns="32699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74" name="TextBox 5">
            <a:extLst>
              <a:ext uri="{FF2B5EF4-FFF2-40B4-BE49-F238E27FC236}">
                <a16:creationId xmlns:a16="http://schemas.microsoft.com/office/drawing/2014/main" id="{4D55ADD6-7E02-432F-9E9A-48E7D1CD565E}"/>
              </a:ext>
            </a:extLst>
          </p:cNvPr>
          <p:cNvSpPr txBox="1"/>
          <p:nvPr/>
        </p:nvSpPr>
        <p:spPr>
          <a:xfrm>
            <a:off x="5294398" y="2380798"/>
            <a:ext cx="536744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Tconv</a:t>
            </a:r>
          </a:p>
        </p:txBody>
      </p:sp>
    </p:spTree>
    <p:extLst>
      <p:ext uri="{BB962C8B-B14F-4D97-AF65-F5344CB8AC3E}">
        <p14:creationId xmlns:p14="http://schemas.microsoft.com/office/powerpoint/2010/main" val="31107296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36847</TotalTime>
  <Words>88</Words>
  <Application>Microsoft Office PowerPoint</Application>
  <PresentationFormat>A4 Paper (210x297 mm)</PresentationFormat>
  <Paragraphs>39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Vecchione</dc:creator>
  <cp:lastModifiedBy>Andrea Vecchione</cp:lastModifiedBy>
  <cp:revision>662</cp:revision>
  <cp:lastPrinted>2020-10-22T16:40:43Z</cp:lastPrinted>
  <dcterms:created xsi:type="dcterms:W3CDTF">2018-07-16T14:40:18Z</dcterms:created>
  <dcterms:modified xsi:type="dcterms:W3CDTF">2021-07-12T10:47:32Z</dcterms:modified>
</cp:coreProperties>
</file>