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LReynolds\Desktop\To%20Upload-QI%20Clinical%20Diabetes%20-%20Special%20Article\Insulin%20Pump%20Fig%20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Pump Use: All Participating</a:t>
            </a:r>
            <a:r>
              <a:rPr lang="en-US" baseline="0" dirty="0"/>
              <a:t> Sites</a:t>
            </a:r>
            <a:endParaRPr lang="en-US" dirty="0"/>
          </a:p>
        </c:rich>
      </c:tx>
      <c:layout>
        <c:manualLayout>
          <c:xMode val="edge"/>
          <c:yMode val="edge"/>
          <c:x val="0.25293699092984095"/>
          <c:y val="4.1095879329123251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Xbar</c:v>
          </c:tx>
          <c:spPr>
            <a:ln w="12700">
              <a:solidFill>
                <a:srgbClr val="00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dPt>
            <c:idx val="1"/>
            <c:marker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BE70-484C-977B-ABA493879A52}"/>
              </c:ext>
            </c:extLst>
          </c:dPt>
          <c:dPt>
            <c:idx val="2"/>
            <c:marker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BE70-484C-977B-ABA493879A52}"/>
              </c:ext>
            </c:extLst>
          </c:dPt>
          <c:dPt>
            <c:idx val="6"/>
            <c:marker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  <a:prstDash val="solid"/>
                </a:ln>
              </c:spPr>
            </c:marker>
            <c:bubble3D val="0"/>
            <c:spPr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3-BE70-484C-977B-ABA493879A52}"/>
              </c:ext>
            </c:extLst>
          </c:dPt>
          <c:dPt>
            <c:idx val="7"/>
            <c:marker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BE70-484C-977B-ABA493879A52}"/>
              </c:ext>
            </c:extLst>
          </c:dPt>
          <c:dPt>
            <c:idx val="12"/>
            <c:marker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BE70-484C-977B-ABA493879A52}"/>
              </c:ext>
            </c:extLst>
          </c:dPt>
          <c:dPt>
            <c:idx val="13"/>
            <c:marker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BE70-484C-977B-ABA493879A52}"/>
              </c:ext>
            </c:extLst>
          </c:dPt>
          <c:dPt>
            <c:idx val="15"/>
            <c:marker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  <a:prstDash val="solid"/>
                </a:ln>
              </c:spPr>
            </c:marker>
            <c:bubble3D val="0"/>
            <c:spPr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8-BE70-484C-977B-ABA493879A52}"/>
              </c:ext>
            </c:extLst>
          </c:dPt>
          <c:dPt>
            <c:idx val="20"/>
            <c:marker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BE70-484C-977B-ABA493879A52}"/>
              </c:ext>
            </c:extLst>
          </c:dPt>
          <c:dPt>
            <c:idx val="21"/>
            <c:marker>
              <c:spPr>
                <a:solidFill>
                  <a:srgbClr val="FF0000"/>
                </a:solidFill>
                <a:ln>
                  <a:solidFill>
                    <a:srgbClr val="FF0000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BE70-484C-977B-ABA493879A52}"/>
              </c:ext>
            </c:extLst>
          </c:dPt>
          <c:cat>
            <c:numRef>
              <c:f>spcwhm9!$A$1:$A$22</c:f>
              <c:numCache>
                <c:formatCode>mmm\-yy</c:formatCode>
                <c:ptCount val="22"/>
                <c:pt idx="0">
                  <c:v>43221</c:v>
                </c:pt>
                <c:pt idx="1">
                  <c:v>43252</c:v>
                </c:pt>
                <c:pt idx="2">
                  <c:v>43282</c:v>
                </c:pt>
                <c:pt idx="3">
                  <c:v>43313</c:v>
                </c:pt>
                <c:pt idx="4">
                  <c:v>43344</c:v>
                </c:pt>
                <c:pt idx="5">
                  <c:v>43374</c:v>
                </c:pt>
                <c:pt idx="6">
                  <c:v>43405</c:v>
                </c:pt>
                <c:pt idx="7">
                  <c:v>43435</c:v>
                </c:pt>
                <c:pt idx="8">
                  <c:v>43466</c:v>
                </c:pt>
                <c:pt idx="9">
                  <c:v>43497</c:v>
                </c:pt>
                <c:pt idx="10">
                  <c:v>43525</c:v>
                </c:pt>
                <c:pt idx="11">
                  <c:v>43556</c:v>
                </c:pt>
                <c:pt idx="12">
                  <c:v>43586</c:v>
                </c:pt>
                <c:pt idx="13">
                  <c:v>43617</c:v>
                </c:pt>
                <c:pt idx="14">
                  <c:v>43647</c:v>
                </c:pt>
                <c:pt idx="15">
                  <c:v>43678</c:v>
                </c:pt>
                <c:pt idx="16">
                  <c:v>43709</c:v>
                </c:pt>
                <c:pt idx="17">
                  <c:v>43739</c:v>
                </c:pt>
                <c:pt idx="18">
                  <c:v>43770</c:v>
                </c:pt>
                <c:pt idx="19">
                  <c:v>43800</c:v>
                </c:pt>
                <c:pt idx="20">
                  <c:v>43831</c:v>
                </c:pt>
                <c:pt idx="21">
                  <c:v>43862</c:v>
                </c:pt>
              </c:numCache>
            </c:numRef>
          </c:cat>
          <c:val>
            <c:numRef>
              <c:f>spcwhm9!$B$1:$B$22</c:f>
              <c:numCache>
                <c:formatCode>0.00%</c:formatCode>
                <c:ptCount val="22"/>
                <c:pt idx="0">
                  <c:v>0.46022155085599192</c:v>
                </c:pt>
                <c:pt idx="1">
                  <c:v>0.47978142076502733</c:v>
                </c:pt>
                <c:pt idx="2">
                  <c:v>0.41910828025477709</c:v>
                </c:pt>
                <c:pt idx="3">
                  <c:v>0.45826086956521739</c:v>
                </c:pt>
                <c:pt idx="4">
                  <c:v>0.44654683065279094</c:v>
                </c:pt>
                <c:pt idx="5">
                  <c:v>0.45367965367965368</c:v>
                </c:pt>
                <c:pt idx="6">
                  <c:v>0.46471600688468157</c:v>
                </c:pt>
                <c:pt idx="7">
                  <c:v>0.52787769784172667</c:v>
                </c:pt>
                <c:pt idx="8">
                  <c:v>0.4945482866043614</c:v>
                </c:pt>
                <c:pt idx="9">
                  <c:v>0.48128807658833767</c:v>
                </c:pt>
                <c:pt idx="10">
                  <c:v>0.50217959895379249</c:v>
                </c:pt>
                <c:pt idx="11">
                  <c:v>0.50080128205128205</c:v>
                </c:pt>
                <c:pt idx="12">
                  <c:v>0.45935280189423838</c:v>
                </c:pt>
                <c:pt idx="13">
                  <c:v>0.52780309936189607</c:v>
                </c:pt>
                <c:pt idx="14">
                  <c:v>0.50813008130081305</c:v>
                </c:pt>
                <c:pt idx="15">
                  <c:v>0.55811889973380657</c:v>
                </c:pt>
                <c:pt idx="16">
                  <c:v>0.58307849133537204</c:v>
                </c:pt>
                <c:pt idx="17">
                  <c:v>0.58274824473420261</c:v>
                </c:pt>
                <c:pt idx="18">
                  <c:v>0.58241758241758246</c:v>
                </c:pt>
                <c:pt idx="19">
                  <c:v>0.58333333333333337</c:v>
                </c:pt>
                <c:pt idx="20">
                  <c:v>0.58835143139190527</c:v>
                </c:pt>
                <c:pt idx="21">
                  <c:v>0.55212765957446808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BE70-484C-977B-ABA493879A52}"/>
            </c:ext>
          </c:extLst>
        </c:ser>
        <c:ser>
          <c:idx val="1"/>
          <c:order val="1"/>
          <c:tx>
            <c:v>Avg</c:v>
          </c:tx>
          <c:spPr>
            <a:ln w="12700">
              <a:solidFill>
                <a:srgbClr val="008000"/>
              </a:solidFill>
              <a:prstDash val="solid"/>
            </a:ln>
          </c:spPr>
          <c:marker>
            <c:symbol val="none"/>
          </c:marker>
          <c:dPt>
            <c:idx val="6"/>
            <c:bubble3D val="0"/>
            <c:spPr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D-BE70-484C-977B-ABA493879A52}"/>
              </c:ext>
            </c:extLst>
          </c:dPt>
          <c:dPt>
            <c:idx val="15"/>
            <c:bubble3D val="0"/>
            <c:spPr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F-BE70-484C-977B-ABA493879A52}"/>
              </c:ext>
            </c:extLst>
          </c:dPt>
          <c:dLbls>
            <c:dLbl>
              <c:idx val="0"/>
              <c:layout>
                <c:manualLayout>
                  <c:x val="1.9444444444444445E-2"/>
                  <c:y val="-7.8703703703703623E-2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100" b="1"/>
                    </a:pPr>
                    <a:r>
                      <a:rPr lang="en-US" sz="1100"/>
                      <a:t>Avg=45%</a:t>
                    </a:r>
                  </a:p>
                </c:rich>
              </c:tx>
              <c:spPr>
                <a:solidFill>
                  <a:srgbClr val="FFFFFF"/>
                </a:solidFill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0-BE70-484C-977B-ABA493879A52}"/>
                </c:ext>
              </c:extLst>
            </c:dLbl>
            <c:dLbl>
              <c:idx val="6"/>
              <c:layout>
                <c:manualLayout>
                  <c:x val="5.5555555555555558E-3"/>
                  <c:y val="-9.7222222222222224E-2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100" b="1"/>
                    </a:pPr>
                    <a:r>
                      <a:rPr lang="en-US" sz="1100"/>
                      <a:t>Avg=50%</a:t>
                    </a:r>
                  </a:p>
                </c:rich>
              </c:tx>
              <c:spPr>
                <a:solidFill>
                  <a:srgbClr val="FFFFFF"/>
                </a:solidFill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BE70-484C-977B-ABA493879A52}"/>
                </c:ext>
              </c:extLst>
            </c:dLbl>
            <c:dLbl>
              <c:idx val="15"/>
              <c:layout>
                <c:manualLayout>
                  <c:x val="3.6111111111111011E-2"/>
                  <c:y val="-6.4814814814814811E-2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100" b="1"/>
                    </a:pPr>
                    <a:r>
                      <a:rPr lang="en-US" sz="1100"/>
                      <a:t>Avg=58%</a:t>
                    </a:r>
                  </a:p>
                </c:rich>
              </c:tx>
              <c:spPr>
                <a:solidFill>
                  <a:srgbClr val="FFFFFF"/>
                </a:solidFill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F-BE70-484C-977B-ABA493879A5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spcwhm9!$A$1:$A$22</c:f>
              <c:numCache>
                <c:formatCode>mmm\-yy</c:formatCode>
                <c:ptCount val="22"/>
                <c:pt idx="0">
                  <c:v>43221</c:v>
                </c:pt>
                <c:pt idx="1">
                  <c:v>43252</c:v>
                </c:pt>
                <c:pt idx="2">
                  <c:v>43282</c:v>
                </c:pt>
                <c:pt idx="3">
                  <c:v>43313</c:v>
                </c:pt>
                <c:pt idx="4">
                  <c:v>43344</c:v>
                </c:pt>
                <c:pt idx="5">
                  <c:v>43374</c:v>
                </c:pt>
                <c:pt idx="6">
                  <c:v>43405</c:v>
                </c:pt>
                <c:pt idx="7">
                  <c:v>43435</c:v>
                </c:pt>
                <c:pt idx="8">
                  <c:v>43466</c:v>
                </c:pt>
                <c:pt idx="9">
                  <c:v>43497</c:v>
                </c:pt>
                <c:pt idx="10">
                  <c:v>43525</c:v>
                </c:pt>
                <c:pt idx="11">
                  <c:v>43556</c:v>
                </c:pt>
                <c:pt idx="12">
                  <c:v>43586</c:v>
                </c:pt>
                <c:pt idx="13">
                  <c:v>43617</c:v>
                </c:pt>
                <c:pt idx="14">
                  <c:v>43647</c:v>
                </c:pt>
                <c:pt idx="15">
                  <c:v>43678</c:v>
                </c:pt>
                <c:pt idx="16">
                  <c:v>43709</c:v>
                </c:pt>
                <c:pt idx="17">
                  <c:v>43739</c:v>
                </c:pt>
                <c:pt idx="18">
                  <c:v>43770</c:v>
                </c:pt>
                <c:pt idx="19">
                  <c:v>43800</c:v>
                </c:pt>
                <c:pt idx="20">
                  <c:v>43831</c:v>
                </c:pt>
                <c:pt idx="21">
                  <c:v>43862</c:v>
                </c:pt>
              </c:numCache>
            </c:numRef>
          </c:cat>
          <c:val>
            <c:numRef>
              <c:f>spcwhm9!$C$1:$C$22</c:f>
              <c:numCache>
                <c:formatCode>0.00%</c:formatCode>
                <c:ptCount val="22"/>
                <c:pt idx="0">
                  <c:v>0.45383980181668043</c:v>
                </c:pt>
                <c:pt idx="1">
                  <c:v>0.45383980181668043</c:v>
                </c:pt>
                <c:pt idx="2">
                  <c:v>0.45383980181668043</c:v>
                </c:pt>
                <c:pt idx="3">
                  <c:v>0.45383980181668043</c:v>
                </c:pt>
                <c:pt idx="4">
                  <c:v>0.45383980181668043</c:v>
                </c:pt>
                <c:pt idx="5">
                  <c:v>0.45383980181668043</c:v>
                </c:pt>
                <c:pt idx="6">
                  <c:v>0.4954066985645933</c:v>
                </c:pt>
                <c:pt idx="7">
                  <c:v>0.4954066985645933</c:v>
                </c:pt>
                <c:pt idx="8">
                  <c:v>0.4954066985645933</c:v>
                </c:pt>
                <c:pt idx="9">
                  <c:v>0.4954066985645933</c:v>
                </c:pt>
                <c:pt idx="10">
                  <c:v>0.4954066985645933</c:v>
                </c:pt>
                <c:pt idx="11">
                  <c:v>0.4954066985645933</c:v>
                </c:pt>
                <c:pt idx="12">
                  <c:v>0.4954066985645933</c:v>
                </c:pt>
                <c:pt idx="13">
                  <c:v>0.4954066985645933</c:v>
                </c:pt>
                <c:pt idx="14">
                  <c:v>0.4954066985645933</c:v>
                </c:pt>
                <c:pt idx="15">
                  <c:v>0.57533843437316068</c:v>
                </c:pt>
                <c:pt idx="16">
                  <c:v>0.57533843437316068</c:v>
                </c:pt>
                <c:pt idx="17">
                  <c:v>0.57533843437316068</c:v>
                </c:pt>
                <c:pt idx="18">
                  <c:v>0.57533843437316068</c:v>
                </c:pt>
                <c:pt idx="19">
                  <c:v>0.57533843437316068</c:v>
                </c:pt>
                <c:pt idx="20">
                  <c:v>0.57533843437316068</c:v>
                </c:pt>
                <c:pt idx="21">
                  <c:v>0.57533843437316068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BE70-484C-977B-ABA493879A52}"/>
            </c:ext>
          </c:extLst>
        </c:ser>
        <c:ser>
          <c:idx val="2"/>
          <c:order val="2"/>
          <c:tx>
            <c:v>UCL</c:v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none"/>
          </c:marker>
          <c:dPt>
            <c:idx val="6"/>
            <c:bubble3D val="0"/>
            <c:spPr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13-BE70-484C-977B-ABA493879A52}"/>
              </c:ext>
            </c:extLst>
          </c:dPt>
          <c:dPt>
            <c:idx val="15"/>
            <c:bubble3D val="0"/>
            <c:spPr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15-BE70-484C-977B-ABA493879A52}"/>
              </c:ext>
            </c:extLst>
          </c:dPt>
          <c:cat>
            <c:numRef>
              <c:f>spcwhm9!$A$1:$A$22</c:f>
              <c:numCache>
                <c:formatCode>mmm\-yy</c:formatCode>
                <c:ptCount val="22"/>
                <c:pt idx="0">
                  <c:v>43221</c:v>
                </c:pt>
                <c:pt idx="1">
                  <c:v>43252</c:v>
                </c:pt>
                <c:pt idx="2">
                  <c:v>43282</c:v>
                </c:pt>
                <c:pt idx="3">
                  <c:v>43313</c:v>
                </c:pt>
                <c:pt idx="4">
                  <c:v>43344</c:v>
                </c:pt>
                <c:pt idx="5">
                  <c:v>43374</c:v>
                </c:pt>
                <c:pt idx="6">
                  <c:v>43405</c:v>
                </c:pt>
                <c:pt idx="7">
                  <c:v>43435</c:v>
                </c:pt>
                <c:pt idx="8">
                  <c:v>43466</c:v>
                </c:pt>
                <c:pt idx="9">
                  <c:v>43497</c:v>
                </c:pt>
                <c:pt idx="10">
                  <c:v>43525</c:v>
                </c:pt>
                <c:pt idx="11">
                  <c:v>43556</c:v>
                </c:pt>
                <c:pt idx="12">
                  <c:v>43586</c:v>
                </c:pt>
                <c:pt idx="13">
                  <c:v>43617</c:v>
                </c:pt>
                <c:pt idx="14">
                  <c:v>43647</c:v>
                </c:pt>
                <c:pt idx="15">
                  <c:v>43678</c:v>
                </c:pt>
                <c:pt idx="16">
                  <c:v>43709</c:v>
                </c:pt>
                <c:pt idx="17">
                  <c:v>43739</c:v>
                </c:pt>
                <c:pt idx="18">
                  <c:v>43770</c:v>
                </c:pt>
                <c:pt idx="19">
                  <c:v>43800</c:v>
                </c:pt>
                <c:pt idx="20">
                  <c:v>43831</c:v>
                </c:pt>
                <c:pt idx="21">
                  <c:v>43862</c:v>
                </c:pt>
              </c:numCache>
            </c:numRef>
          </c:cat>
          <c:val>
            <c:numRef>
              <c:f>spcwhm9!$D$1:$D$22</c:f>
              <c:numCache>
                <c:formatCode>0.00%</c:formatCode>
                <c:ptCount val="22"/>
                <c:pt idx="0">
                  <c:v>0.47681400182046058</c:v>
                </c:pt>
                <c:pt idx="1">
                  <c:v>0.47777320597703182</c:v>
                </c:pt>
                <c:pt idx="2">
                  <c:v>0.47967906904498114</c:v>
                </c:pt>
                <c:pt idx="3">
                  <c:v>0.47518823967324614</c:v>
                </c:pt>
                <c:pt idx="4">
                  <c:v>0.47610761289820214</c:v>
                </c:pt>
                <c:pt idx="5">
                  <c:v>0.47514198081529868</c:v>
                </c:pt>
                <c:pt idx="6">
                  <c:v>0.52447345732855588</c:v>
                </c:pt>
                <c:pt idx="7">
                  <c:v>0.52511975149978585</c:v>
                </c:pt>
                <c:pt idx="8">
                  <c:v>0.5230581007133781</c:v>
                </c:pt>
                <c:pt idx="9">
                  <c:v>0.52463742819498749</c:v>
                </c:pt>
                <c:pt idx="10">
                  <c:v>0.5246629016025498</c:v>
                </c:pt>
                <c:pt idx="11">
                  <c:v>0.52345408366911472</c:v>
                </c:pt>
                <c:pt idx="12">
                  <c:v>0.52324298923768175</c:v>
                </c:pt>
                <c:pt idx="13">
                  <c:v>0.52532220480406044</c:v>
                </c:pt>
                <c:pt idx="14">
                  <c:v>0.52699324331593511</c:v>
                </c:pt>
                <c:pt idx="15">
                  <c:v>0.58491470453990568</c:v>
                </c:pt>
                <c:pt idx="16">
                  <c:v>0.58560260455870283</c:v>
                </c:pt>
                <c:pt idx="17">
                  <c:v>0.5855199110045044</c:v>
                </c:pt>
                <c:pt idx="18">
                  <c:v>0.58599550028461656</c:v>
                </c:pt>
                <c:pt idx="19">
                  <c:v>0.58651074956769655</c:v>
                </c:pt>
                <c:pt idx="20">
                  <c:v>0.58543918444526755</c:v>
                </c:pt>
                <c:pt idx="21">
                  <c:v>0.58582406177022261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6-BE70-484C-977B-ABA493879A52}"/>
            </c:ext>
          </c:extLst>
        </c:ser>
        <c:ser>
          <c:idx val="3"/>
          <c:order val="3"/>
          <c:tx>
            <c:v>LCL</c:v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none"/>
          </c:marker>
          <c:dPt>
            <c:idx val="6"/>
            <c:bubble3D val="0"/>
            <c:spPr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18-BE70-484C-977B-ABA493879A52}"/>
              </c:ext>
            </c:extLst>
          </c:dPt>
          <c:dPt>
            <c:idx val="15"/>
            <c:bubble3D val="0"/>
            <c:spPr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1A-BE70-484C-977B-ABA493879A52}"/>
              </c:ext>
            </c:extLst>
          </c:dPt>
          <c:cat>
            <c:numRef>
              <c:f>spcwhm9!$A$1:$A$22</c:f>
              <c:numCache>
                <c:formatCode>mmm\-yy</c:formatCode>
                <c:ptCount val="22"/>
                <c:pt idx="0">
                  <c:v>43221</c:v>
                </c:pt>
                <c:pt idx="1">
                  <c:v>43252</c:v>
                </c:pt>
                <c:pt idx="2">
                  <c:v>43282</c:v>
                </c:pt>
                <c:pt idx="3">
                  <c:v>43313</c:v>
                </c:pt>
                <c:pt idx="4">
                  <c:v>43344</c:v>
                </c:pt>
                <c:pt idx="5">
                  <c:v>43374</c:v>
                </c:pt>
                <c:pt idx="6">
                  <c:v>43405</c:v>
                </c:pt>
                <c:pt idx="7">
                  <c:v>43435</c:v>
                </c:pt>
                <c:pt idx="8">
                  <c:v>43466</c:v>
                </c:pt>
                <c:pt idx="9">
                  <c:v>43497</c:v>
                </c:pt>
                <c:pt idx="10">
                  <c:v>43525</c:v>
                </c:pt>
                <c:pt idx="11">
                  <c:v>43556</c:v>
                </c:pt>
                <c:pt idx="12">
                  <c:v>43586</c:v>
                </c:pt>
                <c:pt idx="13">
                  <c:v>43617</c:v>
                </c:pt>
                <c:pt idx="14">
                  <c:v>43647</c:v>
                </c:pt>
                <c:pt idx="15">
                  <c:v>43678</c:v>
                </c:pt>
                <c:pt idx="16">
                  <c:v>43709</c:v>
                </c:pt>
                <c:pt idx="17">
                  <c:v>43739</c:v>
                </c:pt>
                <c:pt idx="18">
                  <c:v>43770</c:v>
                </c:pt>
                <c:pt idx="19">
                  <c:v>43800</c:v>
                </c:pt>
                <c:pt idx="20">
                  <c:v>43831</c:v>
                </c:pt>
                <c:pt idx="21">
                  <c:v>43862</c:v>
                </c:pt>
              </c:numCache>
            </c:numRef>
          </c:cat>
          <c:val>
            <c:numRef>
              <c:f>spcwhm9!$E$1:$E$22</c:f>
              <c:numCache>
                <c:formatCode>0.00%</c:formatCode>
                <c:ptCount val="22"/>
                <c:pt idx="0">
                  <c:v>0.43086560181290029</c:v>
                </c:pt>
                <c:pt idx="1">
                  <c:v>0.42990639765632904</c:v>
                </c:pt>
                <c:pt idx="2">
                  <c:v>0.42800053458837972</c:v>
                </c:pt>
                <c:pt idx="3">
                  <c:v>0.43249136396011473</c:v>
                </c:pt>
                <c:pt idx="4">
                  <c:v>0.43157199073515873</c:v>
                </c:pt>
                <c:pt idx="5">
                  <c:v>0.43253762281806218</c:v>
                </c:pt>
                <c:pt idx="6">
                  <c:v>0.46633993980063071</c:v>
                </c:pt>
                <c:pt idx="7">
                  <c:v>0.46569364562940074</c:v>
                </c:pt>
                <c:pt idx="8">
                  <c:v>0.46775529641580854</c:v>
                </c:pt>
                <c:pt idx="9">
                  <c:v>0.46617596893419905</c:v>
                </c:pt>
                <c:pt idx="10">
                  <c:v>0.46615049552663679</c:v>
                </c:pt>
                <c:pt idx="11">
                  <c:v>0.46735931346007181</c:v>
                </c:pt>
                <c:pt idx="12">
                  <c:v>0.46757040789150484</c:v>
                </c:pt>
                <c:pt idx="13">
                  <c:v>0.4654911923251262</c:v>
                </c:pt>
                <c:pt idx="14">
                  <c:v>0.46382015381325148</c:v>
                </c:pt>
                <c:pt idx="15">
                  <c:v>0.56576216420641567</c:v>
                </c:pt>
                <c:pt idx="16">
                  <c:v>0.56507426418761852</c:v>
                </c:pt>
                <c:pt idx="17">
                  <c:v>0.56515695774181696</c:v>
                </c:pt>
                <c:pt idx="18">
                  <c:v>0.5646813684617048</c:v>
                </c:pt>
                <c:pt idx="19">
                  <c:v>0.5641661191786248</c:v>
                </c:pt>
                <c:pt idx="20">
                  <c:v>0.56523768430105381</c:v>
                </c:pt>
                <c:pt idx="21">
                  <c:v>0.56485280697609874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B-BE70-484C-977B-ABA493879A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793968"/>
        <c:axId val="43286048"/>
      </c:lineChart>
      <c:catAx>
        <c:axId val="367939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Months</a:t>
                </a:r>
              </a:p>
            </c:rich>
          </c:tx>
          <c:overlay val="0"/>
        </c:title>
        <c:numFmt formatCode="mmm\-yy" sourceLinked="1"/>
        <c:majorTickMark val="out"/>
        <c:minorTickMark val="none"/>
        <c:tickLblPos val="nextTo"/>
        <c:crossAx val="43286048"/>
        <c:crosses val="autoZero"/>
        <c:auto val="0"/>
        <c:lblAlgn val="ctr"/>
        <c:lblOffset val="100"/>
        <c:noMultiLvlLbl val="0"/>
      </c:catAx>
      <c:valAx>
        <c:axId val="43286048"/>
        <c:scaling>
          <c:orientation val="minMax"/>
          <c:max val="0.8"/>
          <c:min val="0.30000000000000004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</a:t>
                </a:r>
              </a:p>
            </c:rich>
          </c:tx>
          <c:layout>
            <c:manualLayout>
              <c:xMode val="edge"/>
              <c:yMode val="edge"/>
              <c:x val="0"/>
              <c:y val="0.397400389008632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36793968"/>
        <c:crosses val="autoZero"/>
        <c:crossBetween val="midCat"/>
        <c:majorUnit val="0.1"/>
        <c:minorUnit val="5.000000000000001E-3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FF"/>
    </a:solidFill>
    <a:ln w="12700">
      <a:solidFill>
        <a:srgbClr val="000000"/>
      </a:solidFill>
      <a:prstDash val="solid"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absSizeAnchor xmlns:cdr="http://schemas.openxmlformats.org/drawingml/2006/chartDrawing">
    <cdr:from>
      <cdr:x>0.01389</cdr:x>
      <cdr:y>0.02315</cdr:y>
    </cdr:from>
    <cdr:ext cx="127000" cy="127000"/>
    <cdr:sp macro="" textlink="">
      <cdr:nvSpPr>
        <cdr:cNvPr id="3" name="spcchartid" hidden="1">
          <a:extLst xmlns:a="http://schemas.openxmlformats.org/drawingml/2006/main">
            <a:ext uri="{FF2B5EF4-FFF2-40B4-BE49-F238E27FC236}">
              <a16:creationId xmlns:a16="http://schemas.microsoft.com/office/drawing/2014/main" id="{77D22BFB-1A74-43C2-A8B9-3D9C858627F0}"/>
            </a:ext>
          </a:extLst>
        </cdr:cNvPr>
        <cdr:cNvSpPr txBox="1"/>
      </cdr:nvSpPr>
      <cdr:spPr>
        <a:xfrm xmlns:a="http://schemas.openxmlformats.org/drawingml/2006/main">
          <a:off x="63500" y="63500"/>
          <a:ext cx="127000" cy="127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horz" rtlCol="0"/>
        <a:lstStyle xmlns:a="http://schemas.openxmlformats.org/drawingml/2006/main"/>
        <a:p xmlns:a="http://schemas.openxmlformats.org/drawingml/2006/main">
          <a:r>
            <a:rPr lang="en-US" sz="1100">
              <a:solidFill>
                <a:srgbClr val="FFFFFF"/>
              </a:solidFill>
            </a:rPr>
            <a:t>spc9</a:t>
          </a:r>
        </a:p>
      </cdr:txBody>
    </cdr:sp>
  </cdr:abs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544FC-4998-40BF-A6F8-E820144940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F19B2A-5779-465B-A782-4C79E88929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33587-6BEB-45D4-A1EF-0D72903F2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E83E-ABBC-4B93-AF41-F17B6D116C4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DEA09-C084-4887-95BC-215DB79B4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41083-ACF2-412C-850D-C4903BC7F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5C02-BA0E-4C46-B422-9BB7E6B65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853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71BC9-AD69-4FFA-A8FA-C3DEEBFC6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3FCFC5-2C6A-4810-8E85-EE76AC052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0254B-13CA-4D6F-BD18-D97ACBD98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E83E-ABBC-4B93-AF41-F17B6D116C4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E1DCE-9484-4C52-8846-A58EA716D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E82A5-5866-4370-AA70-974FCBDFF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5C02-BA0E-4C46-B422-9BB7E6B65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454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7B7DE7-E942-4184-ABA8-DEE1A170BB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1CB2D6-6607-4F00-AE03-3B4A24104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BBAE72-BF36-421F-833A-02FE0612E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E83E-ABBC-4B93-AF41-F17B6D116C4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B94EF-A259-40CA-8AA4-4B69B34C8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364C3-2779-419C-8922-4474DFF8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5C02-BA0E-4C46-B422-9BB7E6B65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18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5901C-72D2-4E79-9EFC-40CE1EBCE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7B4D9-6D17-4C00-8173-C83CFE759B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449FD-E897-427A-A2B3-D6E8330C5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E83E-ABBC-4B93-AF41-F17B6D116C4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87DAD5-A5B1-4E92-B04C-322E4F737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14F1F-AFAD-4365-8468-24834C006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5C02-BA0E-4C46-B422-9BB7E6B65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39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71FE2-439C-4B88-83F9-B9599A602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8F9C5A-D89D-43E3-AD02-15CEE788DE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462CC-5B56-4B08-AFA0-74390D7C5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E83E-ABBC-4B93-AF41-F17B6D116C4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07899-AF23-4FEB-81C4-1D45F0AE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6CF74-8A0C-44B5-9F12-85C73387D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5C02-BA0E-4C46-B422-9BB7E6B65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367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C1D20-7721-447B-B367-25B9E6BC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E6E398-BE89-4318-B310-39C173B33C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6DA5BC-5ED3-4C25-83E2-9FE1886D9C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8B8E38-54B9-444F-944B-C4C3B8858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E83E-ABBC-4B93-AF41-F17B6D116C4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32789E-03B4-4878-A73A-477B6927B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C05188-88F0-4E88-8324-9B62E0309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5C02-BA0E-4C46-B422-9BB7E6B65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586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7E99B-DCA9-4B76-A973-160FE7CF8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7ADEE-428E-4E62-87BD-A06AF9D96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8E7055-FD2F-4D94-BEA0-4BFBE0533C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C051A1-5A6C-438D-883C-F534315DFD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913074-7F34-41BD-A0A4-E81BB8FF1D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F86CF0-A6CD-4D62-9B66-BAF5091F4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E83E-ABBC-4B93-AF41-F17B6D116C4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AF9376-2DFD-4267-9A15-4E2E3B23E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4E587B-2CAC-4915-900B-33973080B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5C02-BA0E-4C46-B422-9BB7E6B65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68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CCD28-85BB-43F6-9606-CAE0C9D80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CF9438-C595-4497-9472-1E5ED6073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E83E-ABBC-4B93-AF41-F17B6D116C4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852D0C-ECF7-425D-B01D-2E5E41769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3B205F-D9DC-4258-B240-6EE2BEFD0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5C02-BA0E-4C46-B422-9BB7E6B65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127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0A011E-DA1E-44C7-98C5-0EF16AF5B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E83E-ABBC-4B93-AF41-F17B6D116C4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9F5DB4-A357-44C8-A5A4-F0BB10E7D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3CE606-B62D-41EB-852E-062BE8198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5C02-BA0E-4C46-B422-9BB7E6B65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257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E0AA4-A5B3-4584-B87D-2058D2431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C93F1-4CE1-4647-AB10-352BF9F18C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871C33-4903-4D62-A913-E8E010EDB3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6E14F-9C12-4351-8CA4-D56ADE5A8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E83E-ABBC-4B93-AF41-F17B6D116C4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49179F-3752-49CE-B9D5-AD74440BC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1AFBE1-908D-48B1-BDDC-379552712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5C02-BA0E-4C46-B422-9BB7E6B65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64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6C98C-BBBD-4D4E-861C-1AAB612FA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6996A1-8578-440F-88BF-E2588A3E5C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9DD6F3-E5D3-4492-B935-DF8D867A13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5F50CA-2B0D-4A5D-8265-F1DF67789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E83E-ABBC-4B93-AF41-F17B6D116C4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5659B1-0755-47FE-9A3B-DD0EE1F92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3875EC-3843-406C-84FB-D2584C406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5C02-BA0E-4C46-B422-9BB7E6B65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769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B8CC10-6006-462B-884D-B6BB7F37C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3D6816-BB13-46D0-A382-9A57E24252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279DB-6296-4925-A63A-CDE1C9E0C4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BE83E-ABBC-4B93-AF41-F17B6D116C46}" type="datetimeFigureOut">
              <a:rPr lang="en-US" smtClean="0"/>
              <a:t>4/12/2021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2485A-8BB5-4712-8505-BAC2AC96A8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DB0BD-4F34-4DE2-808E-4BF8B2D24E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85C02-BA0E-4C46-B422-9BB7E6B65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04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39FE7FE-6066-4652-853F-FF12F78C7EAC}"/>
              </a:ext>
            </a:extLst>
          </p:cNvPr>
          <p:cNvGrpSpPr/>
          <p:nvPr/>
        </p:nvGrpSpPr>
        <p:grpSpPr>
          <a:xfrm>
            <a:off x="2277900" y="1443629"/>
            <a:ext cx="7932762" cy="3708401"/>
            <a:chOff x="2071047" y="1443629"/>
            <a:chExt cx="7932762" cy="370840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9B46DBE-6E6A-4F7D-B159-9C0E155A437F}"/>
                </a:ext>
              </a:extLst>
            </p:cNvPr>
            <p:cNvSpPr/>
            <p:nvPr/>
          </p:nvSpPr>
          <p:spPr>
            <a:xfrm>
              <a:off x="8420663" y="1443629"/>
              <a:ext cx="1583146" cy="81189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Desired Direction</a:t>
              </a:r>
            </a:p>
            <a:p>
              <a:pPr algn="ctr"/>
              <a:endParaRPr lang="en-US" sz="1200" b="1" dirty="0">
                <a:solidFill>
                  <a:schemeClr val="tx1"/>
                </a:solidFill>
              </a:endParaRPr>
            </a:p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P-chart</a:t>
              </a:r>
            </a:p>
          </p:txBody>
        </p:sp>
        <p:sp>
          <p:nvSpPr>
            <p:cNvPr id="10" name="Arrow: Up 9">
              <a:extLst>
                <a:ext uri="{FF2B5EF4-FFF2-40B4-BE49-F238E27FC236}">
                  <a16:creationId xmlns:a16="http://schemas.microsoft.com/office/drawing/2014/main" id="{6FB43BBA-AD67-477D-813C-58F6EBA5C50B}"/>
                </a:ext>
              </a:extLst>
            </p:cNvPr>
            <p:cNvSpPr/>
            <p:nvPr/>
          </p:nvSpPr>
          <p:spPr>
            <a:xfrm>
              <a:off x="8420663" y="2333763"/>
              <a:ext cx="177423" cy="586854"/>
            </a:xfrm>
            <a:prstGeom prst="up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aphicFrame>
          <p:nvGraphicFramePr>
            <p:cNvPr id="11" name="insulin">
              <a:extLst>
                <a:ext uri="{FF2B5EF4-FFF2-40B4-BE49-F238E27FC236}">
                  <a16:creationId xmlns:a16="http://schemas.microsoft.com/office/drawing/2014/main" id="{186C47E9-169F-4AD4-BC9C-50DEA6C591C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60590167"/>
                </p:ext>
              </p:extLst>
            </p:nvPr>
          </p:nvGraphicFramePr>
          <p:xfrm>
            <a:off x="2071047" y="1443629"/>
            <a:ext cx="6248402" cy="37084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7A4A483-E247-49A1-AC60-984ACDDC260E}"/>
                </a:ext>
              </a:extLst>
            </p:cNvPr>
            <p:cNvSpPr txBox="1"/>
            <p:nvPr/>
          </p:nvSpPr>
          <p:spPr>
            <a:xfrm>
              <a:off x="7253492" y="1499230"/>
              <a:ext cx="1011367" cy="27699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13% Increase</a:t>
              </a:r>
            </a:p>
          </p:txBody>
        </p:sp>
      </p:grp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CDF4A2E-FCEC-46F9-ADEC-A2ACC0466A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31940"/>
              </p:ext>
            </p:extLst>
          </p:nvPr>
        </p:nvGraphicFramePr>
        <p:xfrm>
          <a:off x="986481" y="5414371"/>
          <a:ext cx="10515600" cy="6000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77028069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64694888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6127231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44423807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9786029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21049039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6939084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94049153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3945276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858938144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18751832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66830574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95877336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940921164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24585463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50906676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79365222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4428834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118195677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81875523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33963715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410392231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902727568"/>
                    </a:ext>
                  </a:extLst>
                </a:gridCol>
              </a:tblGrid>
              <a:tr h="15001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May-18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Jun-18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Jul-18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Aug-18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Sep-18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Oct-18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Nov-18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Dec-18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Jan-19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Feb-19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Mar-19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Apr-19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May-19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Jun-19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Jul-19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Aug-19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Sep-19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Oct-19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Nov-19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Dec-19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Jan-20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Feb-20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367159106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Dem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993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915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785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1150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1057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1155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1162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1284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1149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1147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1248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1267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1097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984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1127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981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997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910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828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1013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940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746831640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Num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457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439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329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527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472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524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540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587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635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553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576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625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582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579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629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572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581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530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483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596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519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1923730299"/>
                  </a:ext>
                </a:extLst>
              </a:tr>
              <a:tr h="15001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Percent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46.0%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48.0%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41.9%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45.8%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44.7%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45.4%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46.5%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52.8%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49.5%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48.1%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50.2%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50.1%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45.9%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52.8%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50.8%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55.8%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58.3%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58.3%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58.2%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58.3%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58.8%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55.2%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/>
                </a:tc>
                <a:extLst>
                  <a:ext uri="{0D108BD9-81ED-4DB2-BD59-A6C34878D82A}">
                    <a16:rowId xmlns:a16="http://schemas.microsoft.com/office/drawing/2014/main" val="27583520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A116596-A228-4474-B33F-513A43A5FD0D}"/>
              </a:ext>
            </a:extLst>
          </p:cNvPr>
          <p:cNvSpPr txBox="1"/>
          <p:nvPr/>
        </p:nvSpPr>
        <p:spPr>
          <a:xfrm>
            <a:off x="889257" y="6147433"/>
            <a:ext cx="10710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effectLst/>
                <a:ea typeface="Arial" panose="020B0604020202020204" pitchFamily="34" charset="0"/>
              </a:rPr>
              <a:t>Supplementary Figure S2. </a:t>
            </a:r>
            <a:r>
              <a:rPr lang="en-US" sz="1200" dirty="0">
                <a:effectLst/>
                <a:ea typeface="Arial" panose="020B0604020202020204" pitchFamily="34" charset="0"/>
              </a:rPr>
              <a:t>Statistical process control charts including patients 12–26 years of age at the five participating centers.</a:t>
            </a:r>
            <a:r>
              <a:rPr lang="en-US" sz="1200" b="1" dirty="0">
                <a:effectLst/>
                <a:ea typeface="Arial" panose="020B0604020202020204" pitchFamily="34" charset="0"/>
              </a:rPr>
              <a:t> </a:t>
            </a:r>
            <a:r>
              <a:rPr lang="en-US" sz="1200" dirty="0">
                <a:effectLst/>
                <a:ea typeface="Arial" panose="020B0604020202020204" pitchFamily="34" charset="0"/>
              </a:rPr>
              <a:t>Dem, denominator; Num, numerator.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8069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168</Words>
  <Application>Microsoft Office PowerPoint</Application>
  <PresentationFormat>Widescreen</PresentationFormat>
  <Paragraphs>103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 Reynolds</dc:creator>
  <cp:lastModifiedBy>Debbie Kendall</cp:lastModifiedBy>
  <cp:revision>6</cp:revision>
  <dcterms:created xsi:type="dcterms:W3CDTF">2021-02-04T22:43:15Z</dcterms:created>
  <dcterms:modified xsi:type="dcterms:W3CDTF">2021-04-12T21:37:35Z</dcterms:modified>
</cp:coreProperties>
</file>