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305" r:id="rId2"/>
    <p:sldId id="319" r:id="rId3"/>
    <p:sldId id="368" r:id="rId4"/>
    <p:sldId id="354" r:id="rId5"/>
    <p:sldId id="365" r:id="rId6"/>
    <p:sldId id="367" r:id="rId7"/>
    <p:sldId id="369" r:id="rId8"/>
    <p:sldId id="362" r:id="rId9"/>
    <p:sldId id="363" r:id="rId10"/>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48" userDrawn="1">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94917"/>
    <a:srgbClr val="A5E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03" autoAdjust="0"/>
    <p:restoredTop sz="94270" autoAdjust="0"/>
  </p:normalViewPr>
  <p:slideViewPr>
    <p:cSldViewPr snapToGrid="0" snapToObjects="1">
      <p:cViewPr>
        <p:scale>
          <a:sx n="154" d="100"/>
          <a:sy n="154" d="100"/>
        </p:scale>
        <p:origin x="174" y="-3882"/>
      </p:cViewPr>
      <p:guideLst>
        <p:guide orient="horz" pos="3048"/>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image" Target="../media/image1.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image" Target="../media/image30.emf"/><Relationship Id="rId3" Type="http://schemas.openxmlformats.org/officeDocument/2006/relationships/image" Target="../media/image20.emf"/><Relationship Id="rId7" Type="http://schemas.openxmlformats.org/officeDocument/2006/relationships/image" Target="../media/image24.emf"/><Relationship Id="rId12" Type="http://schemas.openxmlformats.org/officeDocument/2006/relationships/image" Target="../media/image29.emf"/><Relationship Id="rId2" Type="http://schemas.openxmlformats.org/officeDocument/2006/relationships/image" Target="../media/image19.emf"/><Relationship Id="rId1" Type="http://schemas.openxmlformats.org/officeDocument/2006/relationships/image" Target="../media/image18.emf"/><Relationship Id="rId6" Type="http://schemas.openxmlformats.org/officeDocument/2006/relationships/image" Target="../media/image23.emf"/><Relationship Id="rId11" Type="http://schemas.openxmlformats.org/officeDocument/2006/relationships/image" Target="../media/image28.emf"/><Relationship Id="rId5" Type="http://schemas.openxmlformats.org/officeDocument/2006/relationships/image" Target="../media/image22.emf"/><Relationship Id="rId10" Type="http://schemas.openxmlformats.org/officeDocument/2006/relationships/image" Target="../media/image27.emf"/><Relationship Id="rId4" Type="http://schemas.openxmlformats.org/officeDocument/2006/relationships/image" Target="../media/image21.emf"/><Relationship Id="rId9"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 Id="rId4" Type="http://schemas.openxmlformats.org/officeDocument/2006/relationships/image" Target="../media/image42.e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57.emf"/><Relationship Id="rId3" Type="http://schemas.openxmlformats.org/officeDocument/2006/relationships/image" Target="../media/image52.emf"/><Relationship Id="rId7" Type="http://schemas.openxmlformats.org/officeDocument/2006/relationships/image" Target="../media/image56.emf"/><Relationship Id="rId2" Type="http://schemas.openxmlformats.org/officeDocument/2006/relationships/image" Target="../media/image51.emf"/><Relationship Id="rId1" Type="http://schemas.openxmlformats.org/officeDocument/2006/relationships/image" Target="../media/image50.emf"/><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53.emf"/><Relationship Id="rId9" Type="http://schemas.openxmlformats.org/officeDocument/2006/relationships/image" Target="../media/image5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image" Target="../media/image6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A9E573-352E-44B5-97AB-4171A7128E33}" type="datetimeFigureOut">
              <a:rPr lang="en-US" smtClean="0"/>
              <a:pPr/>
              <a:t>2/19/2021</a:t>
            </a:fld>
            <a:endParaRPr lang="en-US"/>
          </a:p>
        </p:txBody>
      </p:sp>
      <p:sp>
        <p:nvSpPr>
          <p:cNvPr id="4" name="슬라이드 이미지 개체 틀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4100AB-BA6C-496F-87D2-9653835AC16B}" type="slidenum">
              <a:rPr lang="en-US" smtClean="0"/>
              <a:pPr/>
              <a:t>‹#›</a:t>
            </a:fld>
            <a:endParaRPr lang="en-US"/>
          </a:p>
        </p:txBody>
      </p:sp>
    </p:spTree>
    <p:extLst>
      <p:ext uri="{BB962C8B-B14F-4D97-AF65-F5344CB8AC3E}">
        <p14:creationId xmlns:p14="http://schemas.microsoft.com/office/powerpoint/2010/main" val="2583799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a:t>Click to edit Master title style</a:t>
            </a:r>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94FCB48-CCE9-5C4A-A84A-92082517F9A0}" type="datetimeFigureOut">
              <a:rPr lang="en-US" smtClean="0"/>
              <a:pPr/>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94FCB48-CCE9-5C4A-A84A-92082517F9A0}" type="datetimeFigureOut">
              <a:rPr lang="en-US" smtClean="0"/>
              <a:pPr/>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94FCB48-CCE9-5C4A-A84A-92082517F9A0}" type="datetimeFigureOut">
              <a:rPr lang="en-US" smtClean="0"/>
              <a:pPr/>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94FCB48-CCE9-5C4A-A84A-92082517F9A0}" type="datetimeFigureOut">
              <a:rPr lang="en-US" smtClean="0"/>
              <a:pPr/>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94FCB48-CCE9-5C4A-A84A-92082517F9A0}" type="datetimeFigureOut">
              <a:rPr lang="en-US" smtClean="0"/>
              <a:pPr/>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94FCB48-CCE9-5C4A-A84A-92082517F9A0}" type="datetimeFigureOut">
              <a:rPr lang="en-US" smtClean="0"/>
              <a:pPr/>
              <a:t>2/19/2021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94FCB48-CCE9-5C4A-A84A-92082517F9A0}" type="datetimeFigureOut">
              <a:rPr lang="en-US" smtClean="0"/>
              <a:pPr/>
              <a:t>2/19/2021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94FCB48-CCE9-5C4A-A84A-92082517F9A0}" type="datetimeFigureOut">
              <a:rPr lang="en-US" smtClean="0"/>
              <a:pPr/>
              <a:t>2/19/2021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4FCB48-CCE9-5C4A-A84A-92082517F9A0}" type="datetimeFigureOut">
              <a:rPr lang="en-US" smtClean="0"/>
              <a:pPr/>
              <a:t>2/19/2021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94FCB48-CCE9-5C4A-A84A-92082517F9A0}" type="datetimeFigureOut">
              <a:rPr lang="en-US" smtClean="0"/>
              <a:pPr/>
              <a:t>2/19/2021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94FCB48-CCE9-5C4A-A84A-92082517F9A0}" type="datetimeFigureOut">
              <a:rPr lang="en-US" smtClean="0"/>
              <a:pPr/>
              <a:t>2/19/2021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3FB4C-FC77-B046-9033-731A8F8190F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94FCB48-CCE9-5C4A-A84A-92082517F9A0}" type="datetimeFigureOut">
              <a:rPr lang="en-US" smtClean="0"/>
              <a:pPr/>
              <a:t>2/19/2021</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52A3FB4C-FC77-B046-9033-731A8F8190F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oleObject" Target="../embeddings/oleObject3.bin"/><Relationship Id="rId18" Type="http://schemas.openxmlformats.org/officeDocument/2006/relationships/image" Target="../media/image4.emf"/><Relationship Id="rId26" Type="http://schemas.openxmlformats.org/officeDocument/2006/relationships/image" Target="../media/image8.emf"/><Relationship Id="rId3" Type="http://schemas.openxmlformats.org/officeDocument/2006/relationships/image" Target="../media/image10.png"/><Relationship Id="rId21" Type="http://schemas.openxmlformats.org/officeDocument/2006/relationships/oleObject" Target="../embeddings/oleObject6.bin"/><Relationship Id="rId7" Type="http://schemas.openxmlformats.org/officeDocument/2006/relationships/image" Target="../media/image14.png"/><Relationship Id="rId12" Type="http://schemas.openxmlformats.org/officeDocument/2006/relationships/image" Target="../media/image2.emf"/><Relationship Id="rId17" Type="http://schemas.openxmlformats.org/officeDocument/2006/relationships/oleObject" Target="../embeddings/oleObject4.bin"/><Relationship Id="rId25" Type="http://schemas.openxmlformats.org/officeDocument/2006/relationships/oleObject" Target="../embeddings/oleObject8.bin"/><Relationship Id="rId2" Type="http://schemas.openxmlformats.org/officeDocument/2006/relationships/slideLayout" Target="../slideLayouts/slideLayout1.xml"/><Relationship Id="rId16" Type="http://schemas.openxmlformats.org/officeDocument/2006/relationships/image" Target="../media/image17.png"/><Relationship Id="rId20" Type="http://schemas.openxmlformats.org/officeDocument/2006/relationships/image" Target="../media/image5.emf"/><Relationship Id="rId1" Type="http://schemas.openxmlformats.org/officeDocument/2006/relationships/vmlDrawing" Target="../drawings/vmlDrawing1.vml"/><Relationship Id="rId6" Type="http://schemas.openxmlformats.org/officeDocument/2006/relationships/image" Target="../media/image13.png"/><Relationship Id="rId11" Type="http://schemas.openxmlformats.org/officeDocument/2006/relationships/oleObject" Target="../embeddings/oleObject2.bin"/><Relationship Id="rId24" Type="http://schemas.openxmlformats.org/officeDocument/2006/relationships/image" Target="../media/image7.emf"/><Relationship Id="rId5" Type="http://schemas.openxmlformats.org/officeDocument/2006/relationships/image" Target="../media/image12.png"/><Relationship Id="rId15" Type="http://schemas.openxmlformats.org/officeDocument/2006/relationships/image" Target="../media/image16.png"/><Relationship Id="rId23" Type="http://schemas.openxmlformats.org/officeDocument/2006/relationships/oleObject" Target="../embeddings/oleObject7.bin"/><Relationship Id="rId28" Type="http://schemas.openxmlformats.org/officeDocument/2006/relationships/image" Target="../media/image9.emf"/><Relationship Id="rId10" Type="http://schemas.openxmlformats.org/officeDocument/2006/relationships/image" Target="../media/image1.emf"/><Relationship Id="rId19" Type="http://schemas.openxmlformats.org/officeDocument/2006/relationships/oleObject" Target="../embeddings/oleObject5.bin"/><Relationship Id="rId4" Type="http://schemas.openxmlformats.org/officeDocument/2006/relationships/image" Target="../media/image11.png"/><Relationship Id="rId9" Type="http://schemas.openxmlformats.org/officeDocument/2006/relationships/oleObject" Target="../embeddings/oleObject1.bin"/><Relationship Id="rId14" Type="http://schemas.openxmlformats.org/officeDocument/2006/relationships/image" Target="../media/image3.emf"/><Relationship Id="rId22" Type="http://schemas.openxmlformats.org/officeDocument/2006/relationships/image" Target="../media/image6.emf"/><Relationship Id="rId27" Type="http://schemas.openxmlformats.org/officeDocument/2006/relationships/oleObject" Target="../embeddings/oleObject9.bin"/></Relationships>
</file>

<file path=ppt/slides/_rels/slide2.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oleObject" Target="../embeddings/oleObject14.bin"/><Relationship Id="rId18" Type="http://schemas.openxmlformats.org/officeDocument/2006/relationships/image" Target="../media/image24.emf"/><Relationship Id="rId26" Type="http://schemas.openxmlformats.org/officeDocument/2006/relationships/image" Target="../media/image34.png"/><Relationship Id="rId3" Type="http://schemas.openxmlformats.org/officeDocument/2006/relationships/image" Target="../media/image31.png"/><Relationship Id="rId21" Type="http://schemas.openxmlformats.org/officeDocument/2006/relationships/oleObject" Target="../embeddings/oleObject18.bin"/><Relationship Id="rId34" Type="http://schemas.openxmlformats.org/officeDocument/2006/relationships/image" Target="../media/image37.png"/><Relationship Id="rId7" Type="http://schemas.openxmlformats.org/officeDocument/2006/relationships/oleObject" Target="../embeddings/oleObject11.bin"/><Relationship Id="rId12" Type="http://schemas.openxmlformats.org/officeDocument/2006/relationships/image" Target="../media/image21.emf"/><Relationship Id="rId17" Type="http://schemas.openxmlformats.org/officeDocument/2006/relationships/oleObject" Target="../embeddings/oleObject16.bin"/><Relationship Id="rId25" Type="http://schemas.openxmlformats.org/officeDocument/2006/relationships/image" Target="../media/image33.png"/><Relationship Id="rId33" Type="http://schemas.microsoft.com/office/2007/relationships/hdphoto" Target="../media/hdphoto1.wdp"/><Relationship Id="rId38" Type="http://schemas.openxmlformats.org/officeDocument/2006/relationships/image" Target="../media/image38.png"/><Relationship Id="rId2" Type="http://schemas.openxmlformats.org/officeDocument/2006/relationships/slideLayout" Target="../slideLayouts/slideLayout2.xml"/><Relationship Id="rId16" Type="http://schemas.openxmlformats.org/officeDocument/2006/relationships/image" Target="../media/image23.emf"/><Relationship Id="rId20" Type="http://schemas.openxmlformats.org/officeDocument/2006/relationships/image" Target="../media/image25.emf"/><Relationship Id="rId29" Type="http://schemas.openxmlformats.org/officeDocument/2006/relationships/image" Target="../media/image28.emf"/><Relationship Id="rId1" Type="http://schemas.openxmlformats.org/officeDocument/2006/relationships/vmlDrawing" Target="../drawings/vmlDrawing2.vml"/><Relationship Id="rId6" Type="http://schemas.openxmlformats.org/officeDocument/2006/relationships/image" Target="../media/image18.emf"/><Relationship Id="rId11" Type="http://schemas.openxmlformats.org/officeDocument/2006/relationships/oleObject" Target="../embeddings/oleObject13.bin"/><Relationship Id="rId24" Type="http://schemas.openxmlformats.org/officeDocument/2006/relationships/image" Target="../media/image27.emf"/><Relationship Id="rId32" Type="http://schemas.openxmlformats.org/officeDocument/2006/relationships/image" Target="../media/image36.png"/><Relationship Id="rId37" Type="http://schemas.openxmlformats.org/officeDocument/2006/relationships/image" Target="../media/image30.emf"/><Relationship Id="rId5" Type="http://schemas.openxmlformats.org/officeDocument/2006/relationships/oleObject" Target="../embeddings/oleObject10.bin"/><Relationship Id="rId15" Type="http://schemas.openxmlformats.org/officeDocument/2006/relationships/oleObject" Target="../embeddings/oleObject15.bin"/><Relationship Id="rId23" Type="http://schemas.openxmlformats.org/officeDocument/2006/relationships/oleObject" Target="../embeddings/oleObject19.bin"/><Relationship Id="rId28" Type="http://schemas.openxmlformats.org/officeDocument/2006/relationships/oleObject" Target="../embeddings/oleObject20.bin"/><Relationship Id="rId36" Type="http://schemas.openxmlformats.org/officeDocument/2006/relationships/oleObject" Target="../embeddings/oleObject22.bin"/><Relationship Id="rId10" Type="http://schemas.openxmlformats.org/officeDocument/2006/relationships/image" Target="../media/image20.emf"/><Relationship Id="rId19" Type="http://schemas.openxmlformats.org/officeDocument/2006/relationships/oleObject" Target="../embeddings/oleObject17.bin"/><Relationship Id="rId31" Type="http://schemas.openxmlformats.org/officeDocument/2006/relationships/image" Target="../media/image29.emf"/><Relationship Id="rId4" Type="http://schemas.openxmlformats.org/officeDocument/2006/relationships/image" Target="../media/image32.png"/><Relationship Id="rId9" Type="http://schemas.openxmlformats.org/officeDocument/2006/relationships/oleObject" Target="../embeddings/oleObject12.bin"/><Relationship Id="rId14" Type="http://schemas.openxmlformats.org/officeDocument/2006/relationships/image" Target="../media/image22.emf"/><Relationship Id="rId22" Type="http://schemas.openxmlformats.org/officeDocument/2006/relationships/image" Target="../media/image26.emf"/><Relationship Id="rId27" Type="http://schemas.openxmlformats.org/officeDocument/2006/relationships/image" Target="../media/image35.png"/><Relationship Id="rId30" Type="http://schemas.openxmlformats.org/officeDocument/2006/relationships/oleObject" Target="../embeddings/oleObject21.bin"/><Relationship Id="rId35"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oleObject" Target="../embeddings/oleObject25.bin"/><Relationship Id="rId3" Type="http://schemas.openxmlformats.org/officeDocument/2006/relationships/image" Target="../media/image43.png"/><Relationship Id="rId7" Type="http://schemas.openxmlformats.org/officeDocument/2006/relationships/oleObject" Target="../embeddings/oleObject23.bin"/><Relationship Id="rId12" Type="http://schemas.openxmlformats.org/officeDocument/2006/relationships/image" Target="../media/image48.png"/><Relationship Id="rId17" Type="http://schemas.openxmlformats.org/officeDocument/2006/relationships/image" Target="../media/image49.png"/><Relationship Id="rId2" Type="http://schemas.openxmlformats.org/officeDocument/2006/relationships/slideLayout" Target="../slideLayouts/slideLayout7.xml"/><Relationship Id="rId16" Type="http://schemas.openxmlformats.org/officeDocument/2006/relationships/image" Target="../media/image42.emf"/><Relationship Id="rId1" Type="http://schemas.openxmlformats.org/officeDocument/2006/relationships/vmlDrawing" Target="../drawings/vmlDrawing3.vml"/><Relationship Id="rId6" Type="http://schemas.openxmlformats.org/officeDocument/2006/relationships/image" Target="../media/image46.gif"/><Relationship Id="rId11" Type="http://schemas.openxmlformats.org/officeDocument/2006/relationships/image" Target="../media/image47.png"/><Relationship Id="rId5" Type="http://schemas.openxmlformats.org/officeDocument/2006/relationships/image" Target="../media/image45.png"/><Relationship Id="rId15" Type="http://schemas.openxmlformats.org/officeDocument/2006/relationships/oleObject" Target="../embeddings/oleObject26.bin"/><Relationship Id="rId10" Type="http://schemas.openxmlformats.org/officeDocument/2006/relationships/image" Target="../media/image40.emf"/><Relationship Id="rId4" Type="http://schemas.openxmlformats.org/officeDocument/2006/relationships/image" Target="../media/image44.png"/><Relationship Id="rId9" Type="http://schemas.openxmlformats.org/officeDocument/2006/relationships/oleObject" Target="../embeddings/oleObject24.bin"/><Relationship Id="rId14" Type="http://schemas.openxmlformats.org/officeDocument/2006/relationships/image" Target="../media/image41.emf"/></Relationships>
</file>

<file path=ppt/slides/_rels/slide4.xml.rels><?xml version="1.0" encoding="UTF-8" standalone="yes"?>
<Relationships xmlns="http://schemas.openxmlformats.org/package/2006/relationships"><Relationship Id="rId8" Type="http://schemas.openxmlformats.org/officeDocument/2006/relationships/image" Target="../media/image52.emf"/><Relationship Id="rId13" Type="http://schemas.openxmlformats.org/officeDocument/2006/relationships/oleObject" Target="../embeddings/oleObject32.bin"/><Relationship Id="rId18" Type="http://schemas.openxmlformats.org/officeDocument/2006/relationships/image" Target="../media/image57.e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54.emf"/><Relationship Id="rId17" Type="http://schemas.openxmlformats.org/officeDocument/2006/relationships/oleObject" Target="../embeddings/oleObject34.bin"/><Relationship Id="rId2" Type="http://schemas.openxmlformats.org/officeDocument/2006/relationships/slideLayout" Target="../slideLayouts/slideLayout7.xml"/><Relationship Id="rId16" Type="http://schemas.openxmlformats.org/officeDocument/2006/relationships/image" Target="../media/image56.emf"/><Relationship Id="rId20" Type="http://schemas.openxmlformats.org/officeDocument/2006/relationships/image" Target="../media/image58.emf"/><Relationship Id="rId1" Type="http://schemas.openxmlformats.org/officeDocument/2006/relationships/vmlDrawing" Target="../drawings/vmlDrawing4.vml"/><Relationship Id="rId6" Type="http://schemas.openxmlformats.org/officeDocument/2006/relationships/image" Target="../media/image51.e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53.emf"/><Relationship Id="rId19" Type="http://schemas.openxmlformats.org/officeDocument/2006/relationships/oleObject" Target="../embeddings/oleObject35.bin"/><Relationship Id="rId4" Type="http://schemas.openxmlformats.org/officeDocument/2006/relationships/image" Target="../media/image50.emf"/><Relationship Id="rId9" Type="http://schemas.openxmlformats.org/officeDocument/2006/relationships/oleObject" Target="../embeddings/oleObject30.bin"/><Relationship Id="rId14" Type="http://schemas.openxmlformats.org/officeDocument/2006/relationships/image" Target="../media/image55.emf"/></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9.png"/><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oleObject" Target="../embeddings/oleObject37.bin"/><Relationship Id="rId18" Type="http://schemas.openxmlformats.org/officeDocument/2006/relationships/image" Target="../media/image71.png"/><Relationship Id="rId26" Type="http://schemas.openxmlformats.org/officeDocument/2006/relationships/image" Target="../media/image76.png"/><Relationship Id="rId3" Type="http://schemas.openxmlformats.org/officeDocument/2006/relationships/image" Target="../media/image63.png"/><Relationship Id="rId21" Type="http://schemas.microsoft.com/office/2007/relationships/hdphoto" Target="../media/hdphoto9.wdp"/><Relationship Id="rId7" Type="http://schemas.openxmlformats.org/officeDocument/2006/relationships/image" Target="../media/image64.png"/><Relationship Id="rId12" Type="http://schemas.microsoft.com/office/2007/relationships/hdphoto" Target="../media/hdphoto7.wdp"/><Relationship Id="rId17" Type="http://schemas.openxmlformats.org/officeDocument/2006/relationships/image" Target="../media/image70.png"/><Relationship Id="rId25" Type="http://schemas.openxmlformats.org/officeDocument/2006/relationships/image" Target="../media/image75.emf"/><Relationship Id="rId2" Type="http://schemas.openxmlformats.org/officeDocument/2006/relationships/slideLayout" Target="../slideLayouts/slideLayout7.xml"/><Relationship Id="rId16" Type="http://schemas.openxmlformats.org/officeDocument/2006/relationships/image" Target="../media/image69.png"/><Relationship Id="rId20" Type="http://schemas.openxmlformats.org/officeDocument/2006/relationships/image" Target="../media/image72.png"/><Relationship Id="rId1" Type="http://schemas.openxmlformats.org/officeDocument/2006/relationships/vmlDrawing" Target="../drawings/vmlDrawing5.vml"/><Relationship Id="rId6" Type="http://schemas.openxmlformats.org/officeDocument/2006/relationships/image" Target="../media/image61.emf"/><Relationship Id="rId11" Type="http://schemas.openxmlformats.org/officeDocument/2006/relationships/image" Target="../media/image67.png"/><Relationship Id="rId24" Type="http://schemas.openxmlformats.org/officeDocument/2006/relationships/image" Target="../media/image74.emf"/><Relationship Id="rId5" Type="http://schemas.openxmlformats.org/officeDocument/2006/relationships/oleObject" Target="../embeddings/oleObject36.bin"/><Relationship Id="rId15" Type="http://schemas.openxmlformats.org/officeDocument/2006/relationships/image" Target="../media/image68.png"/><Relationship Id="rId23" Type="http://schemas.microsoft.com/office/2007/relationships/hdphoto" Target="../media/hdphoto10.wdp"/><Relationship Id="rId10" Type="http://schemas.microsoft.com/office/2007/relationships/hdphoto" Target="../media/hdphoto6.wdp"/><Relationship Id="rId19"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66.png"/><Relationship Id="rId14" Type="http://schemas.openxmlformats.org/officeDocument/2006/relationships/image" Target="../media/image62.emf"/><Relationship Id="rId22" Type="http://schemas.openxmlformats.org/officeDocument/2006/relationships/image" Target="../media/image73.png"/></Relationships>
</file>

<file path=ppt/slides/_rels/slide7.xml.rels><?xml version="1.0" encoding="UTF-8" standalone="yes"?>
<Relationships xmlns="http://schemas.openxmlformats.org/package/2006/relationships"><Relationship Id="rId3" Type="http://schemas.microsoft.com/office/2007/relationships/hdphoto" Target="../media/hdphoto11.wdp"/><Relationship Id="rId7" Type="http://schemas.microsoft.com/office/2007/relationships/hdphoto" Target="../media/hdphoto13.wdp"/><Relationship Id="rId2" Type="http://schemas.openxmlformats.org/officeDocument/2006/relationships/image" Target="../media/image77.png"/><Relationship Id="rId1" Type="http://schemas.openxmlformats.org/officeDocument/2006/relationships/slideLayout" Target="../slideLayouts/slideLayout7.xml"/><Relationship Id="rId6" Type="http://schemas.openxmlformats.org/officeDocument/2006/relationships/image" Target="../media/image79.png"/><Relationship Id="rId5" Type="http://schemas.microsoft.com/office/2007/relationships/hdphoto" Target="../media/hdphoto12.wdp"/><Relationship Id="rId4" Type="http://schemas.openxmlformats.org/officeDocument/2006/relationships/image" Target="../media/image78.png"/></Relationships>
</file>

<file path=ppt/slides/_rels/slide8.xml.rels><?xml version="1.0" encoding="UTF-8" standalone="yes"?>
<Relationships xmlns="http://schemas.openxmlformats.org/package/2006/relationships"><Relationship Id="rId8" Type="http://schemas.openxmlformats.org/officeDocument/2006/relationships/hyperlink" Target="https://www.ncbi.nlm.nih.gov/entrez/viewer.fcgi?db=nucleotide&amp;id=1317840696" TargetMode="External"/><Relationship Id="rId13" Type="http://schemas.openxmlformats.org/officeDocument/2006/relationships/hyperlink" Target="https://www.ncbi.nlm.nih.gov/entrez/viewer.fcgi?db=nucleotide&amp;id=930945786" TargetMode="External"/><Relationship Id="rId18" Type="http://schemas.openxmlformats.org/officeDocument/2006/relationships/hyperlink" Target="https://www.ncbi.nlm.nih.gov/entrez/viewer.fcgi?db=nucleotide&amp;id=930945753" TargetMode="External"/><Relationship Id="rId26" Type="http://schemas.openxmlformats.org/officeDocument/2006/relationships/hyperlink" Target="https://www.ncbi.nlm.nih.gov/entrez/viewer.fcgi?db=nucleotide&amp;id=160358828" TargetMode="External"/><Relationship Id="rId3" Type="http://schemas.openxmlformats.org/officeDocument/2006/relationships/hyperlink" Target="https://www.ncbi.nlm.nih.gov/entrez/viewer.fcgi?db=nucleotide&amp;id=927442691" TargetMode="External"/><Relationship Id="rId21" Type="http://schemas.openxmlformats.org/officeDocument/2006/relationships/hyperlink" Target="https://www.ncbi.nlm.nih.gov/entrez/viewer.fcgi?db=nucleotide&amp;id=1365036398" TargetMode="External"/><Relationship Id="rId7" Type="http://schemas.openxmlformats.org/officeDocument/2006/relationships/hyperlink" Target="https://www.ncbi.nlm.nih.gov/entrez/viewer.fcgi?db=nucleotide&amp;id=928192568" TargetMode="External"/><Relationship Id="rId12" Type="http://schemas.openxmlformats.org/officeDocument/2006/relationships/hyperlink" Target="https://www.ncbi.nlm.nih.gov/entrez/viewer.fcgi?db=nucleotide&amp;id=1394533605" TargetMode="External"/><Relationship Id="rId17" Type="http://schemas.openxmlformats.org/officeDocument/2006/relationships/hyperlink" Target="https://www.ncbi.nlm.nih.gov/entrez/viewer.fcgi?db=nucleotide&amp;id=518831588" TargetMode="External"/><Relationship Id="rId25" Type="http://schemas.openxmlformats.org/officeDocument/2006/relationships/hyperlink" Target="https://www.ncbi.nlm.nih.gov/entrez/viewer.fcgi?db=nucleotide&amp;id=952977827" TargetMode="External"/><Relationship Id="rId2" Type="http://schemas.openxmlformats.org/officeDocument/2006/relationships/hyperlink" Target="https://www.ncbi.nlm.nih.gov/entrez/viewer.fcgi?db=nucleotide&amp;id=1380941588" TargetMode="External"/><Relationship Id="rId16" Type="http://schemas.openxmlformats.org/officeDocument/2006/relationships/hyperlink" Target="https://www.ncbi.nlm.nih.gov/entrez/viewer.fcgi?db=nucleotide&amp;id=281371422" TargetMode="External"/><Relationship Id="rId20" Type="http://schemas.openxmlformats.org/officeDocument/2006/relationships/hyperlink" Target="https://www.ncbi.nlm.nih.gov/entrez/viewer.fcgi?db=nucleotide&amp;id=228008383" TargetMode="External"/><Relationship Id="rId29" Type="http://schemas.openxmlformats.org/officeDocument/2006/relationships/hyperlink" Target="https://www.ncbi.nlm.nih.gov/entrez/viewer.fcgi?db=nucleotide&amp;id=1738644292" TargetMode="External"/><Relationship Id="rId1" Type="http://schemas.openxmlformats.org/officeDocument/2006/relationships/slideLayout" Target="../slideLayouts/slideLayout2.xml"/><Relationship Id="rId6" Type="http://schemas.openxmlformats.org/officeDocument/2006/relationships/hyperlink" Target="https://www.ncbi.nlm.nih.gov/entrez/viewer.fcgi?db=nucleotide&amp;id=157042797" TargetMode="External"/><Relationship Id="rId11" Type="http://schemas.openxmlformats.org/officeDocument/2006/relationships/hyperlink" Target="https://www.ncbi.nlm.nih.gov/entrez/viewer.fcgi?db=nucleotide&amp;id=141803162" TargetMode="External"/><Relationship Id="rId24" Type="http://schemas.openxmlformats.org/officeDocument/2006/relationships/hyperlink" Target="https://www.ncbi.nlm.nih.gov/entrez/viewer.fcgi?db=nucleotide&amp;id=952977798" TargetMode="External"/><Relationship Id="rId5" Type="http://schemas.openxmlformats.org/officeDocument/2006/relationships/hyperlink" Target="https://www.ncbi.nlm.nih.gov/entrez/viewer.fcgi?db=nucleotide&amp;id=125656172" TargetMode="External"/><Relationship Id="rId15" Type="http://schemas.openxmlformats.org/officeDocument/2006/relationships/hyperlink" Target="https://www.ncbi.nlm.nih.gov/entrez/viewer.fcgi?db=nucleotide&amp;id=324021664" TargetMode="External"/><Relationship Id="rId23" Type="http://schemas.openxmlformats.org/officeDocument/2006/relationships/hyperlink" Target="https://www.ncbi.nlm.nih.gov/entrez/viewer.fcgi?db=nucleotide&amp;id=806392426" TargetMode="External"/><Relationship Id="rId28" Type="http://schemas.openxmlformats.org/officeDocument/2006/relationships/hyperlink" Target="https://www.ncbi.nlm.nih.gov/entrez/viewer.fcgi?db=nucleotide&amp;id=565671714" TargetMode="External"/><Relationship Id="rId10" Type="http://schemas.openxmlformats.org/officeDocument/2006/relationships/hyperlink" Target="https://www.ncbi.nlm.nih.gov/entrez/viewer.fcgi?db=nucleotide&amp;id=921274059" TargetMode="External"/><Relationship Id="rId19" Type="http://schemas.openxmlformats.org/officeDocument/2006/relationships/hyperlink" Target="https://www.ncbi.nlm.nih.gov/entrez/viewer.fcgi?db=nucleotide&amp;id=281427222" TargetMode="External"/><Relationship Id="rId31" Type="http://schemas.openxmlformats.org/officeDocument/2006/relationships/hyperlink" Target="https://www.ncbi.nlm.nih.gov/entrez/viewer.fcgi?db=nucleotide&amp;id=162287141" TargetMode="External"/><Relationship Id="rId4" Type="http://schemas.openxmlformats.org/officeDocument/2006/relationships/hyperlink" Target="https://www.ncbi.nlm.nih.gov/entrez/viewer.fcgi?db=nucleotide&amp;id=93102408" TargetMode="External"/><Relationship Id="rId9" Type="http://schemas.openxmlformats.org/officeDocument/2006/relationships/hyperlink" Target="https://www.ncbi.nlm.nih.gov/entrez/viewer.fcgi?db=nucleotide&amp;id=183583543" TargetMode="External"/><Relationship Id="rId14" Type="http://schemas.openxmlformats.org/officeDocument/2006/relationships/hyperlink" Target="https://www.ncbi.nlm.nih.gov/entrez/viewer.fcgi?db=nucleotide&amp;id=158966684" TargetMode="External"/><Relationship Id="rId22" Type="http://schemas.openxmlformats.org/officeDocument/2006/relationships/hyperlink" Target="https://www.ncbi.nlm.nih.gov/entrez/viewer.fcgi?db=nucleotide&amp;id=254910958" TargetMode="External"/><Relationship Id="rId27" Type="http://schemas.openxmlformats.org/officeDocument/2006/relationships/hyperlink" Target="https://www.ncbi.nlm.nih.gov/entrez/viewer.fcgi?db=nucleotide&amp;id=261599048" TargetMode="External"/><Relationship Id="rId30" Type="http://schemas.openxmlformats.org/officeDocument/2006/relationships/hyperlink" Target="https://www.ncbi.nlm.nih.gov/entrez/viewer.fcgi?db=nucleotide&amp;id=110227587"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ncbi.nlm.nih.gov/entrez/viewer.fcgi?db=nucleotide&amp;id=803378412" TargetMode="External"/><Relationship Id="rId3" Type="http://schemas.openxmlformats.org/officeDocument/2006/relationships/hyperlink" Target="https://www.ncbi.nlm.nih.gov/entrez/viewer.fcgi?db=nucleotide&amp;id=239937452" TargetMode="External"/><Relationship Id="rId7" Type="http://schemas.openxmlformats.org/officeDocument/2006/relationships/hyperlink" Target="https://www.ncbi.nlm.nih.gov/entrez/viewer.fcgi?db=nucleotide&amp;id=161702987" TargetMode="External"/><Relationship Id="rId12" Type="http://schemas.openxmlformats.org/officeDocument/2006/relationships/hyperlink" Target="https://www.ncbi.nlm.nih.gov/entrez/viewer.fcgi?db=nucleotide&amp;id=126723005" TargetMode="External"/><Relationship Id="rId2" Type="http://schemas.openxmlformats.org/officeDocument/2006/relationships/hyperlink" Target="https://www.ncbi.nlm.nih.gov/entrez/viewer.fcgi?db=nucleotide&amp;id=425854813" TargetMode="External"/><Relationship Id="rId1" Type="http://schemas.openxmlformats.org/officeDocument/2006/relationships/slideLayout" Target="../slideLayouts/slideLayout7.xml"/><Relationship Id="rId6" Type="http://schemas.openxmlformats.org/officeDocument/2006/relationships/hyperlink" Target="https://www.ncbi.nlm.nih.gov/entrez/viewer.fcgi?db=nucleotide&amp;id=90568037" TargetMode="External"/><Relationship Id="rId11" Type="http://schemas.openxmlformats.org/officeDocument/2006/relationships/hyperlink" Target="https://www.ncbi.nlm.nih.gov/entrez/viewer.fcgi?db=nucleotide&amp;id=227116342" TargetMode="External"/><Relationship Id="rId5" Type="http://schemas.openxmlformats.org/officeDocument/2006/relationships/hyperlink" Target="https://www.ncbi.nlm.nih.gov/entrez/viewer.fcgi?db=nucleotide&amp;id=262118229" TargetMode="External"/><Relationship Id="rId10" Type="http://schemas.openxmlformats.org/officeDocument/2006/relationships/hyperlink" Target="https://www.ncbi.nlm.nih.gov/entrez/viewer.fcgi?db=nucleotide&amp;id=89001112" TargetMode="External"/><Relationship Id="rId4" Type="http://schemas.openxmlformats.org/officeDocument/2006/relationships/hyperlink" Target="https://www.ncbi.nlm.nih.gov/entrez/viewer.fcgi?db=nucleotide&amp;id=425876777" TargetMode="External"/><Relationship Id="rId9" Type="http://schemas.openxmlformats.org/officeDocument/2006/relationships/hyperlink" Target="https://www.ncbi.nlm.nih.gov/entrez/viewer.fcgi?db=nucleotide&amp;id=81747810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F047DDA-D21B-408D-BFB1-C545337F8DED}"/>
              </a:ext>
            </a:extLst>
          </p:cNvPr>
          <p:cNvPicPr>
            <a:picLocks noChangeAspect="1"/>
          </p:cNvPicPr>
          <p:nvPr/>
        </p:nvPicPr>
        <p:blipFill rotWithShape="1">
          <a:blip r:embed="rId3"/>
          <a:srcRect l="10975" t="1484" r="2814" b="7691"/>
          <a:stretch/>
        </p:blipFill>
        <p:spPr>
          <a:xfrm>
            <a:off x="5362619" y="3653797"/>
            <a:ext cx="1072033" cy="946608"/>
          </a:xfrm>
          <a:prstGeom prst="rect">
            <a:avLst/>
          </a:prstGeom>
        </p:spPr>
      </p:pic>
      <p:pic>
        <p:nvPicPr>
          <p:cNvPr id="9" name="Picture 8">
            <a:extLst>
              <a:ext uri="{FF2B5EF4-FFF2-40B4-BE49-F238E27FC236}">
                <a16:creationId xmlns:a16="http://schemas.microsoft.com/office/drawing/2014/main" id="{416963DA-85B2-4CF9-8CF8-88625D0E509A}"/>
              </a:ext>
            </a:extLst>
          </p:cNvPr>
          <p:cNvPicPr>
            <a:picLocks noChangeAspect="1"/>
          </p:cNvPicPr>
          <p:nvPr/>
        </p:nvPicPr>
        <p:blipFill rotWithShape="1">
          <a:blip r:embed="rId4"/>
          <a:srcRect l="10393" t="4181" r="3321" b="7973"/>
          <a:stretch/>
        </p:blipFill>
        <p:spPr>
          <a:xfrm>
            <a:off x="442249" y="3513743"/>
            <a:ext cx="1084592" cy="1092611"/>
          </a:xfrm>
          <a:prstGeom prst="rect">
            <a:avLst/>
          </a:prstGeom>
        </p:spPr>
      </p:pic>
      <p:pic>
        <p:nvPicPr>
          <p:cNvPr id="7" name="Picture 6">
            <a:extLst>
              <a:ext uri="{FF2B5EF4-FFF2-40B4-BE49-F238E27FC236}">
                <a16:creationId xmlns:a16="http://schemas.microsoft.com/office/drawing/2014/main" id="{4223C64D-45A2-4FE0-9DB1-60F985167B8A}"/>
              </a:ext>
            </a:extLst>
          </p:cNvPr>
          <p:cNvPicPr>
            <a:picLocks noChangeAspect="1"/>
          </p:cNvPicPr>
          <p:nvPr/>
        </p:nvPicPr>
        <p:blipFill rotWithShape="1">
          <a:blip r:embed="rId5"/>
          <a:srcRect l="10516" t="3208" r="2809" b="9152"/>
          <a:stretch/>
        </p:blipFill>
        <p:spPr>
          <a:xfrm>
            <a:off x="5252653" y="2137361"/>
            <a:ext cx="1075263" cy="1017840"/>
          </a:xfrm>
          <a:prstGeom prst="rect">
            <a:avLst/>
          </a:prstGeom>
        </p:spPr>
      </p:pic>
      <p:pic>
        <p:nvPicPr>
          <p:cNvPr id="5" name="Picture 4">
            <a:extLst>
              <a:ext uri="{FF2B5EF4-FFF2-40B4-BE49-F238E27FC236}">
                <a16:creationId xmlns:a16="http://schemas.microsoft.com/office/drawing/2014/main" id="{A994EEA8-5DD0-4671-8F12-55A149D7E759}"/>
              </a:ext>
            </a:extLst>
          </p:cNvPr>
          <p:cNvPicPr>
            <a:picLocks noChangeAspect="1"/>
          </p:cNvPicPr>
          <p:nvPr/>
        </p:nvPicPr>
        <p:blipFill rotWithShape="1">
          <a:blip r:embed="rId6"/>
          <a:srcRect l="6771" t="2214" r="2769" b="7988"/>
          <a:stretch/>
        </p:blipFill>
        <p:spPr>
          <a:xfrm>
            <a:off x="2155093" y="1991218"/>
            <a:ext cx="1331294" cy="1111187"/>
          </a:xfrm>
          <a:prstGeom prst="rect">
            <a:avLst/>
          </a:prstGeom>
        </p:spPr>
      </p:pic>
      <p:sp>
        <p:nvSpPr>
          <p:cNvPr id="129" name="TextBox 128"/>
          <p:cNvSpPr txBox="1"/>
          <p:nvPr/>
        </p:nvSpPr>
        <p:spPr>
          <a:xfrm>
            <a:off x="98454" y="7150156"/>
            <a:ext cx="6775507" cy="2092881"/>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Figure 1: Generation and characterization of liver–specific APPL2</a:t>
            </a:r>
            <a:r>
              <a:rPr lang="en-US" sz="1000" b="1" baseline="30000" dirty="0">
                <a:latin typeface="Arial" panose="020B0604020202020204" pitchFamily="34" charset="0"/>
                <a:cs typeface="Arial" panose="020B0604020202020204" pitchFamily="34" charset="0"/>
              </a:rPr>
              <a:t>HepKO</a:t>
            </a:r>
            <a:r>
              <a:rPr lang="en-US" sz="1000" b="1" dirty="0">
                <a:latin typeface="Arial" panose="020B0604020202020204" pitchFamily="34" charset="0"/>
                <a:cs typeface="Arial" panose="020B0604020202020204" pitchFamily="34" charset="0"/>
              </a:rPr>
              <a:t> mice. (A</a:t>
            </a:r>
            <a:r>
              <a:rPr lang="en-US" sz="1000" dirty="0">
                <a:latin typeface="Arial" panose="020B0604020202020204" pitchFamily="34" charset="0"/>
                <a:cs typeface="Arial" panose="020B0604020202020204" pitchFamily="34" charset="0"/>
              </a:rPr>
              <a:t>) Schematic diagram of genomic structure of the appl2 gene. (</a:t>
            </a:r>
            <a:r>
              <a:rPr lang="en-US" sz="1000" b="1" dirty="0">
                <a:latin typeface="Arial" panose="020B0604020202020204" pitchFamily="34" charset="0"/>
                <a:cs typeface="Arial" panose="020B0604020202020204" pitchFamily="34" charset="0"/>
              </a:rPr>
              <a:t>B</a:t>
            </a:r>
            <a:r>
              <a:rPr lang="en-US" sz="1000" dirty="0">
                <a:latin typeface="Arial" panose="020B0604020202020204" pitchFamily="34" charset="0"/>
                <a:cs typeface="Arial" panose="020B0604020202020204" pitchFamily="34" charset="0"/>
              </a:rPr>
              <a:t>) Identification of APPL2 </a:t>
            </a:r>
            <a:r>
              <a:rPr lang="en-US" sz="1000" dirty="0" err="1">
                <a:latin typeface="Arial" panose="020B0604020202020204" pitchFamily="34" charset="0"/>
                <a:cs typeface="Arial" panose="020B0604020202020204" pitchFamily="34" charset="0"/>
              </a:rPr>
              <a:t>floxed</a:t>
            </a:r>
            <a:r>
              <a:rPr lang="en-US" sz="1000" dirty="0">
                <a:latin typeface="Arial" panose="020B0604020202020204" pitchFamily="34" charset="0"/>
                <a:cs typeface="Arial" panose="020B0604020202020204" pitchFamily="34" charset="0"/>
              </a:rPr>
              <a:t> mice by Southern blot analysis. The genomic DNA was digested with </a:t>
            </a:r>
            <a:r>
              <a:rPr lang="en-US" sz="1000" dirty="0" err="1">
                <a:latin typeface="Arial" panose="020B0604020202020204" pitchFamily="34" charset="0"/>
                <a:cs typeface="Arial" panose="020B0604020202020204" pitchFamily="34" charset="0"/>
              </a:rPr>
              <a:t>NheI</a:t>
            </a:r>
            <a:r>
              <a:rPr lang="en-US" sz="1000" dirty="0">
                <a:latin typeface="Arial" panose="020B0604020202020204" pitchFamily="34" charset="0"/>
                <a:cs typeface="Arial" panose="020B0604020202020204" pitchFamily="34" charset="0"/>
              </a:rPr>
              <a:t> restriction enzyme and hybridized with specific appl2 DNA probe. (</a:t>
            </a:r>
            <a:r>
              <a:rPr lang="en-US" sz="1000" b="1" dirty="0">
                <a:latin typeface="Arial" panose="020B0604020202020204" pitchFamily="34" charset="0"/>
                <a:cs typeface="Arial" panose="020B0604020202020204" pitchFamily="34" charset="0"/>
              </a:rPr>
              <a:t>C</a:t>
            </a:r>
            <a:r>
              <a:rPr lang="en-US" sz="1000" dirty="0">
                <a:latin typeface="Arial" panose="020B0604020202020204" pitchFamily="34" charset="0"/>
                <a:cs typeface="Arial" panose="020B0604020202020204" pitchFamily="34" charset="0"/>
              </a:rPr>
              <a:t>) Identification of liver-specific APPL2 knockout (APPL2</a:t>
            </a:r>
            <a:r>
              <a:rPr lang="en-US" sz="1000" baseline="30000" dirty="0">
                <a:latin typeface="Arial" panose="020B0604020202020204" pitchFamily="34" charset="0"/>
                <a:cs typeface="Arial" panose="020B0604020202020204" pitchFamily="34" charset="0"/>
              </a:rPr>
              <a:t>HepKO</a:t>
            </a:r>
            <a:r>
              <a:rPr lang="en-US" sz="1000" dirty="0">
                <a:latin typeface="Arial" panose="020B0604020202020204" pitchFamily="34" charset="0"/>
                <a:cs typeface="Arial" panose="020B0604020202020204" pitchFamily="34" charset="0"/>
              </a:rPr>
              <a:t>) mice by Western blot analysis. APPL2 proteins from different tissue homogenates of wild type littermates (WT) or knockout (KO) mice were detected using specific APPL2 antibody. (</a:t>
            </a:r>
            <a:r>
              <a:rPr lang="en-US" sz="1000" b="1" dirty="0">
                <a:latin typeface="Arial" panose="020B0604020202020204" pitchFamily="34" charset="0"/>
                <a:cs typeface="Arial" panose="020B0604020202020204" pitchFamily="34" charset="0"/>
              </a:rPr>
              <a:t>D</a:t>
            </a:r>
            <a:r>
              <a:rPr lang="en-US" sz="1000" dirty="0">
                <a:latin typeface="Arial" panose="020B0604020202020204" pitchFamily="34" charset="0"/>
                <a:cs typeface="Arial" panose="020B0604020202020204" pitchFamily="34" charset="0"/>
              </a:rPr>
              <a:t>) Body weight changes of control (</a:t>
            </a:r>
            <a:r>
              <a:rPr lang="en-US" sz="1000" dirty="0" err="1">
                <a:latin typeface="Arial" panose="020B0604020202020204" pitchFamily="34" charset="0"/>
                <a:cs typeface="Arial" panose="020B0604020202020204" pitchFamily="34" charset="0"/>
              </a:rPr>
              <a:t>loxp</a:t>
            </a:r>
            <a:r>
              <a:rPr lang="en-US" sz="1000" dirty="0">
                <a:latin typeface="Arial" panose="020B0604020202020204" pitchFamily="34" charset="0"/>
                <a:cs typeface="Arial" panose="020B0604020202020204" pitchFamily="34" charset="0"/>
              </a:rPr>
              <a:t>) and APPL2</a:t>
            </a:r>
            <a:r>
              <a:rPr lang="en-US" sz="1000" baseline="30000" dirty="0">
                <a:latin typeface="Arial" panose="020B0604020202020204" pitchFamily="34" charset="0"/>
                <a:cs typeface="Arial" panose="020B0604020202020204" pitchFamily="34" charset="0"/>
              </a:rPr>
              <a:t>HepKO</a:t>
            </a:r>
            <a:r>
              <a:rPr lang="en-US" sz="1000" dirty="0">
                <a:latin typeface="Arial" panose="020B0604020202020204" pitchFamily="34" charset="0"/>
                <a:cs typeface="Arial" panose="020B0604020202020204" pitchFamily="34" charset="0"/>
              </a:rPr>
              <a:t> mice fed normal chow. (</a:t>
            </a:r>
            <a:r>
              <a:rPr lang="en-US" sz="1000" b="1" dirty="0">
                <a:latin typeface="Arial" panose="020B0604020202020204" pitchFamily="34" charset="0"/>
                <a:cs typeface="Arial" panose="020B0604020202020204" pitchFamily="34" charset="0"/>
              </a:rPr>
              <a:t>E</a:t>
            </a:r>
            <a:r>
              <a:rPr lang="en-US" sz="1000" dirty="0">
                <a:latin typeface="Arial" panose="020B0604020202020204" pitchFamily="34" charset="0"/>
                <a:cs typeface="Arial" panose="020B0604020202020204" pitchFamily="34" charset="0"/>
              </a:rPr>
              <a:t>) Weekly food intake on normal chow. (</a:t>
            </a:r>
            <a:r>
              <a:rPr lang="en-US" sz="1000" b="1" dirty="0">
                <a:latin typeface="Arial" panose="020B0604020202020204" pitchFamily="34" charset="0"/>
                <a:cs typeface="Arial" panose="020B0604020202020204" pitchFamily="34" charset="0"/>
              </a:rPr>
              <a:t>F</a:t>
            </a:r>
            <a:r>
              <a:rPr lang="en-US" sz="1000" dirty="0">
                <a:latin typeface="Arial" panose="020B0604020202020204" pitchFamily="34" charset="0"/>
                <a:cs typeface="Arial" panose="020B0604020202020204" pitchFamily="34" charset="0"/>
              </a:rPr>
              <a:t>) Organ mass on normal chow. (</a:t>
            </a:r>
            <a:r>
              <a:rPr lang="en-US" sz="1000" b="1" dirty="0">
                <a:latin typeface="Arial" panose="020B0604020202020204" pitchFamily="34" charset="0"/>
                <a:cs typeface="Arial" panose="020B0604020202020204" pitchFamily="34" charset="0"/>
              </a:rPr>
              <a:t>G)</a:t>
            </a:r>
            <a:r>
              <a:rPr lang="en-US" sz="1000" dirty="0">
                <a:latin typeface="Arial" panose="020B0604020202020204" pitchFamily="34" charset="0"/>
                <a:cs typeface="Arial" panose="020B0604020202020204" pitchFamily="34" charset="0"/>
              </a:rPr>
              <a:t> Glucose tolerance test on normal chow. </a:t>
            </a:r>
            <a:r>
              <a:rPr lang="en-US" sz="1000" b="1" dirty="0">
                <a:latin typeface="Arial" panose="020B0604020202020204" pitchFamily="34" charset="0"/>
                <a:cs typeface="Arial" panose="020B0604020202020204" pitchFamily="34" charset="0"/>
              </a:rPr>
              <a:t>(H</a:t>
            </a:r>
            <a:r>
              <a:rPr lang="en-US" sz="1000" dirty="0">
                <a:latin typeface="Arial" panose="020B0604020202020204" pitchFamily="34" charset="0"/>
                <a:cs typeface="Arial" panose="020B0604020202020204" pitchFamily="34" charset="0"/>
              </a:rPr>
              <a:t>) Insulin tolerance test on normal chow condition. (</a:t>
            </a:r>
            <a:r>
              <a:rPr lang="en-US" sz="1000" b="1" dirty="0">
                <a:latin typeface="Arial" panose="020B0604020202020204" pitchFamily="34" charset="0"/>
                <a:cs typeface="Arial" panose="020B0604020202020204" pitchFamily="34" charset="0"/>
              </a:rPr>
              <a:t>I</a:t>
            </a:r>
            <a:r>
              <a:rPr lang="en-US" sz="1000" dirty="0">
                <a:latin typeface="Arial" panose="020B0604020202020204" pitchFamily="34" charset="0"/>
                <a:cs typeface="Arial" panose="020B0604020202020204" pitchFamily="34" charset="0"/>
              </a:rPr>
              <a:t>) Fasting blood insulin levels on normal chow. (</a:t>
            </a:r>
            <a:r>
              <a:rPr lang="en-US" sz="1000" b="1" dirty="0">
                <a:latin typeface="Arial" panose="020B0604020202020204" pitchFamily="34" charset="0"/>
                <a:cs typeface="Arial" panose="020B0604020202020204" pitchFamily="34" charset="0"/>
              </a:rPr>
              <a:t>J</a:t>
            </a:r>
            <a:r>
              <a:rPr lang="en-US" sz="1000" dirty="0">
                <a:latin typeface="Arial" panose="020B0604020202020204" pitchFamily="34" charset="0"/>
                <a:cs typeface="Arial" panose="020B0604020202020204" pitchFamily="34" charset="0"/>
              </a:rPr>
              <a:t>) Fasting blood glucose levels on normal chow. </a:t>
            </a:r>
            <a:r>
              <a:rPr lang="en-US" sz="1000" b="1" dirty="0">
                <a:latin typeface="Arial" panose="020B0604020202020204" pitchFamily="34" charset="0"/>
                <a:cs typeface="Arial" panose="020B0604020202020204" pitchFamily="34" charset="0"/>
              </a:rPr>
              <a:t>(K</a:t>
            </a:r>
            <a:r>
              <a:rPr lang="en-US" sz="1000" dirty="0">
                <a:latin typeface="Arial" panose="020B0604020202020204" pitchFamily="34" charset="0"/>
                <a:cs typeface="Arial" panose="020B0604020202020204" pitchFamily="34" charset="0"/>
              </a:rPr>
              <a:t>) </a:t>
            </a:r>
            <a:r>
              <a:rPr lang="en-US" sz="1000" dirty="0">
                <a:latin typeface="Arial"/>
                <a:cs typeface="Arial"/>
              </a:rPr>
              <a:t>Pyruvate tolerance test on normal chow condition. (</a:t>
            </a:r>
            <a:r>
              <a:rPr lang="en-US" sz="1000" b="1" dirty="0">
                <a:latin typeface="Arial"/>
                <a:cs typeface="Arial"/>
              </a:rPr>
              <a:t>L</a:t>
            </a:r>
            <a:r>
              <a:rPr lang="en-US" sz="1000" dirty="0">
                <a:latin typeface="Arial"/>
                <a:cs typeface="Arial"/>
              </a:rPr>
              <a:t>) </a:t>
            </a:r>
            <a:r>
              <a:rPr lang="en-US" sz="1000" dirty="0">
                <a:latin typeface="Arial" panose="020B0604020202020204" pitchFamily="34" charset="0"/>
                <a:cs typeface="Arial" panose="020B0604020202020204" pitchFamily="34" charset="0"/>
              </a:rPr>
              <a:t>Serum triglyceride and free fatty acid levels on normal chow. Activity (</a:t>
            </a:r>
            <a:r>
              <a:rPr lang="en-US" sz="1000" b="1" dirty="0">
                <a:latin typeface="Arial" panose="020B0604020202020204" pitchFamily="34" charset="0"/>
                <a:cs typeface="Arial" panose="020B0604020202020204" pitchFamily="34" charset="0"/>
              </a:rPr>
              <a:t>M</a:t>
            </a:r>
            <a:r>
              <a:rPr lang="en-US" sz="1000" dirty="0">
                <a:latin typeface="Arial" panose="020B0604020202020204" pitchFamily="34" charset="0"/>
                <a:cs typeface="Arial" panose="020B0604020202020204" pitchFamily="34" charset="0"/>
              </a:rPr>
              <a:t>), O</a:t>
            </a:r>
            <a:r>
              <a:rPr lang="en-US" sz="1000" baseline="-25000" dirty="0">
                <a:latin typeface="Arial" panose="020B0604020202020204" pitchFamily="34" charset="0"/>
                <a:cs typeface="Arial" panose="020B0604020202020204" pitchFamily="34" charset="0"/>
              </a:rPr>
              <a:t>2</a:t>
            </a:r>
            <a:r>
              <a:rPr lang="en-US" sz="1000" dirty="0">
                <a:latin typeface="Arial" panose="020B0604020202020204" pitchFamily="34" charset="0"/>
                <a:cs typeface="Arial" panose="020B0604020202020204" pitchFamily="34" charset="0"/>
              </a:rPr>
              <a:t> consumption (</a:t>
            </a:r>
            <a:r>
              <a:rPr lang="en-US" sz="1000" b="1" dirty="0">
                <a:latin typeface="Arial" panose="020B0604020202020204" pitchFamily="34" charset="0"/>
                <a:cs typeface="Arial" panose="020B0604020202020204" pitchFamily="34" charset="0"/>
              </a:rPr>
              <a:t>N</a:t>
            </a:r>
            <a:r>
              <a:rPr lang="en-US" sz="1000" dirty="0">
                <a:latin typeface="Arial" panose="020B0604020202020204" pitchFamily="34" charset="0"/>
                <a:cs typeface="Arial" panose="020B0604020202020204" pitchFamily="34" charset="0"/>
              </a:rPr>
              <a:t>), Respiratory quotient  (</a:t>
            </a:r>
            <a:r>
              <a:rPr lang="en-US" sz="1000" b="1" dirty="0">
                <a:latin typeface="Arial" panose="020B0604020202020204" pitchFamily="34" charset="0"/>
                <a:cs typeface="Arial" panose="020B0604020202020204" pitchFamily="34" charset="0"/>
              </a:rPr>
              <a:t>O</a:t>
            </a:r>
            <a:r>
              <a:rPr lang="en-US" sz="1000" dirty="0">
                <a:latin typeface="Arial" panose="020B0604020202020204" pitchFamily="34" charset="0"/>
                <a:cs typeface="Arial" panose="020B0604020202020204" pitchFamily="34" charset="0"/>
              </a:rPr>
              <a:t>) and Resting metabolic rated (</a:t>
            </a:r>
            <a:r>
              <a:rPr lang="en-US" sz="1000" b="1" dirty="0">
                <a:latin typeface="Arial" panose="020B0604020202020204" pitchFamily="34" charset="0"/>
                <a:cs typeface="Arial" panose="020B0604020202020204" pitchFamily="34" charset="0"/>
              </a:rPr>
              <a:t>P</a:t>
            </a:r>
            <a:r>
              <a:rPr lang="en-US" sz="1000" dirty="0">
                <a:latin typeface="Arial" panose="020B0604020202020204" pitchFamily="34" charset="0"/>
                <a:cs typeface="Arial" panose="020B0604020202020204" pitchFamily="34" charset="0"/>
              </a:rPr>
              <a:t>) during calorimetry on normal chow condition. All results are presented as mean ± SD, and p values were calculated using one way, two way ANOVA or the Student’s t test (*p &lt; 0.05, **P &lt; 0.01 and ***p &lt; 0.001).</a:t>
            </a:r>
          </a:p>
          <a:p>
            <a:pPr algn="just"/>
            <a:endParaRPr lang="en-US" sz="1000" dirty="0">
              <a:latin typeface="Arial" panose="020B0604020202020204" pitchFamily="34" charset="0"/>
              <a:cs typeface="Arial" panose="020B0604020202020204" pitchFamily="34" charset="0"/>
            </a:endParaRPr>
          </a:p>
        </p:txBody>
      </p:sp>
      <p:sp>
        <p:nvSpPr>
          <p:cNvPr id="172" name="TextBox 171"/>
          <p:cNvSpPr txBox="1"/>
          <p:nvPr/>
        </p:nvSpPr>
        <p:spPr>
          <a:xfrm>
            <a:off x="398510" y="5200996"/>
            <a:ext cx="914400" cy="215444"/>
          </a:xfrm>
          <a:prstGeom prst="rect">
            <a:avLst/>
          </a:prstGeom>
          <a:noFill/>
        </p:spPr>
        <p:txBody>
          <a:bodyPr wrap="square" rtlCol="0">
            <a:spAutoFit/>
          </a:bodyPr>
          <a:lstStyle/>
          <a:p>
            <a:r>
              <a:rPr lang="en-US" sz="800" dirty="0">
                <a:latin typeface="Arial" pitchFamily="34" charset="0"/>
                <a:cs typeface="Arial" pitchFamily="34" charset="0"/>
              </a:rPr>
              <a:t>FFA (</a:t>
            </a:r>
            <a:r>
              <a:rPr lang="en-US" sz="800" dirty="0" err="1">
                <a:latin typeface="Arial" pitchFamily="34" charset="0"/>
                <a:cs typeface="Arial" pitchFamily="34" charset="0"/>
              </a:rPr>
              <a:t>mEq</a:t>
            </a:r>
            <a:r>
              <a:rPr lang="en-US" sz="800" dirty="0">
                <a:latin typeface="Arial" pitchFamily="34" charset="0"/>
                <a:cs typeface="Arial" pitchFamily="34" charset="0"/>
              </a:rPr>
              <a:t>/</a:t>
            </a:r>
            <a:r>
              <a:rPr lang="en-US" sz="800" dirty="0" err="1">
                <a:latin typeface="Arial" pitchFamily="34" charset="0"/>
                <a:cs typeface="Arial" pitchFamily="34" charset="0"/>
              </a:rPr>
              <a:t>dL</a:t>
            </a:r>
            <a:r>
              <a:rPr lang="en-US" sz="800" dirty="0">
                <a:latin typeface="Arial" pitchFamily="34" charset="0"/>
                <a:cs typeface="Arial" pitchFamily="34" charset="0"/>
              </a:rPr>
              <a:t>)</a:t>
            </a:r>
          </a:p>
        </p:txBody>
      </p:sp>
      <p:sp>
        <p:nvSpPr>
          <p:cNvPr id="182" name="TextBox 181"/>
          <p:cNvSpPr txBox="1"/>
          <p:nvPr/>
        </p:nvSpPr>
        <p:spPr>
          <a:xfrm>
            <a:off x="398510" y="5429596"/>
            <a:ext cx="914400" cy="215444"/>
          </a:xfrm>
          <a:prstGeom prst="rect">
            <a:avLst/>
          </a:prstGeom>
          <a:noFill/>
        </p:spPr>
        <p:txBody>
          <a:bodyPr wrap="square" rtlCol="0">
            <a:spAutoFit/>
          </a:bodyPr>
          <a:lstStyle/>
          <a:p>
            <a:r>
              <a:rPr lang="en-US" sz="800" dirty="0">
                <a:latin typeface="Arial" pitchFamily="34" charset="0"/>
                <a:cs typeface="Arial" pitchFamily="34" charset="0"/>
              </a:rPr>
              <a:t>TAG (mg/</a:t>
            </a:r>
            <a:r>
              <a:rPr lang="en-US" sz="800" dirty="0" err="1">
                <a:latin typeface="Arial" pitchFamily="34" charset="0"/>
                <a:cs typeface="Arial" pitchFamily="34" charset="0"/>
              </a:rPr>
              <a:t>dL</a:t>
            </a:r>
            <a:r>
              <a:rPr lang="en-US" sz="800" dirty="0">
                <a:latin typeface="Arial" pitchFamily="34" charset="0"/>
                <a:cs typeface="Arial" pitchFamily="34" charset="0"/>
              </a:rPr>
              <a:t>)</a:t>
            </a:r>
          </a:p>
        </p:txBody>
      </p:sp>
      <p:sp>
        <p:nvSpPr>
          <p:cNvPr id="191" name="TextBox 190"/>
          <p:cNvSpPr txBox="1"/>
          <p:nvPr/>
        </p:nvSpPr>
        <p:spPr>
          <a:xfrm>
            <a:off x="1151239" y="5200996"/>
            <a:ext cx="680297" cy="215444"/>
          </a:xfrm>
          <a:prstGeom prst="rect">
            <a:avLst/>
          </a:prstGeom>
          <a:noFill/>
        </p:spPr>
        <p:txBody>
          <a:bodyPr wrap="square" rtlCol="0">
            <a:spAutoFit/>
          </a:bodyPr>
          <a:lstStyle/>
          <a:p>
            <a:r>
              <a:rPr lang="en-US" sz="800" dirty="0">
                <a:latin typeface="Arial" pitchFamily="34" charset="0"/>
                <a:cs typeface="Arial" pitchFamily="34" charset="0"/>
              </a:rPr>
              <a:t>1.00</a:t>
            </a:r>
            <a:r>
              <a:rPr lang="en-US" sz="600" dirty="0">
                <a:latin typeface="Arial" pitchFamily="34" charset="0"/>
                <a:cs typeface="Arial" pitchFamily="34" charset="0"/>
              </a:rPr>
              <a:t>(n=9)</a:t>
            </a:r>
          </a:p>
        </p:txBody>
      </p:sp>
      <p:sp>
        <p:nvSpPr>
          <p:cNvPr id="196" name="TextBox 195"/>
          <p:cNvSpPr txBox="1"/>
          <p:nvPr/>
        </p:nvSpPr>
        <p:spPr>
          <a:xfrm>
            <a:off x="1713215" y="5200996"/>
            <a:ext cx="620100" cy="215444"/>
          </a:xfrm>
          <a:prstGeom prst="rect">
            <a:avLst/>
          </a:prstGeom>
          <a:noFill/>
        </p:spPr>
        <p:txBody>
          <a:bodyPr wrap="square" rtlCol="0">
            <a:spAutoFit/>
          </a:bodyPr>
          <a:lstStyle/>
          <a:p>
            <a:r>
              <a:rPr lang="en-US" sz="800" dirty="0">
                <a:latin typeface="Arial" pitchFamily="34" charset="0"/>
                <a:cs typeface="Arial" pitchFamily="34" charset="0"/>
              </a:rPr>
              <a:t>1.10</a:t>
            </a:r>
            <a:r>
              <a:rPr lang="en-US" sz="600" dirty="0">
                <a:latin typeface="Arial" pitchFamily="34" charset="0"/>
                <a:cs typeface="Arial" pitchFamily="34" charset="0"/>
              </a:rPr>
              <a:t>(n=9)</a:t>
            </a:r>
          </a:p>
        </p:txBody>
      </p:sp>
      <p:sp>
        <p:nvSpPr>
          <p:cNvPr id="198" name="TextBox 197"/>
          <p:cNvSpPr txBox="1"/>
          <p:nvPr/>
        </p:nvSpPr>
        <p:spPr>
          <a:xfrm>
            <a:off x="1179704" y="4994634"/>
            <a:ext cx="533400" cy="215444"/>
          </a:xfrm>
          <a:prstGeom prst="rect">
            <a:avLst/>
          </a:prstGeom>
          <a:noFill/>
        </p:spPr>
        <p:txBody>
          <a:bodyPr wrap="square" rtlCol="0">
            <a:spAutoFit/>
          </a:bodyPr>
          <a:lstStyle/>
          <a:p>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199" name="TextBox 198"/>
          <p:cNvSpPr txBox="1"/>
          <p:nvPr/>
        </p:nvSpPr>
        <p:spPr>
          <a:xfrm>
            <a:off x="1626719" y="5007574"/>
            <a:ext cx="838200" cy="215444"/>
          </a:xfrm>
          <a:prstGeom prst="rect">
            <a:avLst/>
          </a:prstGeom>
          <a:noFill/>
        </p:spPr>
        <p:txBody>
          <a:bodyPr wrap="square" rtlCol="0">
            <a:spAutoFit/>
          </a:bodyPr>
          <a:lstStyle/>
          <a:p>
            <a:r>
              <a:rPr lang="en-US" sz="800" dirty="0">
                <a:latin typeface="Arial" pitchFamily="34" charset="0"/>
                <a:cs typeface="Arial" pitchFamily="34" charset="0"/>
              </a:rPr>
              <a:t>APPL2</a:t>
            </a:r>
            <a:r>
              <a:rPr lang="en-US" sz="800" baseline="30000" dirty="0">
                <a:latin typeface="Arial" pitchFamily="34" charset="0"/>
                <a:cs typeface="Arial" pitchFamily="34" charset="0"/>
              </a:rPr>
              <a:t>HepKO</a:t>
            </a:r>
          </a:p>
        </p:txBody>
      </p:sp>
      <p:sp>
        <p:nvSpPr>
          <p:cNvPr id="200" name="TextBox 199"/>
          <p:cNvSpPr txBox="1"/>
          <p:nvPr/>
        </p:nvSpPr>
        <p:spPr>
          <a:xfrm>
            <a:off x="2246615" y="5200996"/>
            <a:ext cx="457200" cy="215444"/>
          </a:xfrm>
          <a:prstGeom prst="rect">
            <a:avLst/>
          </a:prstGeom>
          <a:noFill/>
        </p:spPr>
        <p:txBody>
          <a:bodyPr wrap="square" rtlCol="0">
            <a:spAutoFit/>
          </a:bodyPr>
          <a:lstStyle/>
          <a:p>
            <a:r>
              <a:rPr lang="en-US" sz="800" dirty="0">
                <a:latin typeface="Arial" pitchFamily="34" charset="0"/>
                <a:cs typeface="Arial" pitchFamily="34" charset="0"/>
              </a:rPr>
              <a:t>0.55  </a:t>
            </a:r>
          </a:p>
        </p:txBody>
      </p:sp>
      <p:sp>
        <p:nvSpPr>
          <p:cNvPr id="210" name="TextBox 209"/>
          <p:cNvSpPr txBox="1"/>
          <p:nvPr/>
        </p:nvSpPr>
        <p:spPr>
          <a:xfrm>
            <a:off x="1151239" y="5429596"/>
            <a:ext cx="795483" cy="215444"/>
          </a:xfrm>
          <a:prstGeom prst="rect">
            <a:avLst/>
          </a:prstGeom>
          <a:noFill/>
        </p:spPr>
        <p:txBody>
          <a:bodyPr wrap="square" rtlCol="0">
            <a:spAutoFit/>
          </a:bodyPr>
          <a:lstStyle/>
          <a:p>
            <a:r>
              <a:rPr lang="en-US" sz="800" dirty="0">
                <a:latin typeface="Arial" pitchFamily="34" charset="0"/>
                <a:cs typeface="Arial" pitchFamily="34" charset="0"/>
              </a:rPr>
              <a:t>175.2</a:t>
            </a:r>
            <a:r>
              <a:rPr lang="en-US" sz="600" dirty="0">
                <a:latin typeface="Arial" pitchFamily="34" charset="0"/>
                <a:cs typeface="Arial" pitchFamily="34" charset="0"/>
              </a:rPr>
              <a:t>(n=10)</a:t>
            </a:r>
          </a:p>
        </p:txBody>
      </p:sp>
      <p:sp>
        <p:nvSpPr>
          <p:cNvPr id="211" name="TextBox 210"/>
          <p:cNvSpPr txBox="1"/>
          <p:nvPr/>
        </p:nvSpPr>
        <p:spPr>
          <a:xfrm>
            <a:off x="1713215" y="5429596"/>
            <a:ext cx="875824" cy="215444"/>
          </a:xfrm>
          <a:prstGeom prst="rect">
            <a:avLst/>
          </a:prstGeom>
          <a:noFill/>
        </p:spPr>
        <p:txBody>
          <a:bodyPr wrap="square" rtlCol="0">
            <a:spAutoFit/>
          </a:bodyPr>
          <a:lstStyle/>
          <a:p>
            <a:r>
              <a:rPr lang="en-US" sz="800" dirty="0">
                <a:latin typeface="Arial" pitchFamily="34" charset="0"/>
                <a:cs typeface="Arial" pitchFamily="34" charset="0"/>
              </a:rPr>
              <a:t>125.8</a:t>
            </a:r>
            <a:r>
              <a:rPr lang="en-US" sz="600" dirty="0">
                <a:latin typeface="Arial" pitchFamily="34" charset="0"/>
                <a:cs typeface="Arial" pitchFamily="34" charset="0"/>
              </a:rPr>
              <a:t>(n=12)  </a:t>
            </a:r>
          </a:p>
        </p:txBody>
      </p:sp>
      <p:sp>
        <p:nvSpPr>
          <p:cNvPr id="212" name="TextBox 211"/>
          <p:cNvSpPr txBox="1"/>
          <p:nvPr/>
        </p:nvSpPr>
        <p:spPr>
          <a:xfrm>
            <a:off x="2246615" y="5429596"/>
            <a:ext cx="457200" cy="215444"/>
          </a:xfrm>
          <a:prstGeom prst="rect">
            <a:avLst/>
          </a:prstGeom>
          <a:noFill/>
        </p:spPr>
        <p:txBody>
          <a:bodyPr wrap="square" rtlCol="0">
            <a:spAutoFit/>
          </a:bodyPr>
          <a:lstStyle/>
          <a:p>
            <a:r>
              <a:rPr lang="en-US" sz="800" dirty="0">
                <a:latin typeface="Arial" pitchFamily="34" charset="0"/>
                <a:cs typeface="Arial" pitchFamily="34" charset="0"/>
              </a:rPr>
              <a:t>0.06  </a:t>
            </a:r>
          </a:p>
        </p:txBody>
      </p:sp>
      <p:sp>
        <p:nvSpPr>
          <p:cNvPr id="213" name="TextBox 212"/>
          <p:cNvSpPr txBox="1"/>
          <p:nvPr/>
        </p:nvSpPr>
        <p:spPr>
          <a:xfrm>
            <a:off x="2219528" y="5007574"/>
            <a:ext cx="533400" cy="215444"/>
          </a:xfrm>
          <a:prstGeom prst="rect">
            <a:avLst/>
          </a:prstGeom>
          <a:noFill/>
        </p:spPr>
        <p:txBody>
          <a:bodyPr wrap="square" rtlCol="0">
            <a:spAutoFit/>
          </a:bodyPr>
          <a:lstStyle/>
          <a:p>
            <a:r>
              <a:rPr lang="en-US" sz="800" i="1" dirty="0">
                <a:latin typeface="Arial" pitchFamily="34" charset="0"/>
                <a:cs typeface="Arial" pitchFamily="34" charset="0"/>
              </a:rPr>
              <a:t>p</a:t>
            </a:r>
            <a:r>
              <a:rPr lang="en-US" sz="800" dirty="0">
                <a:latin typeface="Arial" pitchFamily="34" charset="0"/>
                <a:cs typeface="Arial" pitchFamily="34" charset="0"/>
              </a:rPr>
              <a:t>-value </a:t>
            </a:r>
          </a:p>
        </p:txBody>
      </p:sp>
      <p:sp>
        <p:nvSpPr>
          <p:cNvPr id="231" name="TextBox 230"/>
          <p:cNvSpPr txBox="1"/>
          <p:nvPr/>
        </p:nvSpPr>
        <p:spPr>
          <a:xfrm>
            <a:off x="4856156" y="1815917"/>
            <a:ext cx="324128" cy="307777"/>
          </a:xfrm>
          <a:prstGeom prst="rect">
            <a:avLst/>
          </a:prstGeom>
          <a:noFill/>
        </p:spPr>
        <p:txBody>
          <a:bodyPr wrap="none" rtlCol="0">
            <a:spAutoFit/>
          </a:bodyPr>
          <a:lstStyle/>
          <a:p>
            <a:r>
              <a:rPr lang="en-US" sz="1400" b="1" dirty="0">
                <a:latin typeface="Arial"/>
                <a:cs typeface="Arial"/>
              </a:rPr>
              <a:t>G</a:t>
            </a:r>
          </a:p>
        </p:txBody>
      </p:sp>
      <p:sp>
        <p:nvSpPr>
          <p:cNvPr id="235" name="TextBox 234"/>
          <p:cNvSpPr txBox="1"/>
          <p:nvPr/>
        </p:nvSpPr>
        <p:spPr>
          <a:xfrm>
            <a:off x="5454066" y="1882539"/>
            <a:ext cx="736213" cy="214321"/>
          </a:xfrm>
          <a:prstGeom prst="rect">
            <a:avLst/>
          </a:prstGeom>
          <a:noFill/>
        </p:spPr>
        <p:txBody>
          <a:bodyPr wrap="square" rtlCol="0">
            <a:spAutoFit/>
          </a:bodyPr>
          <a:lstStyle/>
          <a:p>
            <a:r>
              <a:rPr lang="en-US" sz="800" dirty="0">
                <a:latin typeface="Arial" pitchFamily="34" charset="0"/>
                <a:cs typeface="Arial" pitchFamily="34" charset="0"/>
              </a:rPr>
              <a:t>GTT (NC)</a:t>
            </a:r>
          </a:p>
        </p:txBody>
      </p:sp>
      <p:sp>
        <p:nvSpPr>
          <p:cNvPr id="245" name="TextBox 244"/>
          <p:cNvSpPr txBox="1"/>
          <p:nvPr/>
        </p:nvSpPr>
        <p:spPr>
          <a:xfrm>
            <a:off x="5032562" y="2069945"/>
            <a:ext cx="421730" cy="184666"/>
          </a:xfrm>
          <a:prstGeom prst="rect">
            <a:avLst/>
          </a:prstGeom>
          <a:noFill/>
        </p:spPr>
        <p:txBody>
          <a:bodyPr wrap="square" rtlCol="0">
            <a:spAutoFit/>
          </a:bodyPr>
          <a:lstStyle/>
          <a:p>
            <a:r>
              <a:rPr lang="en-US" sz="600" dirty="0">
                <a:latin typeface="Arial" pitchFamily="34" charset="0"/>
                <a:cs typeface="Arial" pitchFamily="34" charset="0"/>
              </a:rPr>
              <a:t>400</a:t>
            </a:r>
          </a:p>
        </p:txBody>
      </p:sp>
      <p:sp>
        <p:nvSpPr>
          <p:cNvPr id="246" name="TextBox 245"/>
          <p:cNvSpPr txBox="1"/>
          <p:nvPr/>
        </p:nvSpPr>
        <p:spPr>
          <a:xfrm>
            <a:off x="5032562" y="2305951"/>
            <a:ext cx="421730" cy="184666"/>
          </a:xfrm>
          <a:prstGeom prst="rect">
            <a:avLst/>
          </a:prstGeom>
          <a:noFill/>
        </p:spPr>
        <p:txBody>
          <a:bodyPr wrap="square" rtlCol="0">
            <a:spAutoFit/>
          </a:bodyPr>
          <a:lstStyle/>
          <a:p>
            <a:r>
              <a:rPr lang="en-US" sz="600" dirty="0">
                <a:latin typeface="Arial" pitchFamily="34" charset="0"/>
                <a:cs typeface="Arial" pitchFamily="34" charset="0"/>
              </a:rPr>
              <a:t>300</a:t>
            </a:r>
          </a:p>
        </p:txBody>
      </p:sp>
      <p:sp>
        <p:nvSpPr>
          <p:cNvPr id="247" name="TextBox 246"/>
          <p:cNvSpPr txBox="1"/>
          <p:nvPr/>
        </p:nvSpPr>
        <p:spPr>
          <a:xfrm>
            <a:off x="5032562" y="2540926"/>
            <a:ext cx="450898" cy="184666"/>
          </a:xfrm>
          <a:prstGeom prst="rect">
            <a:avLst/>
          </a:prstGeom>
          <a:noFill/>
        </p:spPr>
        <p:txBody>
          <a:bodyPr wrap="square" rtlCol="0">
            <a:spAutoFit/>
          </a:bodyPr>
          <a:lstStyle/>
          <a:p>
            <a:r>
              <a:rPr lang="en-US" sz="600" dirty="0">
                <a:latin typeface="Arial" pitchFamily="34" charset="0"/>
                <a:cs typeface="Arial" pitchFamily="34" charset="0"/>
              </a:rPr>
              <a:t>200</a:t>
            </a:r>
          </a:p>
        </p:txBody>
      </p:sp>
      <p:sp>
        <p:nvSpPr>
          <p:cNvPr id="248" name="TextBox 247"/>
          <p:cNvSpPr txBox="1"/>
          <p:nvPr/>
        </p:nvSpPr>
        <p:spPr>
          <a:xfrm>
            <a:off x="5032562" y="2774260"/>
            <a:ext cx="450898" cy="184666"/>
          </a:xfrm>
          <a:prstGeom prst="rect">
            <a:avLst/>
          </a:prstGeom>
          <a:noFill/>
        </p:spPr>
        <p:txBody>
          <a:bodyPr wrap="square" rtlCol="0">
            <a:spAutoFit/>
          </a:bodyPr>
          <a:lstStyle/>
          <a:p>
            <a:r>
              <a:rPr lang="en-US" sz="600" dirty="0">
                <a:latin typeface="Arial" pitchFamily="34" charset="0"/>
                <a:cs typeface="Arial" pitchFamily="34" charset="0"/>
              </a:rPr>
              <a:t>100</a:t>
            </a:r>
          </a:p>
        </p:txBody>
      </p:sp>
      <p:sp>
        <p:nvSpPr>
          <p:cNvPr id="249" name="TextBox 248"/>
          <p:cNvSpPr txBox="1"/>
          <p:nvPr/>
        </p:nvSpPr>
        <p:spPr>
          <a:xfrm>
            <a:off x="5121472" y="3025677"/>
            <a:ext cx="269330"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250" name="TextBox 249"/>
          <p:cNvSpPr txBox="1"/>
          <p:nvPr/>
        </p:nvSpPr>
        <p:spPr>
          <a:xfrm>
            <a:off x="5190674" y="3107440"/>
            <a:ext cx="269330"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251" name="TextBox 250"/>
          <p:cNvSpPr txBox="1"/>
          <p:nvPr/>
        </p:nvSpPr>
        <p:spPr>
          <a:xfrm>
            <a:off x="5403724" y="3107440"/>
            <a:ext cx="350553" cy="184666"/>
          </a:xfrm>
          <a:prstGeom prst="rect">
            <a:avLst/>
          </a:prstGeom>
          <a:noFill/>
        </p:spPr>
        <p:txBody>
          <a:bodyPr wrap="square" rtlCol="0">
            <a:spAutoFit/>
          </a:bodyPr>
          <a:lstStyle/>
          <a:p>
            <a:r>
              <a:rPr lang="en-US" sz="600" dirty="0">
                <a:latin typeface="Arial" pitchFamily="34" charset="0"/>
                <a:cs typeface="Arial" pitchFamily="34" charset="0"/>
              </a:rPr>
              <a:t>30</a:t>
            </a:r>
          </a:p>
        </p:txBody>
      </p:sp>
      <p:sp>
        <p:nvSpPr>
          <p:cNvPr id="252" name="TextBox 251"/>
          <p:cNvSpPr txBox="1"/>
          <p:nvPr/>
        </p:nvSpPr>
        <p:spPr>
          <a:xfrm>
            <a:off x="5628166" y="3107440"/>
            <a:ext cx="315327" cy="184666"/>
          </a:xfrm>
          <a:prstGeom prst="rect">
            <a:avLst/>
          </a:prstGeom>
          <a:noFill/>
        </p:spPr>
        <p:txBody>
          <a:bodyPr wrap="square" rtlCol="0">
            <a:spAutoFit/>
          </a:bodyPr>
          <a:lstStyle/>
          <a:p>
            <a:r>
              <a:rPr lang="en-US" sz="600" dirty="0">
                <a:latin typeface="Arial" pitchFamily="34" charset="0"/>
                <a:cs typeface="Arial" pitchFamily="34" charset="0"/>
              </a:rPr>
              <a:t>60</a:t>
            </a:r>
          </a:p>
        </p:txBody>
      </p:sp>
      <p:sp>
        <p:nvSpPr>
          <p:cNvPr id="253" name="TextBox 252"/>
          <p:cNvSpPr txBox="1"/>
          <p:nvPr/>
        </p:nvSpPr>
        <p:spPr>
          <a:xfrm>
            <a:off x="5872887" y="3107440"/>
            <a:ext cx="426695" cy="184666"/>
          </a:xfrm>
          <a:prstGeom prst="rect">
            <a:avLst/>
          </a:prstGeom>
          <a:noFill/>
        </p:spPr>
        <p:txBody>
          <a:bodyPr wrap="square" rtlCol="0">
            <a:spAutoFit/>
          </a:bodyPr>
          <a:lstStyle/>
          <a:p>
            <a:r>
              <a:rPr lang="en-US" sz="600" dirty="0">
                <a:latin typeface="Arial" pitchFamily="34" charset="0"/>
                <a:cs typeface="Arial" pitchFamily="34" charset="0"/>
              </a:rPr>
              <a:t>90</a:t>
            </a:r>
          </a:p>
        </p:txBody>
      </p:sp>
      <p:sp>
        <p:nvSpPr>
          <p:cNvPr id="254" name="TextBox 253"/>
          <p:cNvSpPr txBox="1"/>
          <p:nvPr/>
        </p:nvSpPr>
        <p:spPr>
          <a:xfrm>
            <a:off x="6271330" y="3085140"/>
            <a:ext cx="605021" cy="215444"/>
          </a:xfrm>
          <a:prstGeom prst="rect">
            <a:avLst/>
          </a:prstGeom>
          <a:noFill/>
        </p:spPr>
        <p:txBody>
          <a:bodyPr wrap="square" rtlCol="0">
            <a:spAutoFit/>
          </a:bodyPr>
          <a:lstStyle/>
          <a:p>
            <a:r>
              <a:rPr lang="en-US" sz="800" dirty="0">
                <a:latin typeface="Arial" pitchFamily="34" charset="0"/>
                <a:cs typeface="Arial" pitchFamily="34" charset="0"/>
              </a:rPr>
              <a:t>(min)</a:t>
            </a:r>
          </a:p>
        </p:txBody>
      </p:sp>
      <p:sp>
        <p:nvSpPr>
          <p:cNvPr id="255" name="TextBox 254"/>
          <p:cNvSpPr txBox="1"/>
          <p:nvPr/>
        </p:nvSpPr>
        <p:spPr>
          <a:xfrm rot="16200000">
            <a:off x="4532551" y="2487172"/>
            <a:ext cx="1024177" cy="215444"/>
          </a:xfrm>
          <a:prstGeom prst="rect">
            <a:avLst/>
          </a:prstGeom>
          <a:noFill/>
        </p:spPr>
        <p:txBody>
          <a:bodyPr wrap="square" rtlCol="0">
            <a:spAutoFit/>
          </a:bodyPr>
          <a:lstStyle/>
          <a:p>
            <a:r>
              <a:rPr lang="en-US" sz="800" dirty="0">
                <a:latin typeface="Arial" pitchFamily="34" charset="0"/>
                <a:cs typeface="Arial" pitchFamily="34" charset="0"/>
              </a:rPr>
              <a:t>Glucose (mg/</a:t>
            </a:r>
            <a:r>
              <a:rPr lang="en-US" sz="800" dirty="0" err="1">
                <a:latin typeface="Arial" pitchFamily="34" charset="0"/>
                <a:cs typeface="Arial" pitchFamily="34" charset="0"/>
              </a:rPr>
              <a:t>dL</a:t>
            </a:r>
            <a:r>
              <a:rPr lang="en-US" sz="800" dirty="0">
                <a:latin typeface="Arial" pitchFamily="34" charset="0"/>
                <a:cs typeface="Arial" pitchFamily="34" charset="0"/>
              </a:rPr>
              <a:t>)</a:t>
            </a:r>
          </a:p>
        </p:txBody>
      </p:sp>
      <p:sp>
        <p:nvSpPr>
          <p:cNvPr id="256" name="TextBox 255"/>
          <p:cNvSpPr txBox="1"/>
          <p:nvPr/>
        </p:nvSpPr>
        <p:spPr>
          <a:xfrm>
            <a:off x="6128736" y="3103369"/>
            <a:ext cx="426695" cy="184666"/>
          </a:xfrm>
          <a:prstGeom prst="rect">
            <a:avLst/>
          </a:prstGeom>
          <a:noFill/>
        </p:spPr>
        <p:txBody>
          <a:bodyPr wrap="square" rtlCol="0">
            <a:spAutoFit/>
          </a:bodyPr>
          <a:lstStyle/>
          <a:p>
            <a:r>
              <a:rPr lang="en-US" sz="600" dirty="0">
                <a:latin typeface="Arial" pitchFamily="34" charset="0"/>
                <a:cs typeface="Arial" pitchFamily="34" charset="0"/>
              </a:rPr>
              <a:t>120</a:t>
            </a:r>
          </a:p>
        </p:txBody>
      </p:sp>
      <p:grpSp>
        <p:nvGrpSpPr>
          <p:cNvPr id="258" name="그룹 112"/>
          <p:cNvGrpSpPr/>
          <p:nvPr/>
        </p:nvGrpSpPr>
        <p:grpSpPr>
          <a:xfrm>
            <a:off x="5365314" y="2808407"/>
            <a:ext cx="922047" cy="276999"/>
            <a:chOff x="5117886" y="1415663"/>
            <a:chExt cx="922047" cy="276999"/>
          </a:xfrm>
        </p:grpSpPr>
        <p:sp>
          <p:nvSpPr>
            <p:cNvPr id="260" name="Text Box 164"/>
            <p:cNvSpPr txBox="1">
              <a:spLocks noChangeArrowheads="1"/>
            </p:cNvSpPr>
            <p:nvPr/>
          </p:nvSpPr>
          <p:spPr bwMode="auto">
            <a:xfrm>
              <a:off x="5117886" y="1415663"/>
              <a:ext cx="922047"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(n=8)</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r>
                <a:rPr kumimoji="1" lang="en-US" altLang="zh-CN" sz="600" dirty="0">
                  <a:latin typeface="Arial" pitchFamily="34" charset="0"/>
                  <a:ea typeface="SimSun" charset="-122"/>
                  <a:cs typeface="Arial" pitchFamily="34" charset="0"/>
                  <a:sym typeface="Monotype Sorts"/>
                </a:rPr>
                <a:t> (n=7)</a:t>
              </a:r>
              <a:endParaRPr kumimoji="1" lang="en-US" altLang="zh-CN" sz="600" dirty="0">
                <a:latin typeface="Arial" pitchFamily="34" charset="0"/>
                <a:ea typeface="SimSun" charset="-122"/>
                <a:cs typeface="Arial" pitchFamily="34" charset="0"/>
              </a:endParaRPr>
            </a:p>
          </p:txBody>
        </p:sp>
        <p:sp>
          <p:nvSpPr>
            <p:cNvPr id="261" name="타원 207"/>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sp>
          <p:nvSpPr>
            <p:cNvPr id="262" name="타원 207"/>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grpSp>
      <p:sp>
        <p:nvSpPr>
          <p:cNvPr id="259" name="TextBox 258"/>
          <p:cNvSpPr txBox="1"/>
          <p:nvPr/>
        </p:nvSpPr>
        <p:spPr>
          <a:xfrm>
            <a:off x="5275145" y="2063813"/>
            <a:ext cx="338466"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sp>
        <p:nvSpPr>
          <p:cNvPr id="264" name="TextBox 263"/>
          <p:cNvSpPr txBox="1"/>
          <p:nvPr/>
        </p:nvSpPr>
        <p:spPr>
          <a:xfrm>
            <a:off x="74970" y="3253530"/>
            <a:ext cx="314510" cy="307777"/>
          </a:xfrm>
          <a:prstGeom prst="rect">
            <a:avLst/>
          </a:prstGeom>
          <a:noFill/>
        </p:spPr>
        <p:txBody>
          <a:bodyPr wrap="none" rtlCol="0">
            <a:spAutoFit/>
          </a:bodyPr>
          <a:lstStyle/>
          <a:p>
            <a:r>
              <a:rPr lang="en-US" sz="1400" b="1" dirty="0">
                <a:latin typeface="Arial"/>
                <a:cs typeface="Arial"/>
              </a:rPr>
              <a:t>H</a:t>
            </a:r>
          </a:p>
        </p:txBody>
      </p:sp>
      <p:sp>
        <p:nvSpPr>
          <p:cNvPr id="265" name="TextBox 264"/>
          <p:cNvSpPr txBox="1"/>
          <p:nvPr/>
        </p:nvSpPr>
        <p:spPr>
          <a:xfrm>
            <a:off x="590684" y="3390820"/>
            <a:ext cx="686844" cy="215444"/>
          </a:xfrm>
          <a:prstGeom prst="rect">
            <a:avLst/>
          </a:prstGeom>
          <a:noFill/>
        </p:spPr>
        <p:txBody>
          <a:bodyPr wrap="square" rtlCol="0">
            <a:spAutoFit/>
          </a:bodyPr>
          <a:lstStyle/>
          <a:p>
            <a:pPr algn="r"/>
            <a:r>
              <a:rPr lang="en-US" sz="800" dirty="0">
                <a:latin typeface="Arial" pitchFamily="34" charset="0"/>
                <a:cs typeface="Arial" pitchFamily="34" charset="0"/>
              </a:rPr>
              <a:t>ITT (NC)</a:t>
            </a:r>
          </a:p>
        </p:txBody>
      </p:sp>
      <p:sp>
        <p:nvSpPr>
          <p:cNvPr id="266" name="TextBox 265"/>
          <p:cNvSpPr txBox="1"/>
          <p:nvPr/>
        </p:nvSpPr>
        <p:spPr>
          <a:xfrm>
            <a:off x="307730" y="4467232"/>
            <a:ext cx="338466"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267" name="TextBox 266"/>
          <p:cNvSpPr txBox="1"/>
          <p:nvPr/>
        </p:nvSpPr>
        <p:spPr>
          <a:xfrm>
            <a:off x="362084" y="4549817"/>
            <a:ext cx="228600"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268" name="TextBox 267"/>
          <p:cNvSpPr txBox="1"/>
          <p:nvPr/>
        </p:nvSpPr>
        <p:spPr>
          <a:xfrm>
            <a:off x="616811" y="4549817"/>
            <a:ext cx="376675" cy="184666"/>
          </a:xfrm>
          <a:prstGeom prst="rect">
            <a:avLst/>
          </a:prstGeom>
          <a:noFill/>
        </p:spPr>
        <p:txBody>
          <a:bodyPr wrap="square" rtlCol="0">
            <a:spAutoFit/>
          </a:bodyPr>
          <a:lstStyle/>
          <a:p>
            <a:r>
              <a:rPr lang="en-US" sz="600" dirty="0">
                <a:latin typeface="Arial" pitchFamily="34" charset="0"/>
                <a:cs typeface="Arial" pitchFamily="34" charset="0"/>
              </a:rPr>
              <a:t>30</a:t>
            </a:r>
          </a:p>
        </p:txBody>
      </p:sp>
      <p:sp>
        <p:nvSpPr>
          <p:cNvPr id="269" name="TextBox 268"/>
          <p:cNvSpPr txBox="1"/>
          <p:nvPr/>
        </p:nvSpPr>
        <p:spPr>
          <a:xfrm>
            <a:off x="847670" y="4549817"/>
            <a:ext cx="376675" cy="184666"/>
          </a:xfrm>
          <a:prstGeom prst="rect">
            <a:avLst/>
          </a:prstGeom>
          <a:noFill/>
        </p:spPr>
        <p:txBody>
          <a:bodyPr wrap="square" rtlCol="0">
            <a:spAutoFit/>
          </a:bodyPr>
          <a:lstStyle/>
          <a:p>
            <a:r>
              <a:rPr lang="en-US" sz="600" dirty="0">
                <a:latin typeface="Arial" pitchFamily="34" charset="0"/>
                <a:cs typeface="Arial" pitchFamily="34" charset="0"/>
              </a:rPr>
              <a:t>60</a:t>
            </a:r>
          </a:p>
        </p:txBody>
      </p:sp>
      <p:sp>
        <p:nvSpPr>
          <p:cNvPr id="270" name="TextBox 269"/>
          <p:cNvSpPr txBox="1"/>
          <p:nvPr/>
        </p:nvSpPr>
        <p:spPr>
          <a:xfrm>
            <a:off x="1092596" y="4549817"/>
            <a:ext cx="376675" cy="184666"/>
          </a:xfrm>
          <a:prstGeom prst="rect">
            <a:avLst/>
          </a:prstGeom>
          <a:noFill/>
        </p:spPr>
        <p:txBody>
          <a:bodyPr wrap="square" rtlCol="0">
            <a:spAutoFit/>
          </a:bodyPr>
          <a:lstStyle/>
          <a:p>
            <a:r>
              <a:rPr lang="en-US" sz="600" dirty="0">
                <a:latin typeface="Arial" pitchFamily="34" charset="0"/>
                <a:cs typeface="Arial" pitchFamily="34" charset="0"/>
              </a:rPr>
              <a:t>90</a:t>
            </a:r>
          </a:p>
        </p:txBody>
      </p:sp>
      <p:sp>
        <p:nvSpPr>
          <p:cNvPr id="272" name="TextBox 271"/>
          <p:cNvSpPr txBox="1"/>
          <p:nvPr/>
        </p:nvSpPr>
        <p:spPr>
          <a:xfrm>
            <a:off x="1321117" y="4549817"/>
            <a:ext cx="376675" cy="184666"/>
          </a:xfrm>
          <a:prstGeom prst="rect">
            <a:avLst/>
          </a:prstGeom>
          <a:noFill/>
        </p:spPr>
        <p:txBody>
          <a:bodyPr wrap="square" rtlCol="0">
            <a:spAutoFit/>
          </a:bodyPr>
          <a:lstStyle/>
          <a:p>
            <a:r>
              <a:rPr lang="en-US" sz="600" dirty="0">
                <a:latin typeface="Arial" pitchFamily="34" charset="0"/>
                <a:cs typeface="Arial" pitchFamily="34" charset="0"/>
              </a:rPr>
              <a:t>120</a:t>
            </a:r>
          </a:p>
        </p:txBody>
      </p:sp>
      <p:sp>
        <p:nvSpPr>
          <p:cNvPr id="273" name="TextBox 272"/>
          <p:cNvSpPr txBox="1"/>
          <p:nvPr/>
        </p:nvSpPr>
        <p:spPr>
          <a:xfrm>
            <a:off x="1478251" y="4527517"/>
            <a:ext cx="502714" cy="215444"/>
          </a:xfrm>
          <a:prstGeom prst="rect">
            <a:avLst/>
          </a:prstGeom>
          <a:noFill/>
        </p:spPr>
        <p:txBody>
          <a:bodyPr wrap="square" rtlCol="0">
            <a:spAutoFit/>
          </a:bodyPr>
          <a:lstStyle/>
          <a:p>
            <a:r>
              <a:rPr lang="en-US" sz="800" dirty="0">
                <a:latin typeface="Arial" pitchFamily="34" charset="0"/>
                <a:cs typeface="Arial" pitchFamily="34" charset="0"/>
              </a:rPr>
              <a:t>(min)</a:t>
            </a:r>
          </a:p>
        </p:txBody>
      </p:sp>
      <p:sp>
        <p:nvSpPr>
          <p:cNvPr id="274" name="TextBox 273"/>
          <p:cNvSpPr txBox="1"/>
          <p:nvPr/>
        </p:nvSpPr>
        <p:spPr>
          <a:xfrm>
            <a:off x="89835" y="3490534"/>
            <a:ext cx="439474" cy="184666"/>
          </a:xfrm>
          <a:prstGeom prst="rect">
            <a:avLst/>
          </a:prstGeom>
          <a:noFill/>
        </p:spPr>
        <p:txBody>
          <a:bodyPr wrap="square" rtlCol="0">
            <a:spAutoFit/>
          </a:bodyPr>
          <a:lstStyle/>
          <a:p>
            <a:pPr algn="r"/>
            <a:r>
              <a:rPr lang="en-US" sz="600" dirty="0">
                <a:latin typeface="Arial" pitchFamily="34" charset="0"/>
                <a:cs typeface="Arial" pitchFamily="34" charset="0"/>
              </a:rPr>
              <a:t>140</a:t>
            </a:r>
          </a:p>
        </p:txBody>
      </p:sp>
      <p:sp>
        <p:nvSpPr>
          <p:cNvPr id="275" name="TextBox 274"/>
          <p:cNvSpPr txBox="1"/>
          <p:nvPr/>
        </p:nvSpPr>
        <p:spPr>
          <a:xfrm>
            <a:off x="89016" y="3632969"/>
            <a:ext cx="439475" cy="184666"/>
          </a:xfrm>
          <a:prstGeom prst="rect">
            <a:avLst/>
          </a:prstGeom>
          <a:noFill/>
        </p:spPr>
        <p:txBody>
          <a:bodyPr wrap="square" rtlCol="0">
            <a:spAutoFit/>
          </a:bodyPr>
          <a:lstStyle/>
          <a:p>
            <a:pPr algn="r"/>
            <a:r>
              <a:rPr lang="en-US" sz="600" dirty="0">
                <a:latin typeface="Arial" pitchFamily="34" charset="0"/>
                <a:cs typeface="Arial" pitchFamily="34" charset="0"/>
              </a:rPr>
              <a:t>120</a:t>
            </a:r>
          </a:p>
        </p:txBody>
      </p:sp>
      <p:sp>
        <p:nvSpPr>
          <p:cNvPr id="276" name="TextBox 275"/>
          <p:cNvSpPr txBox="1"/>
          <p:nvPr/>
        </p:nvSpPr>
        <p:spPr>
          <a:xfrm>
            <a:off x="77358" y="3778231"/>
            <a:ext cx="454206" cy="184666"/>
          </a:xfrm>
          <a:prstGeom prst="rect">
            <a:avLst/>
          </a:prstGeom>
          <a:noFill/>
        </p:spPr>
        <p:txBody>
          <a:bodyPr wrap="square" rtlCol="0">
            <a:spAutoFit/>
          </a:bodyPr>
          <a:lstStyle/>
          <a:p>
            <a:pPr algn="r"/>
            <a:r>
              <a:rPr lang="en-US" sz="600" dirty="0">
                <a:latin typeface="Arial" pitchFamily="34" charset="0"/>
                <a:cs typeface="Arial" pitchFamily="34" charset="0"/>
              </a:rPr>
              <a:t>100</a:t>
            </a:r>
          </a:p>
        </p:txBody>
      </p:sp>
      <p:sp>
        <p:nvSpPr>
          <p:cNvPr id="277" name="TextBox 276"/>
          <p:cNvSpPr txBox="1"/>
          <p:nvPr/>
        </p:nvSpPr>
        <p:spPr>
          <a:xfrm>
            <a:off x="193832" y="3904930"/>
            <a:ext cx="338466" cy="184666"/>
          </a:xfrm>
          <a:prstGeom prst="rect">
            <a:avLst/>
          </a:prstGeom>
          <a:noFill/>
        </p:spPr>
        <p:txBody>
          <a:bodyPr wrap="square" rtlCol="0">
            <a:spAutoFit/>
          </a:bodyPr>
          <a:lstStyle/>
          <a:p>
            <a:pPr algn="r"/>
            <a:r>
              <a:rPr lang="en-US" sz="600" dirty="0">
                <a:latin typeface="Arial" pitchFamily="34" charset="0"/>
                <a:cs typeface="Arial" pitchFamily="34" charset="0"/>
              </a:rPr>
              <a:t>80</a:t>
            </a:r>
          </a:p>
        </p:txBody>
      </p:sp>
      <p:sp>
        <p:nvSpPr>
          <p:cNvPr id="278" name="TextBox 277"/>
          <p:cNvSpPr txBox="1"/>
          <p:nvPr/>
        </p:nvSpPr>
        <p:spPr>
          <a:xfrm>
            <a:off x="193832" y="4051288"/>
            <a:ext cx="338466" cy="184666"/>
          </a:xfrm>
          <a:prstGeom prst="rect">
            <a:avLst/>
          </a:prstGeom>
          <a:noFill/>
        </p:spPr>
        <p:txBody>
          <a:bodyPr wrap="square" rtlCol="0">
            <a:spAutoFit/>
          </a:bodyPr>
          <a:lstStyle/>
          <a:p>
            <a:pPr algn="r"/>
            <a:r>
              <a:rPr lang="en-US" sz="600" dirty="0">
                <a:latin typeface="Arial" pitchFamily="34" charset="0"/>
                <a:cs typeface="Arial" pitchFamily="34" charset="0"/>
              </a:rPr>
              <a:t>60</a:t>
            </a:r>
          </a:p>
        </p:txBody>
      </p:sp>
      <p:sp>
        <p:nvSpPr>
          <p:cNvPr id="279" name="TextBox 278"/>
          <p:cNvSpPr txBox="1"/>
          <p:nvPr/>
        </p:nvSpPr>
        <p:spPr>
          <a:xfrm>
            <a:off x="193657" y="4185340"/>
            <a:ext cx="338466" cy="184666"/>
          </a:xfrm>
          <a:prstGeom prst="rect">
            <a:avLst/>
          </a:prstGeom>
          <a:noFill/>
        </p:spPr>
        <p:txBody>
          <a:bodyPr wrap="square" rtlCol="0">
            <a:spAutoFit/>
          </a:bodyPr>
          <a:lstStyle/>
          <a:p>
            <a:pPr algn="r"/>
            <a:r>
              <a:rPr lang="en-US" sz="600" dirty="0">
                <a:latin typeface="Arial" pitchFamily="34" charset="0"/>
                <a:cs typeface="Arial" pitchFamily="34" charset="0"/>
              </a:rPr>
              <a:t>40</a:t>
            </a:r>
          </a:p>
        </p:txBody>
      </p:sp>
      <p:sp>
        <p:nvSpPr>
          <p:cNvPr id="280" name="TextBox 279"/>
          <p:cNvSpPr txBox="1"/>
          <p:nvPr/>
        </p:nvSpPr>
        <p:spPr>
          <a:xfrm rot="16200000">
            <a:off x="-430771" y="3899511"/>
            <a:ext cx="1287729" cy="215444"/>
          </a:xfrm>
          <a:prstGeom prst="rect">
            <a:avLst/>
          </a:prstGeom>
          <a:noFill/>
        </p:spPr>
        <p:txBody>
          <a:bodyPr wrap="square" rtlCol="0">
            <a:spAutoFit/>
          </a:bodyPr>
          <a:lstStyle/>
          <a:p>
            <a:r>
              <a:rPr lang="en-US" sz="800" dirty="0">
                <a:latin typeface="Arial" pitchFamily="34" charset="0"/>
                <a:cs typeface="Arial" pitchFamily="34" charset="0"/>
              </a:rPr>
              <a:t>Glucose (% of Basal)</a:t>
            </a:r>
          </a:p>
        </p:txBody>
      </p:sp>
      <p:sp>
        <p:nvSpPr>
          <p:cNvPr id="281" name="TextBox 280"/>
          <p:cNvSpPr txBox="1"/>
          <p:nvPr/>
        </p:nvSpPr>
        <p:spPr>
          <a:xfrm>
            <a:off x="494634" y="3594194"/>
            <a:ext cx="200799"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sp>
        <p:nvSpPr>
          <p:cNvPr id="284" name="TextBox 283"/>
          <p:cNvSpPr txBox="1"/>
          <p:nvPr/>
        </p:nvSpPr>
        <p:spPr>
          <a:xfrm>
            <a:off x="1374340" y="3670045"/>
            <a:ext cx="315924" cy="248459"/>
          </a:xfrm>
          <a:prstGeom prst="rect">
            <a:avLst/>
          </a:prstGeom>
          <a:noFill/>
        </p:spPr>
        <p:txBody>
          <a:bodyPr wrap="square" rtlCol="0">
            <a:spAutoFit/>
          </a:bodyPr>
          <a:lstStyle/>
          <a:p>
            <a:r>
              <a:rPr lang="en-US" sz="1000" b="1" dirty="0">
                <a:latin typeface="Arial" pitchFamily="34" charset="0"/>
                <a:cs typeface="Arial" pitchFamily="34" charset="0"/>
              </a:rPr>
              <a:t>*</a:t>
            </a:r>
          </a:p>
        </p:txBody>
      </p:sp>
      <p:grpSp>
        <p:nvGrpSpPr>
          <p:cNvPr id="285" name="그룹 137"/>
          <p:cNvGrpSpPr/>
          <p:nvPr/>
        </p:nvGrpSpPr>
        <p:grpSpPr>
          <a:xfrm>
            <a:off x="404524" y="4274509"/>
            <a:ext cx="915635" cy="276999"/>
            <a:chOff x="5117886" y="1415663"/>
            <a:chExt cx="915635" cy="276999"/>
          </a:xfrm>
        </p:grpSpPr>
        <p:sp>
          <p:nvSpPr>
            <p:cNvPr id="286" name="Text Box 164"/>
            <p:cNvSpPr txBox="1">
              <a:spLocks noChangeArrowheads="1"/>
            </p:cNvSpPr>
            <p:nvPr/>
          </p:nvSpPr>
          <p:spPr bwMode="auto">
            <a:xfrm>
              <a:off x="5117886" y="1415663"/>
              <a:ext cx="915635"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(n=9)</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 </a:t>
              </a:r>
              <a:r>
                <a:rPr kumimoji="1" lang="en-US" altLang="zh-CN" sz="600" dirty="0">
                  <a:latin typeface="Arial" pitchFamily="34" charset="0"/>
                  <a:ea typeface="SimSun" charset="-122"/>
                  <a:cs typeface="Arial" pitchFamily="34" charset="0"/>
                  <a:sym typeface="Monotype Sorts"/>
                </a:rPr>
                <a:t>(n=8)</a:t>
              </a:r>
              <a:endParaRPr kumimoji="1" lang="en-US" altLang="zh-CN" sz="600" dirty="0">
                <a:latin typeface="Arial" pitchFamily="34" charset="0"/>
                <a:ea typeface="SimSun" charset="-122"/>
                <a:cs typeface="Arial" pitchFamily="34" charset="0"/>
              </a:endParaRPr>
            </a:p>
          </p:txBody>
        </p:sp>
        <p:sp>
          <p:nvSpPr>
            <p:cNvPr id="287" name="타원 207"/>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sp>
          <p:nvSpPr>
            <p:cNvPr id="288" name="타원 207"/>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grpSp>
      <p:sp>
        <p:nvSpPr>
          <p:cNvPr id="289" name="TextBox 288"/>
          <p:cNvSpPr txBox="1"/>
          <p:nvPr/>
        </p:nvSpPr>
        <p:spPr>
          <a:xfrm>
            <a:off x="98469" y="4780033"/>
            <a:ext cx="293670" cy="307777"/>
          </a:xfrm>
          <a:prstGeom prst="rect">
            <a:avLst/>
          </a:prstGeom>
          <a:noFill/>
        </p:spPr>
        <p:txBody>
          <a:bodyPr wrap="none" rtlCol="0">
            <a:spAutoFit/>
          </a:bodyPr>
          <a:lstStyle/>
          <a:p>
            <a:r>
              <a:rPr lang="en-US" sz="1400" b="1" dirty="0">
                <a:latin typeface="Arial"/>
                <a:cs typeface="Arial"/>
              </a:rPr>
              <a:t>L</a:t>
            </a:r>
          </a:p>
        </p:txBody>
      </p:sp>
      <p:sp>
        <p:nvSpPr>
          <p:cNvPr id="225" name="TextBox 224"/>
          <p:cNvSpPr txBox="1"/>
          <p:nvPr/>
        </p:nvSpPr>
        <p:spPr>
          <a:xfrm>
            <a:off x="76936" y="132644"/>
            <a:ext cx="314321" cy="307777"/>
          </a:xfrm>
          <a:prstGeom prst="rect">
            <a:avLst/>
          </a:prstGeom>
          <a:noFill/>
        </p:spPr>
        <p:txBody>
          <a:bodyPr wrap="none" rtlCol="0">
            <a:spAutoFit/>
          </a:bodyPr>
          <a:lstStyle/>
          <a:p>
            <a:r>
              <a:rPr lang="en-US" sz="1400" b="1" dirty="0">
                <a:latin typeface="Arial"/>
                <a:cs typeface="Arial"/>
              </a:rPr>
              <a:t>A</a:t>
            </a:r>
          </a:p>
        </p:txBody>
      </p:sp>
      <p:cxnSp>
        <p:nvCxnSpPr>
          <p:cNvPr id="226" name="Straight Connector 4"/>
          <p:cNvCxnSpPr/>
          <p:nvPr/>
        </p:nvCxnSpPr>
        <p:spPr bwMode="auto">
          <a:xfrm>
            <a:off x="502846" y="1572310"/>
            <a:ext cx="25146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63" name="Line 110"/>
          <p:cNvSpPr>
            <a:spLocks noChangeShapeType="1"/>
          </p:cNvSpPr>
          <p:nvPr/>
        </p:nvSpPr>
        <p:spPr bwMode="auto">
          <a:xfrm>
            <a:off x="456772" y="886510"/>
            <a:ext cx="2103474" cy="0"/>
          </a:xfrm>
          <a:prstGeom prst="line">
            <a:avLst/>
          </a:prstGeom>
          <a:noFill/>
          <a:ln w="9525">
            <a:solidFill>
              <a:schemeClr val="tx1"/>
            </a:solidFill>
            <a:round/>
            <a:headEnd/>
            <a:tailEnd/>
          </a:ln>
        </p:spPr>
        <p:txBody>
          <a:bodyPr wrap="none" anchor="ctr">
            <a:prstTxWarp prst="textNoShape">
              <a:avLst/>
            </a:prstTxWarp>
          </a:bodyPr>
          <a:lstStyle/>
          <a:p>
            <a:endParaRPr lang="en-US">
              <a:latin typeface="Arial" pitchFamily="34" charset="0"/>
              <a:cs typeface="Arial" pitchFamily="34" charset="0"/>
            </a:endParaRPr>
          </a:p>
        </p:txBody>
      </p:sp>
      <p:sp>
        <p:nvSpPr>
          <p:cNvPr id="321" name="직사각형 9"/>
          <p:cNvSpPr>
            <a:spLocks noChangeArrowheads="1"/>
          </p:cNvSpPr>
          <p:nvPr/>
        </p:nvSpPr>
        <p:spPr bwMode="auto">
          <a:xfrm>
            <a:off x="609143" y="813485"/>
            <a:ext cx="84122"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22" name="직사각형 10"/>
          <p:cNvSpPr>
            <a:spLocks noChangeArrowheads="1"/>
          </p:cNvSpPr>
          <p:nvPr/>
        </p:nvSpPr>
        <p:spPr bwMode="auto">
          <a:xfrm>
            <a:off x="685328" y="813485"/>
            <a:ext cx="79360"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23" name="직사각형 11"/>
          <p:cNvSpPr>
            <a:spLocks noChangeArrowheads="1"/>
          </p:cNvSpPr>
          <p:nvPr/>
        </p:nvSpPr>
        <p:spPr bwMode="auto">
          <a:xfrm>
            <a:off x="761513" y="813485"/>
            <a:ext cx="80947"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24" name="직사각형 12"/>
          <p:cNvSpPr>
            <a:spLocks noChangeArrowheads="1"/>
          </p:cNvSpPr>
          <p:nvPr/>
        </p:nvSpPr>
        <p:spPr bwMode="auto">
          <a:xfrm>
            <a:off x="990069" y="813485"/>
            <a:ext cx="84122"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25" name="직사각형 13"/>
          <p:cNvSpPr>
            <a:spLocks noChangeArrowheads="1"/>
          </p:cNvSpPr>
          <p:nvPr/>
        </p:nvSpPr>
        <p:spPr bwMode="auto">
          <a:xfrm>
            <a:off x="1218625" y="810310"/>
            <a:ext cx="228556" cy="152400"/>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r">
              <a:lnSpc>
                <a:spcPts val="1225"/>
              </a:lnSpc>
              <a:spcBef>
                <a:spcPts val="600"/>
              </a:spcBef>
            </a:pPr>
            <a:r>
              <a:rPr lang="en-US" sz="600">
                <a:latin typeface="Arial" pitchFamily="34" charset="0"/>
                <a:ea typeface="Arial" pitchFamily="-108" charset="0"/>
                <a:cs typeface="Arial" pitchFamily="34" charset="0"/>
              </a:rPr>
              <a:t>5</a:t>
            </a:r>
          </a:p>
        </p:txBody>
      </p:sp>
      <p:sp>
        <p:nvSpPr>
          <p:cNvPr id="326" name="직사각형 15"/>
          <p:cNvSpPr>
            <a:spLocks noChangeArrowheads="1"/>
          </p:cNvSpPr>
          <p:nvPr/>
        </p:nvSpPr>
        <p:spPr bwMode="auto">
          <a:xfrm>
            <a:off x="1722046" y="813485"/>
            <a:ext cx="84121"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sz="600">
              <a:latin typeface="Arial" pitchFamily="34" charset="0"/>
              <a:ea typeface="Arial" pitchFamily="-108" charset="0"/>
              <a:cs typeface="Arial" pitchFamily="34" charset="0"/>
            </a:endParaRPr>
          </a:p>
        </p:txBody>
      </p:sp>
      <p:sp>
        <p:nvSpPr>
          <p:cNvPr id="327" name="직사각형 16"/>
          <p:cNvSpPr>
            <a:spLocks noChangeArrowheads="1"/>
          </p:cNvSpPr>
          <p:nvPr/>
        </p:nvSpPr>
        <p:spPr bwMode="auto">
          <a:xfrm>
            <a:off x="1950646" y="813485"/>
            <a:ext cx="80946"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28" name="직사각형 17"/>
          <p:cNvSpPr>
            <a:spLocks noChangeArrowheads="1"/>
          </p:cNvSpPr>
          <p:nvPr/>
        </p:nvSpPr>
        <p:spPr bwMode="auto">
          <a:xfrm>
            <a:off x="2026831" y="813485"/>
            <a:ext cx="84121"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29" name="직사각형 18"/>
          <p:cNvSpPr>
            <a:spLocks noChangeArrowheads="1"/>
          </p:cNvSpPr>
          <p:nvPr/>
        </p:nvSpPr>
        <p:spPr bwMode="auto">
          <a:xfrm>
            <a:off x="2331646" y="813485"/>
            <a:ext cx="84121"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30" name="TextBox 80"/>
          <p:cNvSpPr txBox="1">
            <a:spLocks noChangeArrowheads="1"/>
          </p:cNvSpPr>
          <p:nvPr/>
        </p:nvSpPr>
        <p:spPr bwMode="auto">
          <a:xfrm>
            <a:off x="1147201" y="200710"/>
            <a:ext cx="528534" cy="184150"/>
          </a:xfrm>
          <a:prstGeom prst="rect">
            <a:avLst/>
          </a:prstGeom>
          <a:noFill/>
          <a:ln w="9525">
            <a:noFill/>
            <a:miter lim="800000"/>
            <a:headEnd/>
            <a:tailEnd/>
          </a:ln>
        </p:spPr>
        <p:txBody>
          <a:bodyPr>
            <a:prstTxWarp prst="textNoShape">
              <a:avLst/>
            </a:prstTxWarp>
            <a:spAutoFit/>
          </a:bodyPr>
          <a:lstStyle/>
          <a:p>
            <a:r>
              <a:rPr lang="en-US" sz="600" dirty="0" err="1">
                <a:latin typeface="Arial" pitchFamily="34" charset="0"/>
                <a:ea typeface="Arial" pitchFamily="-108" charset="0"/>
                <a:cs typeface="Arial" pitchFamily="34" charset="0"/>
              </a:rPr>
              <a:t>NheI</a:t>
            </a:r>
            <a:endParaRPr lang="en-US" sz="600" dirty="0">
              <a:latin typeface="Arial" pitchFamily="34" charset="0"/>
              <a:ea typeface="Arial" pitchFamily="-108" charset="0"/>
              <a:cs typeface="Arial" pitchFamily="34" charset="0"/>
            </a:endParaRPr>
          </a:p>
        </p:txBody>
      </p:sp>
      <p:cxnSp>
        <p:nvCxnSpPr>
          <p:cNvPr id="331" name="직선 연결선 82"/>
          <p:cNvCxnSpPr>
            <a:cxnSpLocks noChangeShapeType="1"/>
          </p:cNvCxnSpPr>
          <p:nvPr/>
        </p:nvCxnSpPr>
        <p:spPr bwMode="auto">
          <a:xfrm flipH="1">
            <a:off x="1299572" y="353110"/>
            <a:ext cx="1587" cy="152400"/>
          </a:xfrm>
          <a:prstGeom prst="line">
            <a:avLst/>
          </a:prstGeom>
          <a:noFill/>
          <a:ln w="12700">
            <a:solidFill>
              <a:schemeClr val="tx1"/>
            </a:solidFill>
            <a:round/>
            <a:headEnd/>
            <a:tailEnd/>
          </a:ln>
        </p:spPr>
      </p:cxnSp>
      <p:sp>
        <p:nvSpPr>
          <p:cNvPr id="332" name="이등변 삼각형 133"/>
          <p:cNvSpPr>
            <a:spLocks noChangeArrowheads="1"/>
          </p:cNvSpPr>
          <p:nvPr/>
        </p:nvSpPr>
        <p:spPr bwMode="auto">
          <a:xfrm rot="10800000">
            <a:off x="1169422" y="529323"/>
            <a:ext cx="834863" cy="357187"/>
          </a:xfrm>
          <a:prstGeom prst="triangle">
            <a:avLst>
              <a:gd name="adj" fmla="val 49866"/>
            </a:avLst>
          </a:prstGeom>
          <a:noFill/>
          <a:ln w="12700">
            <a:solidFill>
              <a:schemeClr val="tx1"/>
            </a:solidFill>
            <a:miter lim="800000"/>
            <a:headEnd/>
            <a:tailEnd/>
          </a:ln>
        </p:spPr>
        <p:txBody>
          <a:bodyPr rot="10800000" anchor="ctr">
            <a:prstTxWarp prst="textNoShape">
              <a:avLst/>
            </a:prstTxWarp>
          </a:bodyPr>
          <a:lstStyle/>
          <a:p>
            <a:pPr algn="ctr"/>
            <a:endParaRPr lang="en-US" b="0">
              <a:solidFill>
                <a:srgbClr val="FFFFFF"/>
              </a:solidFill>
              <a:latin typeface="Arial" pitchFamily="34" charset="0"/>
              <a:ea typeface="Arial" pitchFamily="-108" charset="0"/>
              <a:cs typeface="Arial" pitchFamily="34" charset="0"/>
            </a:endParaRPr>
          </a:p>
        </p:txBody>
      </p:sp>
      <p:sp>
        <p:nvSpPr>
          <p:cNvPr id="333" name="직사각형 45"/>
          <p:cNvSpPr/>
          <p:nvPr/>
        </p:nvSpPr>
        <p:spPr bwMode="auto">
          <a:xfrm rot="10800000" flipV="1">
            <a:off x="1244209" y="448360"/>
            <a:ext cx="711200" cy="15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r>
              <a:rPr lang="en-US" sz="800" dirty="0" err="1">
                <a:solidFill>
                  <a:schemeClr val="bg1"/>
                </a:solidFill>
                <a:latin typeface="Arial" pitchFamily="34" charset="0"/>
                <a:ea typeface="Arial" pitchFamily="30" charset="0"/>
                <a:cs typeface="Arial" pitchFamily="34" charset="0"/>
              </a:rPr>
              <a:t>frt-neo-frt</a:t>
            </a:r>
            <a:endParaRPr lang="en-US" sz="800" dirty="0">
              <a:solidFill>
                <a:schemeClr val="bg1"/>
              </a:solidFill>
              <a:latin typeface="Arial" pitchFamily="34" charset="0"/>
              <a:ea typeface="Arial" pitchFamily="30" charset="0"/>
              <a:cs typeface="Arial" pitchFamily="34" charset="0"/>
            </a:endParaRPr>
          </a:p>
        </p:txBody>
      </p:sp>
      <p:sp>
        <p:nvSpPr>
          <p:cNvPr id="334" name="Text Box 177"/>
          <p:cNvSpPr txBox="1">
            <a:spLocks noChangeArrowheads="1"/>
          </p:cNvSpPr>
          <p:nvPr/>
        </p:nvSpPr>
        <p:spPr bwMode="auto">
          <a:xfrm>
            <a:off x="1756683" y="200710"/>
            <a:ext cx="452349" cy="184666"/>
          </a:xfrm>
          <a:prstGeom prst="rect">
            <a:avLst/>
          </a:prstGeom>
          <a:noFill/>
          <a:ln w="9525">
            <a:noFill/>
            <a:miter lim="800000"/>
            <a:headEnd/>
            <a:tailEnd/>
          </a:ln>
        </p:spPr>
        <p:txBody>
          <a:bodyPr>
            <a:prstTxWarp prst="textNoShape">
              <a:avLst/>
            </a:prstTxWarp>
            <a:spAutoFit/>
          </a:bodyPr>
          <a:lstStyle/>
          <a:p>
            <a:pPr>
              <a:spcBef>
                <a:spcPct val="50000"/>
              </a:spcBef>
            </a:pPr>
            <a:r>
              <a:rPr lang="en-US" sz="600" dirty="0" err="1">
                <a:latin typeface="Arial" pitchFamily="34" charset="0"/>
                <a:cs typeface="Arial" pitchFamily="34" charset="0"/>
              </a:rPr>
              <a:t>loxp</a:t>
            </a:r>
            <a:endParaRPr lang="en-US" sz="600" dirty="0">
              <a:latin typeface="Arial" pitchFamily="34" charset="0"/>
              <a:cs typeface="Arial" pitchFamily="34" charset="0"/>
            </a:endParaRPr>
          </a:p>
        </p:txBody>
      </p:sp>
      <p:sp>
        <p:nvSpPr>
          <p:cNvPr id="335" name="Text Box 179"/>
          <p:cNvSpPr txBox="1">
            <a:spLocks noChangeArrowheads="1"/>
          </p:cNvSpPr>
          <p:nvPr/>
        </p:nvSpPr>
        <p:spPr bwMode="auto">
          <a:xfrm>
            <a:off x="913884" y="505510"/>
            <a:ext cx="380926" cy="198438"/>
          </a:xfrm>
          <a:prstGeom prst="rect">
            <a:avLst/>
          </a:prstGeom>
          <a:noFill/>
          <a:ln w="9525">
            <a:noFill/>
            <a:miter lim="800000"/>
            <a:headEnd/>
            <a:tailEnd/>
          </a:ln>
        </p:spPr>
        <p:txBody>
          <a:bodyPr>
            <a:prstTxWarp prst="textNoShape">
              <a:avLst/>
            </a:prstTxWarp>
            <a:spAutoFit/>
          </a:bodyPr>
          <a:lstStyle/>
          <a:p>
            <a:pPr>
              <a:spcBef>
                <a:spcPct val="50000"/>
              </a:spcBef>
            </a:pPr>
            <a:r>
              <a:rPr lang="en-US" sz="700">
                <a:latin typeface="Arial" pitchFamily="34" charset="0"/>
                <a:cs typeface="Arial" pitchFamily="34" charset="0"/>
              </a:rPr>
              <a:t>loxp</a:t>
            </a:r>
          </a:p>
        </p:txBody>
      </p:sp>
      <p:sp>
        <p:nvSpPr>
          <p:cNvPr id="336" name="TextBox 80"/>
          <p:cNvSpPr txBox="1">
            <a:spLocks noChangeArrowheads="1"/>
          </p:cNvSpPr>
          <p:nvPr/>
        </p:nvSpPr>
        <p:spPr bwMode="auto">
          <a:xfrm>
            <a:off x="380587" y="581710"/>
            <a:ext cx="528535" cy="184150"/>
          </a:xfrm>
          <a:prstGeom prst="rect">
            <a:avLst/>
          </a:prstGeom>
          <a:noFill/>
          <a:ln w="9525">
            <a:noFill/>
            <a:miter lim="800000"/>
            <a:headEnd/>
            <a:tailEnd/>
          </a:ln>
        </p:spPr>
        <p:txBody>
          <a:bodyPr>
            <a:prstTxWarp prst="textNoShape">
              <a:avLst/>
            </a:prstTxWarp>
            <a:spAutoFit/>
          </a:bodyPr>
          <a:lstStyle/>
          <a:p>
            <a:r>
              <a:rPr lang="en-US" sz="600">
                <a:latin typeface="Arial" pitchFamily="34" charset="0"/>
                <a:ea typeface="Arial" pitchFamily="-108" charset="0"/>
                <a:cs typeface="Arial" pitchFamily="34" charset="0"/>
              </a:rPr>
              <a:t>NheI</a:t>
            </a:r>
          </a:p>
        </p:txBody>
      </p:sp>
      <p:sp>
        <p:nvSpPr>
          <p:cNvPr id="337" name="TextBox 80"/>
          <p:cNvSpPr txBox="1">
            <a:spLocks noChangeArrowheads="1"/>
          </p:cNvSpPr>
          <p:nvPr/>
        </p:nvSpPr>
        <p:spPr bwMode="auto">
          <a:xfrm>
            <a:off x="2331646" y="581710"/>
            <a:ext cx="422681" cy="184150"/>
          </a:xfrm>
          <a:prstGeom prst="rect">
            <a:avLst/>
          </a:prstGeom>
          <a:noFill/>
          <a:ln w="9525">
            <a:noFill/>
            <a:miter lim="800000"/>
            <a:headEnd/>
            <a:tailEnd/>
          </a:ln>
        </p:spPr>
        <p:txBody>
          <a:bodyPr wrap="square">
            <a:prstTxWarp prst="textNoShape">
              <a:avLst/>
            </a:prstTxWarp>
            <a:spAutoFit/>
          </a:bodyPr>
          <a:lstStyle/>
          <a:p>
            <a:r>
              <a:rPr lang="en-US" sz="600" dirty="0" err="1">
                <a:latin typeface="Arial" pitchFamily="34" charset="0"/>
                <a:ea typeface="Arial" pitchFamily="-108" charset="0"/>
                <a:cs typeface="Arial" pitchFamily="34" charset="0"/>
              </a:rPr>
              <a:t>NheI</a:t>
            </a:r>
            <a:endParaRPr lang="en-US" sz="600" dirty="0">
              <a:latin typeface="Arial" pitchFamily="34" charset="0"/>
              <a:ea typeface="Arial" pitchFamily="-108" charset="0"/>
              <a:cs typeface="Arial" pitchFamily="34" charset="0"/>
            </a:endParaRPr>
          </a:p>
        </p:txBody>
      </p:sp>
      <p:cxnSp>
        <p:nvCxnSpPr>
          <p:cNvPr id="338" name="직선 연결선 82"/>
          <p:cNvCxnSpPr>
            <a:cxnSpLocks noChangeShapeType="1"/>
          </p:cNvCxnSpPr>
          <p:nvPr/>
        </p:nvCxnSpPr>
        <p:spPr bwMode="auto">
          <a:xfrm flipH="1">
            <a:off x="532958" y="734110"/>
            <a:ext cx="1588" cy="152400"/>
          </a:xfrm>
          <a:prstGeom prst="line">
            <a:avLst/>
          </a:prstGeom>
          <a:noFill/>
          <a:ln w="12700">
            <a:solidFill>
              <a:schemeClr val="tx1"/>
            </a:solidFill>
            <a:round/>
            <a:headEnd/>
            <a:tailEnd/>
          </a:ln>
        </p:spPr>
      </p:cxnSp>
      <p:cxnSp>
        <p:nvCxnSpPr>
          <p:cNvPr id="339" name="직선 연결선 82"/>
          <p:cNvCxnSpPr>
            <a:cxnSpLocks noChangeShapeType="1"/>
          </p:cNvCxnSpPr>
          <p:nvPr/>
        </p:nvCxnSpPr>
        <p:spPr bwMode="auto">
          <a:xfrm flipH="1">
            <a:off x="2484046" y="734110"/>
            <a:ext cx="1587" cy="152400"/>
          </a:xfrm>
          <a:prstGeom prst="line">
            <a:avLst/>
          </a:prstGeom>
          <a:noFill/>
          <a:ln w="12700">
            <a:solidFill>
              <a:schemeClr val="tx1"/>
            </a:solidFill>
            <a:round/>
            <a:headEnd/>
            <a:tailEnd/>
          </a:ln>
        </p:spPr>
      </p:cxnSp>
      <p:sp>
        <p:nvSpPr>
          <p:cNvPr id="340" name="Line 206"/>
          <p:cNvSpPr>
            <a:spLocks noChangeShapeType="1"/>
          </p:cNvSpPr>
          <p:nvPr/>
        </p:nvSpPr>
        <p:spPr bwMode="auto">
          <a:xfrm>
            <a:off x="1599551" y="1038910"/>
            <a:ext cx="884495" cy="0"/>
          </a:xfrm>
          <a:prstGeom prst="line">
            <a:avLst/>
          </a:prstGeom>
          <a:noFill/>
          <a:ln w="9525">
            <a:solidFill>
              <a:schemeClr val="tx1"/>
            </a:solidFill>
            <a:round/>
            <a:headEnd/>
            <a:tailEnd type="triangle" w="med" len="med"/>
          </a:ln>
        </p:spPr>
        <p:txBody>
          <a:bodyPr>
            <a:prstTxWarp prst="textNoShape">
              <a:avLst/>
            </a:prstTxWarp>
          </a:bodyPr>
          <a:lstStyle/>
          <a:p>
            <a:endParaRPr lang="en-US">
              <a:latin typeface="Arial" pitchFamily="34" charset="0"/>
              <a:cs typeface="Arial" pitchFamily="34" charset="0"/>
            </a:endParaRPr>
          </a:p>
        </p:txBody>
      </p:sp>
      <p:sp>
        <p:nvSpPr>
          <p:cNvPr id="341" name="Line 207"/>
          <p:cNvSpPr>
            <a:spLocks noChangeShapeType="1"/>
          </p:cNvSpPr>
          <p:nvPr/>
        </p:nvSpPr>
        <p:spPr bwMode="auto">
          <a:xfrm flipH="1">
            <a:off x="532958" y="1038910"/>
            <a:ext cx="609482" cy="1588"/>
          </a:xfrm>
          <a:prstGeom prst="line">
            <a:avLst/>
          </a:prstGeom>
          <a:noFill/>
          <a:ln w="9525">
            <a:solidFill>
              <a:schemeClr val="tx1"/>
            </a:solidFill>
            <a:round/>
            <a:headEnd/>
            <a:tailEnd type="triangle" w="med" len="med"/>
          </a:ln>
        </p:spPr>
        <p:txBody>
          <a:bodyPr>
            <a:prstTxWarp prst="textNoShape">
              <a:avLst/>
            </a:prstTxWarp>
          </a:bodyPr>
          <a:lstStyle/>
          <a:p>
            <a:endParaRPr lang="en-US">
              <a:latin typeface="Arial" pitchFamily="34" charset="0"/>
              <a:cs typeface="Arial" pitchFamily="34" charset="0"/>
            </a:endParaRPr>
          </a:p>
        </p:txBody>
      </p:sp>
      <p:sp>
        <p:nvSpPr>
          <p:cNvPr id="342" name="Text Box 208"/>
          <p:cNvSpPr txBox="1">
            <a:spLocks noChangeArrowheads="1"/>
          </p:cNvSpPr>
          <p:nvPr/>
        </p:nvSpPr>
        <p:spPr bwMode="auto">
          <a:xfrm>
            <a:off x="1094824" y="916673"/>
            <a:ext cx="950728" cy="214312"/>
          </a:xfrm>
          <a:prstGeom prst="rect">
            <a:avLst/>
          </a:prstGeom>
          <a:noFill/>
          <a:ln w="9525">
            <a:noFill/>
            <a:miter lim="800000"/>
            <a:headEnd/>
            <a:tailEnd/>
          </a:ln>
        </p:spPr>
        <p:txBody>
          <a:bodyPr>
            <a:prstTxWarp prst="textNoShape">
              <a:avLst/>
            </a:prstTxWarp>
            <a:spAutoFit/>
          </a:bodyPr>
          <a:lstStyle/>
          <a:p>
            <a:pPr>
              <a:spcBef>
                <a:spcPct val="50000"/>
              </a:spcBef>
            </a:pPr>
            <a:r>
              <a:rPr lang="en-US" sz="800" dirty="0">
                <a:latin typeface="Arial" pitchFamily="34" charset="0"/>
                <a:cs typeface="Arial" pitchFamily="34" charset="0"/>
              </a:rPr>
              <a:t>12.5 kb</a:t>
            </a:r>
          </a:p>
        </p:txBody>
      </p:sp>
      <p:sp>
        <p:nvSpPr>
          <p:cNvPr id="343" name="TextBox 80"/>
          <p:cNvSpPr txBox="1">
            <a:spLocks noChangeArrowheads="1"/>
          </p:cNvSpPr>
          <p:nvPr/>
        </p:nvSpPr>
        <p:spPr bwMode="auto">
          <a:xfrm>
            <a:off x="1331316" y="1191310"/>
            <a:ext cx="528534" cy="184150"/>
          </a:xfrm>
          <a:prstGeom prst="rect">
            <a:avLst/>
          </a:prstGeom>
          <a:noFill/>
          <a:ln w="9525">
            <a:noFill/>
            <a:miter lim="800000"/>
            <a:headEnd/>
            <a:tailEnd/>
          </a:ln>
        </p:spPr>
        <p:txBody>
          <a:bodyPr>
            <a:prstTxWarp prst="textNoShape">
              <a:avLst/>
            </a:prstTxWarp>
            <a:spAutoFit/>
          </a:bodyPr>
          <a:lstStyle/>
          <a:p>
            <a:r>
              <a:rPr lang="en-US" sz="600" dirty="0" err="1">
                <a:latin typeface="Arial" pitchFamily="34" charset="0"/>
                <a:ea typeface="Arial" pitchFamily="-108" charset="0"/>
                <a:cs typeface="Arial" pitchFamily="34" charset="0"/>
              </a:rPr>
              <a:t>NheI</a:t>
            </a:r>
            <a:endParaRPr lang="en-US" sz="600" dirty="0">
              <a:latin typeface="Arial" pitchFamily="34" charset="0"/>
              <a:ea typeface="Arial" pitchFamily="-108" charset="0"/>
              <a:cs typeface="Arial" pitchFamily="34" charset="0"/>
            </a:endParaRPr>
          </a:p>
        </p:txBody>
      </p:sp>
      <p:cxnSp>
        <p:nvCxnSpPr>
          <p:cNvPr id="344" name="직선 연결선 82"/>
          <p:cNvCxnSpPr>
            <a:cxnSpLocks noChangeShapeType="1"/>
          </p:cNvCxnSpPr>
          <p:nvPr/>
        </p:nvCxnSpPr>
        <p:spPr bwMode="auto">
          <a:xfrm>
            <a:off x="1523365" y="1342123"/>
            <a:ext cx="0" cy="152400"/>
          </a:xfrm>
          <a:prstGeom prst="line">
            <a:avLst/>
          </a:prstGeom>
          <a:noFill/>
          <a:ln w="12700">
            <a:solidFill>
              <a:schemeClr val="tx1"/>
            </a:solidFill>
            <a:round/>
            <a:headEnd/>
            <a:tailEnd/>
          </a:ln>
        </p:spPr>
      </p:cxnSp>
      <p:sp>
        <p:nvSpPr>
          <p:cNvPr id="345" name="TextBox 80"/>
          <p:cNvSpPr txBox="1">
            <a:spLocks noChangeArrowheads="1"/>
          </p:cNvSpPr>
          <p:nvPr/>
        </p:nvSpPr>
        <p:spPr bwMode="auto">
          <a:xfrm>
            <a:off x="426646" y="1267510"/>
            <a:ext cx="427059" cy="184150"/>
          </a:xfrm>
          <a:prstGeom prst="rect">
            <a:avLst/>
          </a:prstGeom>
          <a:noFill/>
          <a:ln w="9525">
            <a:noFill/>
            <a:miter lim="800000"/>
            <a:headEnd/>
            <a:tailEnd/>
          </a:ln>
        </p:spPr>
        <p:txBody>
          <a:bodyPr wrap="square">
            <a:prstTxWarp prst="textNoShape">
              <a:avLst/>
            </a:prstTxWarp>
            <a:spAutoFit/>
          </a:bodyPr>
          <a:lstStyle/>
          <a:p>
            <a:r>
              <a:rPr lang="en-US" sz="600" dirty="0" err="1">
                <a:latin typeface="Arial" pitchFamily="34" charset="0"/>
                <a:ea typeface="Arial" pitchFamily="-108" charset="0"/>
                <a:cs typeface="Arial" pitchFamily="34" charset="0"/>
              </a:rPr>
              <a:t>NheI</a:t>
            </a:r>
            <a:endParaRPr lang="en-US" sz="600" dirty="0">
              <a:latin typeface="Arial" pitchFamily="34" charset="0"/>
              <a:ea typeface="Arial" pitchFamily="-108" charset="0"/>
              <a:cs typeface="Arial" pitchFamily="34" charset="0"/>
            </a:endParaRPr>
          </a:p>
        </p:txBody>
      </p:sp>
      <p:sp>
        <p:nvSpPr>
          <p:cNvPr id="346" name="TextBox 80"/>
          <p:cNvSpPr txBox="1">
            <a:spLocks noChangeArrowheads="1"/>
          </p:cNvSpPr>
          <p:nvPr/>
        </p:nvSpPr>
        <p:spPr bwMode="auto">
          <a:xfrm>
            <a:off x="2788847" y="1267510"/>
            <a:ext cx="381000" cy="184150"/>
          </a:xfrm>
          <a:prstGeom prst="rect">
            <a:avLst/>
          </a:prstGeom>
          <a:noFill/>
          <a:ln w="9525">
            <a:noFill/>
            <a:miter lim="800000"/>
            <a:headEnd/>
            <a:tailEnd/>
          </a:ln>
        </p:spPr>
        <p:txBody>
          <a:bodyPr wrap="square">
            <a:prstTxWarp prst="textNoShape">
              <a:avLst/>
            </a:prstTxWarp>
            <a:spAutoFit/>
          </a:bodyPr>
          <a:lstStyle/>
          <a:p>
            <a:r>
              <a:rPr lang="en-US" sz="600" dirty="0" err="1">
                <a:latin typeface="Arial" pitchFamily="34" charset="0"/>
                <a:ea typeface="Arial" pitchFamily="-108" charset="0"/>
                <a:cs typeface="Arial" pitchFamily="34" charset="0"/>
              </a:rPr>
              <a:t>NheI</a:t>
            </a:r>
            <a:endParaRPr lang="en-US" sz="600" dirty="0">
              <a:latin typeface="Arial" pitchFamily="34" charset="0"/>
              <a:ea typeface="Arial" pitchFamily="-108" charset="0"/>
              <a:cs typeface="Arial" pitchFamily="34" charset="0"/>
            </a:endParaRPr>
          </a:p>
        </p:txBody>
      </p:sp>
      <p:sp>
        <p:nvSpPr>
          <p:cNvPr id="347" name="Text Box 188"/>
          <p:cNvSpPr txBox="1">
            <a:spLocks noChangeArrowheads="1"/>
          </p:cNvSpPr>
          <p:nvPr/>
        </p:nvSpPr>
        <p:spPr bwMode="auto">
          <a:xfrm>
            <a:off x="1031336" y="1191310"/>
            <a:ext cx="415844" cy="221599"/>
          </a:xfrm>
          <a:prstGeom prst="rect">
            <a:avLst/>
          </a:prstGeom>
          <a:noFill/>
          <a:ln w="9525">
            <a:noFill/>
            <a:miter lim="800000"/>
            <a:headEnd/>
            <a:tailEnd/>
          </a:ln>
        </p:spPr>
        <p:txBody>
          <a:bodyPr>
            <a:prstTxWarp prst="textNoShape">
              <a:avLst/>
            </a:prstTxWarp>
            <a:spAutoFit/>
          </a:bodyPr>
          <a:lstStyle/>
          <a:p>
            <a:pPr>
              <a:lnSpc>
                <a:spcPct val="120000"/>
              </a:lnSpc>
              <a:spcBef>
                <a:spcPct val="50000"/>
              </a:spcBef>
            </a:pPr>
            <a:r>
              <a:rPr lang="en-US" sz="700">
                <a:latin typeface="Arial" pitchFamily="34" charset="0"/>
                <a:cs typeface="Arial" pitchFamily="34" charset="0"/>
              </a:rPr>
              <a:t>loxp</a:t>
            </a:r>
          </a:p>
        </p:txBody>
      </p:sp>
      <p:sp>
        <p:nvSpPr>
          <p:cNvPr id="348" name="직사각형 9"/>
          <p:cNvSpPr>
            <a:spLocks noChangeArrowheads="1"/>
          </p:cNvSpPr>
          <p:nvPr/>
        </p:nvSpPr>
        <p:spPr bwMode="auto">
          <a:xfrm>
            <a:off x="685328" y="1497698"/>
            <a:ext cx="84122"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49" name="직사각형 10"/>
          <p:cNvSpPr>
            <a:spLocks noChangeArrowheads="1"/>
          </p:cNvSpPr>
          <p:nvPr/>
        </p:nvSpPr>
        <p:spPr bwMode="auto">
          <a:xfrm>
            <a:off x="761513" y="1497698"/>
            <a:ext cx="79360"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0" name="직사각형 11"/>
          <p:cNvSpPr>
            <a:spLocks noChangeArrowheads="1"/>
          </p:cNvSpPr>
          <p:nvPr/>
        </p:nvSpPr>
        <p:spPr bwMode="auto">
          <a:xfrm>
            <a:off x="837698" y="1497698"/>
            <a:ext cx="82534"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1" name="직사각형 12"/>
          <p:cNvSpPr>
            <a:spLocks noChangeArrowheads="1"/>
          </p:cNvSpPr>
          <p:nvPr/>
        </p:nvSpPr>
        <p:spPr bwMode="auto">
          <a:xfrm>
            <a:off x="1036098" y="1497698"/>
            <a:ext cx="84121"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2" name="직사각형 15"/>
          <p:cNvSpPr>
            <a:spLocks noChangeArrowheads="1"/>
          </p:cNvSpPr>
          <p:nvPr/>
        </p:nvSpPr>
        <p:spPr bwMode="auto">
          <a:xfrm>
            <a:off x="2255446" y="1497698"/>
            <a:ext cx="84121"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3" name="직사각형 16"/>
          <p:cNvSpPr>
            <a:spLocks noChangeArrowheads="1"/>
          </p:cNvSpPr>
          <p:nvPr/>
        </p:nvSpPr>
        <p:spPr bwMode="auto">
          <a:xfrm>
            <a:off x="2484046" y="1497698"/>
            <a:ext cx="80947"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4" name="직사각형 17"/>
          <p:cNvSpPr>
            <a:spLocks noChangeArrowheads="1"/>
          </p:cNvSpPr>
          <p:nvPr/>
        </p:nvSpPr>
        <p:spPr bwMode="auto">
          <a:xfrm>
            <a:off x="2550708" y="1497698"/>
            <a:ext cx="84122"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5" name="직사각형 18"/>
          <p:cNvSpPr>
            <a:spLocks noChangeArrowheads="1"/>
          </p:cNvSpPr>
          <p:nvPr/>
        </p:nvSpPr>
        <p:spPr bwMode="auto">
          <a:xfrm>
            <a:off x="2788846" y="1497698"/>
            <a:ext cx="84122" cy="149225"/>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ctr"/>
            <a:endParaRPr lang="en-US" b="0">
              <a:latin typeface="Arial" pitchFamily="34" charset="0"/>
              <a:ea typeface="Arial" pitchFamily="-108" charset="0"/>
              <a:cs typeface="Arial" pitchFamily="34" charset="0"/>
            </a:endParaRPr>
          </a:p>
        </p:txBody>
      </p:sp>
      <p:sp>
        <p:nvSpPr>
          <p:cNvPr id="356" name="직사각형 160"/>
          <p:cNvSpPr>
            <a:spLocks noChangeArrowheads="1"/>
          </p:cNvSpPr>
          <p:nvPr/>
        </p:nvSpPr>
        <p:spPr bwMode="auto">
          <a:xfrm rot="10800000" flipV="1">
            <a:off x="1424960" y="1491348"/>
            <a:ext cx="741219" cy="155575"/>
          </a:xfrm>
          <a:prstGeom prst="rect">
            <a:avLst/>
          </a:prstGeom>
          <a:solidFill>
            <a:schemeClr val="tx1"/>
          </a:solidFill>
          <a:ln w="6350">
            <a:solidFill>
              <a:schemeClr val="tx1"/>
            </a:solidFill>
            <a:miter lim="800000"/>
            <a:headEnd/>
            <a:tailEnd/>
          </a:ln>
        </p:spPr>
        <p:txBody>
          <a:bodyPr anchor="ctr">
            <a:prstTxWarp prst="textNoShape">
              <a:avLst/>
            </a:prstTxWarp>
          </a:bodyPr>
          <a:lstStyle/>
          <a:p>
            <a:pPr algn="ctr"/>
            <a:r>
              <a:rPr lang="en-US" sz="800" dirty="0" err="1">
                <a:solidFill>
                  <a:schemeClr val="bg1"/>
                </a:solidFill>
                <a:latin typeface="Arial" pitchFamily="34" charset="0"/>
                <a:ea typeface="Arial" pitchFamily="-108" charset="0"/>
                <a:cs typeface="Arial" pitchFamily="34" charset="0"/>
              </a:rPr>
              <a:t>frt</a:t>
            </a:r>
            <a:r>
              <a:rPr lang="en-US" sz="800" dirty="0">
                <a:solidFill>
                  <a:schemeClr val="bg1"/>
                </a:solidFill>
                <a:latin typeface="Arial" pitchFamily="34" charset="0"/>
                <a:ea typeface="Arial" pitchFamily="-108" charset="0"/>
                <a:cs typeface="Arial" pitchFamily="34" charset="0"/>
              </a:rPr>
              <a:t>-neo-</a:t>
            </a:r>
            <a:r>
              <a:rPr lang="en-US" sz="800" dirty="0" err="1">
                <a:solidFill>
                  <a:schemeClr val="bg1"/>
                </a:solidFill>
                <a:latin typeface="Arial" pitchFamily="34" charset="0"/>
                <a:ea typeface="Arial" pitchFamily="-108" charset="0"/>
                <a:cs typeface="Arial" pitchFamily="34" charset="0"/>
              </a:rPr>
              <a:t>frt</a:t>
            </a:r>
            <a:endParaRPr lang="en-US" sz="800" dirty="0">
              <a:solidFill>
                <a:schemeClr val="bg1"/>
              </a:solidFill>
              <a:latin typeface="Arial" pitchFamily="34" charset="0"/>
              <a:ea typeface="Arial" pitchFamily="-108" charset="0"/>
              <a:cs typeface="Arial" pitchFamily="34" charset="0"/>
            </a:endParaRPr>
          </a:p>
        </p:txBody>
      </p:sp>
      <p:cxnSp>
        <p:nvCxnSpPr>
          <p:cNvPr id="357" name="직선 연결선 82"/>
          <p:cNvCxnSpPr>
            <a:cxnSpLocks noChangeShapeType="1"/>
          </p:cNvCxnSpPr>
          <p:nvPr/>
        </p:nvCxnSpPr>
        <p:spPr bwMode="auto">
          <a:xfrm>
            <a:off x="591684" y="1419910"/>
            <a:ext cx="0" cy="152400"/>
          </a:xfrm>
          <a:prstGeom prst="line">
            <a:avLst/>
          </a:prstGeom>
          <a:noFill/>
          <a:ln w="12700">
            <a:solidFill>
              <a:schemeClr val="tx1"/>
            </a:solidFill>
            <a:round/>
            <a:headEnd/>
            <a:tailEnd/>
          </a:ln>
        </p:spPr>
      </p:cxnSp>
      <p:cxnSp>
        <p:nvCxnSpPr>
          <p:cNvPr id="358" name="직선 연결선 82"/>
          <p:cNvCxnSpPr>
            <a:cxnSpLocks noChangeShapeType="1"/>
          </p:cNvCxnSpPr>
          <p:nvPr/>
        </p:nvCxnSpPr>
        <p:spPr bwMode="auto">
          <a:xfrm>
            <a:off x="2941246" y="1419910"/>
            <a:ext cx="0" cy="152400"/>
          </a:xfrm>
          <a:prstGeom prst="line">
            <a:avLst/>
          </a:prstGeom>
          <a:noFill/>
          <a:ln w="12700">
            <a:solidFill>
              <a:schemeClr val="tx1"/>
            </a:solidFill>
            <a:round/>
            <a:headEnd/>
            <a:tailEnd/>
          </a:ln>
        </p:spPr>
      </p:cxnSp>
      <p:sp>
        <p:nvSpPr>
          <p:cNvPr id="359" name="Line 209"/>
          <p:cNvSpPr>
            <a:spLocks noChangeShapeType="1"/>
          </p:cNvSpPr>
          <p:nvPr/>
        </p:nvSpPr>
        <p:spPr bwMode="auto">
          <a:xfrm>
            <a:off x="1302746" y="1724710"/>
            <a:ext cx="239665" cy="0"/>
          </a:xfrm>
          <a:prstGeom prst="line">
            <a:avLst/>
          </a:prstGeom>
          <a:noFill/>
          <a:ln w="9525">
            <a:solidFill>
              <a:schemeClr val="tx1"/>
            </a:solidFill>
            <a:round/>
            <a:headEnd/>
            <a:tailEnd type="triangle" w="med" len="med"/>
          </a:ln>
        </p:spPr>
        <p:txBody>
          <a:bodyPr>
            <a:prstTxWarp prst="textNoShape">
              <a:avLst/>
            </a:prstTxWarp>
          </a:bodyPr>
          <a:lstStyle/>
          <a:p>
            <a:endParaRPr lang="en-US">
              <a:latin typeface="Arial" pitchFamily="34" charset="0"/>
              <a:cs typeface="Arial" pitchFamily="34" charset="0"/>
            </a:endParaRPr>
          </a:p>
        </p:txBody>
      </p:sp>
      <p:sp>
        <p:nvSpPr>
          <p:cNvPr id="360" name="Line 210"/>
          <p:cNvSpPr>
            <a:spLocks noChangeShapeType="1"/>
          </p:cNvSpPr>
          <p:nvPr/>
        </p:nvSpPr>
        <p:spPr bwMode="auto">
          <a:xfrm flipH="1">
            <a:off x="591684" y="1710423"/>
            <a:ext cx="211096" cy="0"/>
          </a:xfrm>
          <a:prstGeom prst="line">
            <a:avLst/>
          </a:prstGeom>
          <a:noFill/>
          <a:ln w="9525">
            <a:solidFill>
              <a:schemeClr val="tx1"/>
            </a:solidFill>
            <a:round/>
            <a:headEnd/>
            <a:tailEnd type="triangle" w="med" len="med"/>
          </a:ln>
        </p:spPr>
        <p:txBody>
          <a:bodyPr>
            <a:prstTxWarp prst="textNoShape">
              <a:avLst/>
            </a:prstTxWarp>
          </a:bodyPr>
          <a:lstStyle/>
          <a:p>
            <a:endParaRPr lang="en-US">
              <a:latin typeface="Arial" pitchFamily="34" charset="0"/>
              <a:cs typeface="Arial" pitchFamily="34" charset="0"/>
            </a:endParaRPr>
          </a:p>
        </p:txBody>
      </p:sp>
      <p:sp>
        <p:nvSpPr>
          <p:cNvPr id="361" name="Text Box 211"/>
          <p:cNvSpPr txBox="1">
            <a:spLocks noChangeArrowheads="1"/>
          </p:cNvSpPr>
          <p:nvPr/>
        </p:nvSpPr>
        <p:spPr bwMode="auto">
          <a:xfrm>
            <a:off x="799606" y="1586598"/>
            <a:ext cx="723760" cy="214312"/>
          </a:xfrm>
          <a:prstGeom prst="rect">
            <a:avLst/>
          </a:prstGeom>
          <a:noFill/>
          <a:ln w="9525">
            <a:noFill/>
            <a:miter lim="800000"/>
            <a:headEnd/>
            <a:tailEnd/>
          </a:ln>
        </p:spPr>
        <p:txBody>
          <a:bodyPr>
            <a:prstTxWarp prst="textNoShape">
              <a:avLst/>
            </a:prstTxWarp>
            <a:spAutoFit/>
          </a:bodyPr>
          <a:lstStyle/>
          <a:p>
            <a:pPr>
              <a:spcBef>
                <a:spcPct val="50000"/>
              </a:spcBef>
            </a:pPr>
            <a:r>
              <a:rPr lang="en-US" sz="800">
                <a:latin typeface="Arial" pitchFamily="34" charset="0"/>
                <a:cs typeface="Arial" pitchFamily="34" charset="0"/>
              </a:rPr>
              <a:t> 6.0 kb</a:t>
            </a:r>
            <a:endParaRPr lang="en-US" sz="800" b="0">
              <a:latin typeface="Arial" pitchFamily="34" charset="0"/>
              <a:cs typeface="Arial" pitchFamily="34" charset="0"/>
            </a:endParaRPr>
          </a:p>
        </p:txBody>
      </p:sp>
      <p:sp>
        <p:nvSpPr>
          <p:cNvPr id="362" name="Line 212"/>
          <p:cNvSpPr>
            <a:spLocks noChangeShapeType="1"/>
          </p:cNvSpPr>
          <p:nvPr/>
        </p:nvSpPr>
        <p:spPr bwMode="auto">
          <a:xfrm>
            <a:off x="596550" y="1850116"/>
            <a:ext cx="211096" cy="0"/>
          </a:xfrm>
          <a:prstGeom prst="line">
            <a:avLst/>
          </a:prstGeom>
          <a:noFill/>
          <a:ln w="28575" cap="flat" cmpd="sng" algn="ctr">
            <a:solidFill>
              <a:schemeClr val="tx1"/>
            </a:solidFill>
            <a:prstDash val="solid"/>
            <a:round/>
            <a:headEnd type="none" w="med" len="med"/>
            <a:tailEnd type="triangle" w="med" len="med"/>
          </a:ln>
        </p:spPr>
        <p:txBody>
          <a:bodyPr>
            <a:prstTxWarp prst="textNoShape">
              <a:avLst/>
            </a:prstTxWarp>
          </a:bodyPr>
          <a:lstStyle/>
          <a:p>
            <a:endParaRPr lang="en-US" sz="800">
              <a:latin typeface="Arial" pitchFamily="34" charset="0"/>
              <a:cs typeface="Arial" pitchFamily="34" charset="0"/>
            </a:endParaRPr>
          </a:p>
        </p:txBody>
      </p:sp>
      <p:sp>
        <p:nvSpPr>
          <p:cNvPr id="363" name="Text Box 213"/>
          <p:cNvSpPr txBox="1">
            <a:spLocks noChangeArrowheads="1"/>
          </p:cNvSpPr>
          <p:nvPr/>
        </p:nvSpPr>
        <p:spPr bwMode="auto">
          <a:xfrm>
            <a:off x="456802" y="1678672"/>
            <a:ext cx="579444" cy="198438"/>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700" dirty="0">
                <a:latin typeface="Arial" pitchFamily="34" charset="0"/>
                <a:cs typeface="Arial" pitchFamily="34" charset="0"/>
              </a:rPr>
              <a:t>5’probe</a:t>
            </a:r>
            <a:endParaRPr lang="en-US" sz="800" dirty="0">
              <a:latin typeface="Arial" pitchFamily="34" charset="0"/>
              <a:cs typeface="Arial" pitchFamily="34" charset="0"/>
            </a:endParaRPr>
          </a:p>
        </p:txBody>
      </p:sp>
      <p:sp>
        <p:nvSpPr>
          <p:cNvPr id="364" name="Text Box 177"/>
          <p:cNvSpPr txBox="1">
            <a:spLocks noChangeArrowheads="1"/>
          </p:cNvSpPr>
          <p:nvPr/>
        </p:nvSpPr>
        <p:spPr bwMode="auto">
          <a:xfrm>
            <a:off x="1964605" y="1191310"/>
            <a:ext cx="396798" cy="198438"/>
          </a:xfrm>
          <a:prstGeom prst="rect">
            <a:avLst/>
          </a:prstGeom>
          <a:noFill/>
          <a:ln w="9525">
            <a:noFill/>
            <a:miter lim="800000"/>
            <a:headEnd/>
            <a:tailEnd/>
          </a:ln>
        </p:spPr>
        <p:txBody>
          <a:bodyPr>
            <a:prstTxWarp prst="textNoShape">
              <a:avLst/>
            </a:prstTxWarp>
            <a:spAutoFit/>
          </a:bodyPr>
          <a:lstStyle/>
          <a:p>
            <a:pPr>
              <a:spcBef>
                <a:spcPct val="50000"/>
              </a:spcBef>
            </a:pPr>
            <a:r>
              <a:rPr lang="en-US" sz="700" dirty="0" err="1">
                <a:latin typeface="Arial" pitchFamily="34" charset="0"/>
                <a:cs typeface="Arial" pitchFamily="34" charset="0"/>
              </a:rPr>
              <a:t>loxp</a:t>
            </a:r>
            <a:endParaRPr lang="en-US" sz="700" dirty="0">
              <a:latin typeface="Arial" pitchFamily="34" charset="0"/>
              <a:cs typeface="Arial" pitchFamily="34" charset="0"/>
            </a:endParaRPr>
          </a:p>
        </p:txBody>
      </p:sp>
      <p:sp>
        <p:nvSpPr>
          <p:cNvPr id="365" name="AutoShape 90"/>
          <p:cNvSpPr>
            <a:spLocks noChangeArrowheads="1"/>
          </p:cNvSpPr>
          <p:nvPr/>
        </p:nvSpPr>
        <p:spPr bwMode="auto">
          <a:xfrm>
            <a:off x="1797950" y="1115110"/>
            <a:ext cx="106341" cy="228600"/>
          </a:xfrm>
          <a:prstGeom prst="downArrow">
            <a:avLst>
              <a:gd name="adj1" fmla="val 49250"/>
              <a:gd name="adj2" fmla="val 120001"/>
            </a:avLst>
          </a:prstGeom>
          <a:noFill/>
          <a:ln w="9525">
            <a:solidFill>
              <a:schemeClr val="tx1"/>
            </a:solidFill>
            <a:miter lim="800000"/>
            <a:headEnd/>
            <a:tailEnd/>
          </a:ln>
        </p:spPr>
        <p:txBody>
          <a:bodyPr wrap="none" anchor="ctr">
            <a:prstTxWarp prst="textNoShape">
              <a:avLst/>
            </a:prstTxWarp>
          </a:bodyPr>
          <a:lstStyle/>
          <a:p>
            <a:endParaRPr lang="en-US">
              <a:latin typeface="Arial" pitchFamily="34" charset="0"/>
              <a:cs typeface="Arial" pitchFamily="34" charset="0"/>
            </a:endParaRPr>
          </a:p>
        </p:txBody>
      </p:sp>
      <p:sp>
        <p:nvSpPr>
          <p:cNvPr id="366" name="Text Box 92"/>
          <p:cNvSpPr txBox="1">
            <a:spLocks noChangeArrowheads="1"/>
          </p:cNvSpPr>
          <p:nvPr/>
        </p:nvSpPr>
        <p:spPr bwMode="auto">
          <a:xfrm>
            <a:off x="1780490" y="274119"/>
            <a:ext cx="325042" cy="274637"/>
          </a:xfrm>
          <a:prstGeom prst="rect">
            <a:avLst/>
          </a:prstGeom>
          <a:noFill/>
          <a:ln w="9525">
            <a:noFill/>
            <a:miter lim="800000"/>
            <a:headEnd/>
            <a:tailEnd/>
          </a:ln>
        </p:spPr>
        <p:txBody>
          <a:bodyPr wrap="square">
            <a:prstTxWarp prst="textNoShape">
              <a:avLst/>
            </a:prstTxWarp>
            <a:spAutoFit/>
          </a:bodyPr>
          <a:lstStyle/>
          <a:p>
            <a:r>
              <a:rPr lang="en-US" sz="1200" b="0" dirty="0">
                <a:latin typeface="Arial" pitchFamily="34" charset="0"/>
                <a:cs typeface="Arial" pitchFamily="34" charset="0"/>
                <a:sym typeface="Symbol" pitchFamily="-108" charset="2"/>
              </a:rPr>
              <a:t></a:t>
            </a:r>
            <a:endParaRPr lang="en-US" sz="1200" b="0" dirty="0">
              <a:latin typeface="Arial" pitchFamily="34" charset="0"/>
              <a:cs typeface="Arial" pitchFamily="34" charset="0"/>
            </a:endParaRPr>
          </a:p>
        </p:txBody>
      </p:sp>
      <p:sp>
        <p:nvSpPr>
          <p:cNvPr id="367" name="Text Box 93"/>
          <p:cNvSpPr txBox="1">
            <a:spLocks noChangeArrowheads="1"/>
          </p:cNvSpPr>
          <p:nvPr/>
        </p:nvSpPr>
        <p:spPr bwMode="auto">
          <a:xfrm>
            <a:off x="1094824" y="581710"/>
            <a:ext cx="276171" cy="274638"/>
          </a:xfrm>
          <a:prstGeom prst="rect">
            <a:avLst/>
          </a:prstGeom>
          <a:noFill/>
          <a:ln w="9525">
            <a:noFill/>
            <a:miter lim="800000"/>
            <a:headEnd/>
            <a:tailEnd/>
          </a:ln>
        </p:spPr>
        <p:txBody>
          <a:bodyPr wrap="none">
            <a:prstTxWarp prst="textNoShape">
              <a:avLst/>
            </a:prstTxWarp>
            <a:spAutoFit/>
          </a:bodyPr>
          <a:lstStyle/>
          <a:p>
            <a:r>
              <a:rPr lang="en-US" sz="1200" b="0">
                <a:latin typeface="Arial" pitchFamily="34" charset="0"/>
                <a:cs typeface="Arial" pitchFamily="34" charset="0"/>
                <a:sym typeface="Symbol" pitchFamily="-108" charset="2"/>
              </a:rPr>
              <a:t></a:t>
            </a:r>
            <a:endParaRPr lang="en-US" sz="1200" b="0">
              <a:latin typeface="Arial" pitchFamily="34" charset="0"/>
              <a:cs typeface="Arial" pitchFamily="34" charset="0"/>
            </a:endParaRPr>
          </a:p>
        </p:txBody>
      </p:sp>
      <p:sp>
        <p:nvSpPr>
          <p:cNvPr id="368" name="Text Box 94"/>
          <p:cNvSpPr txBox="1">
            <a:spLocks noChangeArrowheads="1"/>
          </p:cNvSpPr>
          <p:nvPr/>
        </p:nvSpPr>
        <p:spPr bwMode="auto">
          <a:xfrm>
            <a:off x="1094824" y="1297673"/>
            <a:ext cx="276171" cy="274637"/>
          </a:xfrm>
          <a:prstGeom prst="rect">
            <a:avLst/>
          </a:prstGeom>
          <a:noFill/>
          <a:ln w="9525">
            <a:noFill/>
            <a:miter lim="800000"/>
            <a:headEnd/>
            <a:tailEnd/>
          </a:ln>
        </p:spPr>
        <p:txBody>
          <a:bodyPr wrap="none">
            <a:prstTxWarp prst="textNoShape">
              <a:avLst/>
            </a:prstTxWarp>
            <a:spAutoFit/>
          </a:bodyPr>
          <a:lstStyle/>
          <a:p>
            <a:r>
              <a:rPr lang="en-US" sz="1200" b="0">
                <a:latin typeface="Arial" pitchFamily="34" charset="0"/>
                <a:cs typeface="Arial" pitchFamily="34" charset="0"/>
                <a:sym typeface="Symbol" pitchFamily="-108" charset="2"/>
              </a:rPr>
              <a:t></a:t>
            </a:r>
            <a:endParaRPr lang="en-US" sz="1200" b="0">
              <a:latin typeface="Arial" pitchFamily="34" charset="0"/>
              <a:cs typeface="Arial" pitchFamily="34" charset="0"/>
            </a:endParaRPr>
          </a:p>
        </p:txBody>
      </p:sp>
      <p:sp>
        <p:nvSpPr>
          <p:cNvPr id="369" name="Text Box 95"/>
          <p:cNvSpPr txBox="1">
            <a:spLocks noChangeArrowheads="1"/>
          </p:cNvSpPr>
          <p:nvPr/>
        </p:nvSpPr>
        <p:spPr bwMode="auto">
          <a:xfrm>
            <a:off x="2009046" y="1297673"/>
            <a:ext cx="276171" cy="274637"/>
          </a:xfrm>
          <a:prstGeom prst="rect">
            <a:avLst/>
          </a:prstGeom>
          <a:noFill/>
          <a:ln w="9525">
            <a:noFill/>
            <a:miter lim="800000"/>
            <a:headEnd/>
            <a:tailEnd/>
          </a:ln>
        </p:spPr>
        <p:txBody>
          <a:bodyPr wrap="none">
            <a:prstTxWarp prst="textNoShape">
              <a:avLst/>
            </a:prstTxWarp>
            <a:spAutoFit/>
          </a:bodyPr>
          <a:lstStyle/>
          <a:p>
            <a:r>
              <a:rPr lang="en-US" sz="1200" b="0">
                <a:latin typeface="Arial" pitchFamily="34" charset="0"/>
                <a:cs typeface="Arial" pitchFamily="34" charset="0"/>
                <a:sym typeface="Symbol" pitchFamily="-108" charset="2"/>
              </a:rPr>
              <a:t></a:t>
            </a:r>
            <a:endParaRPr lang="en-US" sz="1200" b="0">
              <a:latin typeface="Arial" pitchFamily="34" charset="0"/>
              <a:cs typeface="Arial" pitchFamily="34" charset="0"/>
            </a:endParaRPr>
          </a:p>
        </p:txBody>
      </p:sp>
      <p:sp>
        <p:nvSpPr>
          <p:cNvPr id="370" name="직사각형 13"/>
          <p:cNvSpPr>
            <a:spLocks noChangeArrowheads="1"/>
          </p:cNvSpPr>
          <p:nvPr/>
        </p:nvSpPr>
        <p:spPr bwMode="auto">
          <a:xfrm>
            <a:off x="1218625" y="1496110"/>
            <a:ext cx="228556" cy="152400"/>
          </a:xfrm>
          <a:prstGeom prst="rect">
            <a:avLst/>
          </a:prstGeom>
          <a:solidFill>
            <a:schemeClr val="bg2"/>
          </a:solidFill>
          <a:ln w="6350">
            <a:solidFill>
              <a:schemeClr val="tx1"/>
            </a:solidFill>
            <a:miter lim="800000"/>
            <a:headEnd/>
            <a:tailEnd/>
          </a:ln>
        </p:spPr>
        <p:txBody>
          <a:bodyPr anchor="ctr">
            <a:prstTxWarp prst="textNoShape">
              <a:avLst/>
            </a:prstTxWarp>
          </a:bodyPr>
          <a:lstStyle/>
          <a:p>
            <a:pPr algn="r">
              <a:lnSpc>
                <a:spcPts val="1225"/>
              </a:lnSpc>
              <a:spcBef>
                <a:spcPts val="600"/>
              </a:spcBef>
            </a:pPr>
            <a:r>
              <a:rPr lang="en-US" sz="600">
                <a:latin typeface="Arial" pitchFamily="34" charset="0"/>
                <a:ea typeface="Arial" pitchFamily="-108" charset="0"/>
                <a:cs typeface="Arial" pitchFamily="34" charset="0"/>
              </a:rPr>
              <a:t>5</a:t>
            </a:r>
          </a:p>
        </p:txBody>
      </p:sp>
      <p:sp>
        <p:nvSpPr>
          <p:cNvPr id="371" name="TextBox 370"/>
          <p:cNvSpPr txBox="1"/>
          <p:nvPr/>
        </p:nvSpPr>
        <p:spPr>
          <a:xfrm>
            <a:off x="3360250" y="132644"/>
            <a:ext cx="314321" cy="307777"/>
          </a:xfrm>
          <a:prstGeom prst="rect">
            <a:avLst/>
          </a:prstGeom>
          <a:noFill/>
        </p:spPr>
        <p:txBody>
          <a:bodyPr wrap="none" rtlCol="0">
            <a:spAutoFit/>
          </a:bodyPr>
          <a:lstStyle/>
          <a:p>
            <a:r>
              <a:rPr lang="en-US" sz="1400" b="1" dirty="0">
                <a:latin typeface="Arial" pitchFamily="34" charset="0"/>
                <a:cs typeface="Arial" pitchFamily="34" charset="0"/>
              </a:rPr>
              <a:t>B</a:t>
            </a:r>
          </a:p>
        </p:txBody>
      </p:sp>
      <p:grpSp>
        <p:nvGrpSpPr>
          <p:cNvPr id="372" name="Group 68"/>
          <p:cNvGrpSpPr/>
          <p:nvPr/>
        </p:nvGrpSpPr>
        <p:grpSpPr>
          <a:xfrm>
            <a:off x="3685787" y="401033"/>
            <a:ext cx="1212821" cy="793810"/>
            <a:chOff x="3682205" y="658813"/>
            <a:chExt cx="965995" cy="793810"/>
          </a:xfrm>
        </p:grpSpPr>
        <p:pic>
          <p:nvPicPr>
            <p:cNvPr id="373" name="Picture 3"/>
            <p:cNvPicPr>
              <a:picLocks noChangeAspect="1" noChangeArrowheads="1"/>
            </p:cNvPicPr>
            <p:nvPr/>
          </p:nvPicPr>
          <p:blipFill>
            <a:blip r:embed="rId7">
              <a:lum contrast="-6000"/>
            </a:blip>
            <a:srcRect l="22034" t="19753" r="59210" b="20988"/>
            <a:stretch>
              <a:fillRect/>
            </a:stretch>
          </p:blipFill>
          <p:spPr bwMode="auto">
            <a:xfrm>
              <a:off x="3733756" y="658813"/>
              <a:ext cx="448971" cy="457200"/>
            </a:xfrm>
            <a:prstGeom prst="rect">
              <a:avLst/>
            </a:prstGeom>
            <a:noFill/>
            <a:ln w="9525">
              <a:solidFill>
                <a:schemeClr val="tx1"/>
              </a:solidFill>
              <a:miter lim="800000"/>
              <a:headEnd/>
              <a:tailEnd/>
            </a:ln>
          </p:spPr>
        </p:pic>
        <p:sp>
          <p:nvSpPr>
            <p:cNvPr id="374" name="Text Box 45"/>
            <p:cNvSpPr txBox="1">
              <a:spLocks noChangeArrowheads="1"/>
            </p:cNvSpPr>
            <p:nvPr/>
          </p:nvSpPr>
          <p:spPr bwMode="auto">
            <a:xfrm>
              <a:off x="4114800" y="735013"/>
              <a:ext cx="533400" cy="560153"/>
            </a:xfrm>
            <a:prstGeom prst="rect">
              <a:avLst/>
            </a:prstGeom>
            <a:noFill/>
            <a:ln w="9525">
              <a:noFill/>
              <a:miter lim="800000"/>
              <a:headEnd/>
              <a:tailEnd/>
            </a:ln>
          </p:spPr>
          <p:txBody>
            <a:bodyPr wrap="square">
              <a:prstTxWarp prst="textNoShape">
                <a:avLst/>
              </a:prstTxWarp>
              <a:spAutoFit/>
            </a:bodyPr>
            <a:lstStyle/>
            <a:p>
              <a:pPr eaLnBrk="1" hangingPunct="1">
                <a:spcBef>
                  <a:spcPct val="50000"/>
                </a:spcBef>
              </a:pPr>
              <a:r>
                <a:rPr lang="en-US" sz="800" b="0" dirty="0">
                  <a:latin typeface="Arial" pitchFamily="34" charset="0"/>
                  <a:cs typeface="Arial" pitchFamily="34" charset="0"/>
                  <a:sym typeface="Symbol" pitchFamily="-108" charset="2"/>
                </a:rPr>
                <a:t></a:t>
              </a:r>
              <a:r>
                <a:rPr lang="en-US" sz="800" b="0" dirty="0">
                  <a:latin typeface="Arial" pitchFamily="34" charset="0"/>
                  <a:cs typeface="Arial" pitchFamily="34" charset="0"/>
                </a:rPr>
                <a:t>12.5 kb</a:t>
              </a:r>
            </a:p>
            <a:p>
              <a:pPr eaLnBrk="1" hangingPunct="1">
                <a:lnSpc>
                  <a:spcPct val="65000"/>
                </a:lnSpc>
                <a:spcBef>
                  <a:spcPct val="50000"/>
                </a:spcBef>
              </a:pPr>
              <a:r>
                <a:rPr lang="en-US" sz="800" b="0" dirty="0">
                  <a:latin typeface="Arial" pitchFamily="34" charset="0"/>
                  <a:cs typeface="Arial" pitchFamily="34" charset="0"/>
                  <a:sym typeface="Symbol" pitchFamily="-108" charset="2"/>
                </a:rPr>
                <a:t>6.0 kb</a:t>
              </a:r>
              <a:endParaRPr lang="en-US" sz="800" b="0" dirty="0">
                <a:latin typeface="Arial" pitchFamily="34" charset="0"/>
                <a:cs typeface="Arial" pitchFamily="34" charset="0"/>
              </a:endParaRPr>
            </a:p>
          </p:txBody>
        </p:sp>
        <p:sp>
          <p:nvSpPr>
            <p:cNvPr id="375" name="Text Box 49"/>
            <p:cNvSpPr txBox="1">
              <a:spLocks noChangeArrowheads="1"/>
            </p:cNvSpPr>
            <p:nvPr/>
          </p:nvSpPr>
          <p:spPr bwMode="auto">
            <a:xfrm>
              <a:off x="3682205" y="1039813"/>
              <a:ext cx="371234" cy="246221"/>
            </a:xfrm>
            <a:prstGeom prst="rect">
              <a:avLst/>
            </a:prstGeom>
            <a:noFill/>
            <a:ln w="9525">
              <a:noFill/>
              <a:miter lim="800000"/>
              <a:headEnd/>
              <a:tailEnd/>
            </a:ln>
          </p:spPr>
          <p:txBody>
            <a:bodyPr>
              <a:prstTxWarp prst="textNoShape">
                <a:avLst/>
              </a:prstTxWarp>
              <a:spAutoFit/>
            </a:bodyPr>
            <a:lstStyle/>
            <a:p>
              <a:pPr eaLnBrk="1" hangingPunct="1">
                <a:lnSpc>
                  <a:spcPct val="125000"/>
                </a:lnSpc>
                <a:spcBef>
                  <a:spcPct val="50000"/>
                </a:spcBef>
              </a:pPr>
              <a:r>
                <a:rPr lang="en-US" sz="800" b="0" dirty="0">
                  <a:latin typeface="Arial" pitchFamily="34" charset="0"/>
                  <a:cs typeface="Arial" pitchFamily="34" charset="0"/>
                </a:rPr>
                <a:t>  </a:t>
              </a:r>
              <a:r>
                <a:rPr lang="en-US" sz="800" dirty="0">
                  <a:latin typeface="Arial" pitchFamily="34" charset="0"/>
                  <a:cs typeface="Arial" pitchFamily="34" charset="0"/>
                </a:rPr>
                <a:t>-/-   </a:t>
              </a:r>
              <a:r>
                <a:rPr lang="en-US" sz="800" b="0" dirty="0">
                  <a:latin typeface="Arial" pitchFamily="34" charset="0"/>
                  <a:cs typeface="Arial" pitchFamily="34" charset="0"/>
                </a:rPr>
                <a:t>   </a:t>
              </a:r>
            </a:p>
          </p:txBody>
        </p:sp>
        <p:sp>
          <p:nvSpPr>
            <p:cNvPr id="376" name="Text Box 49"/>
            <p:cNvSpPr txBox="1">
              <a:spLocks noChangeArrowheads="1"/>
            </p:cNvSpPr>
            <p:nvPr/>
          </p:nvSpPr>
          <p:spPr bwMode="auto">
            <a:xfrm>
              <a:off x="3834179" y="1052513"/>
              <a:ext cx="295083" cy="400110"/>
            </a:xfrm>
            <a:prstGeom prst="rect">
              <a:avLst/>
            </a:prstGeom>
            <a:noFill/>
            <a:ln w="9525">
              <a:noFill/>
              <a:miter lim="800000"/>
              <a:headEnd/>
              <a:tailEnd/>
            </a:ln>
          </p:spPr>
          <p:txBody>
            <a:bodyPr>
              <a:prstTxWarp prst="textNoShape">
                <a:avLst/>
              </a:prstTxWarp>
              <a:spAutoFit/>
            </a:bodyPr>
            <a:lstStyle/>
            <a:p>
              <a:pPr eaLnBrk="1" hangingPunct="1">
                <a:lnSpc>
                  <a:spcPct val="125000"/>
                </a:lnSpc>
                <a:spcBef>
                  <a:spcPct val="50000"/>
                </a:spcBef>
              </a:pPr>
              <a:r>
                <a:rPr lang="en-US" sz="800" dirty="0">
                  <a:latin typeface="Arial" pitchFamily="34" charset="0"/>
                  <a:cs typeface="Arial" pitchFamily="34" charset="0"/>
                </a:rPr>
                <a:t>+/+  </a:t>
              </a:r>
              <a:r>
                <a:rPr lang="en-US" sz="800" b="0" dirty="0">
                  <a:latin typeface="Arial" pitchFamily="34" charset="0"/>
                  <a:cs typeface="Arial" pitchFamily="34" charset="0"/>
                </a:rPr>
                <a:t>    </a:t>
              </a:r>
            </a:p>
          </p:txBody>
        </p:sp>
        <p:sp>
          <p:nvSpPr>
            <p:cNvPr id="377" name="Text Box 49"/>
            <p:cNvSpPr txBox="1">
              <a:spLocks noChangeArrowheads="1"/>
            </p:cNvSpPr>
            <p:nvPr/>
          </p:nvSpPr>
          <p:spPr bwMode="auto">
            <a:xfrm>
              <a:off x="3925091" y="1052513"/>
              <a:ext cx="371234" cy="400110"/>
            </a:xfrm>
            <a:prstGeom prst="rect">
              <a:avLst/>
            </a:prstGeom>
            <a:noFill/>
            <a:ln w="9525">
              <a:noFill/>
              <a:miter lim="800000"/>
              <a:headEnd/>
              <a:tailEnd/>
            </a:ln>
          </p:spPr>
          <p:txBody>
            <a:bodyPr>
              <a:prstTxWarp prst="textNoShape">
                <a:avLst/>
              </a:prstTxWarp>
              <a:spAutoFit/>
            </a:bodyPr>
            <a:lstStyle/>
            <a:p>
              <a:pPr eaLnBrk="1" hangingPunct="1">
                <a:lnSpc>
                  <a:spcPct val="125000"/>
                </a:lnSpc>
                <a:spcBef>
                  <a:spcPct val="50000"/>
                </a:spcBef>
              </a:pPr>
              <a:r>
                <a:rPr lang="en-US" sz="800" b="0" dirty="0">
                  <a:latin typeface="Arial" pitchFamily="34" charset="0"/>
                  <a:cs typeface="Arial" pitchFamily="34" charset="0"/>
                </a:rPr>
                <a:t>   </a:t>
              </a:r>
              <a:r>
                <a:rPr lang="en-US" sz="800" dirty="0">
                  <a:latin typeface="Arial" pitchFamily="34" charset="0"/>
                  <a:cs typeface="Arial" pitchFamily="34" charset="0"/>
                </a:rPr>
                <a:t>+/-</a:t>
              </a:r>
              <a:r>
                <a:rPr lang="en-US" sz="800" b="0" dirty="0">
                  <a:latin typeface="Arial" pitchFamily="34" charset="0"/>
                  <a:cs typeface="Arial" pitchFamily="34" charset="0"/>
                </a:rPr>
                <a:t>    </a:t>
              </a:r>
            </a:p>
          </p:txBody>
        </p:sp>
      </p:grpSp>
      <p:sp>
        <p:nvSpPr>
          <p:cNvPr id="412" name="TextBox 411"/>
          <p:cNvSpPr txBox="1"/>
          <p:nvPr/>
        </p:nvSpPr>
        <p:spPr>
          <a:xfrm>
            <a:off x="401207" y="4988261"/>
            <a:ext cx="891726" cy="215444"/>
          </a:xfrm>
          <a:prstGeom prst="rect">
            <a:avLst/>
          </a:prstGeom>
          <a:noFill/>
        </p:spPr>
        <p:txBody>
          <a:bodyPr wrap="square" rtlCol="0">
            <a:spAutoFit/>
          </a:bodyPr>
          <a:lstStyle/>
          <a:p>
            <a:r>
              <a:rPr lang="en-US" sz="800" b="1" dirty="0">
                <a:latin typeface="Arial" pitchFamily="34" charset="0"/>
                <a:cs typeface="Arial" pitchFamily="34" charset="0"/>
              </a:rPr>
              <a:t>Serum (NC)</a:t>
            </a:r>
          </a:p>
        </p:txBody>
      </p:sp>
      <p:cxnSp>
        <p:nvCxnSpPr>
          <p:cNvPr id="464" name="직선 연결선 196">
            <a:extLst>
              <a:ext uri="{FF2B5EF4-FFF2-40B4-BE49-F238E27FC236}">
                <a16:creationId xmlns:a16="http://schemas.microsoft.com/office/drawing/2014/main" id="{B68740E6-FCF3-439D-8EA8-1FAF29202CB2}"/>
              </a:ext>
            </a:extLst>
          </p:cNvPr>
          <p:cNvCxnSpPr>
            <a:cxnSpLocks/>
          </p:cNvCxnSpPr>
          <p:nvPr/>
        </p:nvCxnSpPr>
        <p:spPr>
          <a:xfrm>
            <a:off x="458181" y="4949824"/>
            <a:ext cx="22937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6" name="TextBox 315">
            <a:extLst>
              <a:ext uri="{FF2B5EF4-FFF2-40B4-BE49-F238E27FC236}">
                <a16:creationId xmlns:a16="http://schemas.microsoft.com/office/drawing/2014/main" id="{61DAA21F-68C5-4359-A1BF-BC7B3FB12A14}"/>
              </a:ext>
            </a:extLst>
          </p:cNvPr>
          <p:cNvSpPr txBox="1"/>
          <p:nvPr/>
        </p:nvSpPr>
        <p:spPr>
          <a:xfrm>
            <a:off x="3360250" y="967217"/>
            <a:ext cx="314510" cy="307777"/>
          </a:xfrm>
          <a:prstGeom prst="rect">
            <a:avLst/>
          </a:prstGeom>
          <a:noFill/>
        </p:spPr>
        <p:txBody>
          <a:bodyPr wrap="none" rtlCol="0">
            <a:spAutoFit/>
          </a:bodyPr>
          <a:lstStyle/>
          <a:p>
            <a:r>
              <a:rPr lang="en-US" sz="1400" b="1" dirty="0">
                <a:latin typeface="Arial"/>
                <a:cs typeface="Arial"/>
              </a:rPr>
              <a:t>C</a:t>
            </a:r>
          </a:p>
        </p:txBody>
      </p:sp>
      <p:sp>
        <p:nvSpPr>
          <p:cNvPr id="318" name="TextBox 12">
            <a:extLst>
              <a:ext uri="{FF2B5EF4-FFF2-40B4-BE49-F238E27FC236}">
                <a16:creationId xmlns:a16="http://schemas.microsoft.com/office/drawing/2014/main" id="{1B2C3C70-DA02-4F9D-834B-F79DB1FB422E}"/>
              </a:ext>
            </a:extLst>
          </p:cNvPr>
          <p:cNvSpPr txBox="1">
            <a:spLocks noChangeArrowheads="1"/>
          </p:cNvSpPr>
          <p:nvPr/>
        </p:nvSpPr>
        <p:spPr bwMode="auto">
          <a:xfrm>
            <a:off x="5623319" y="1259048"/>
            <a:ext cx="520637" cy="246221"/>
          </a:xfrm>
          <a:prstGeom prst="rect">
            <a:avLst/>
          </a:prstGeom>
          <a:noFill/>
          <a:ln w="9525">
            <a:noFill/>
            <a:miter lim="800000"/>
            <a:headEnd/>
            <a:tailEnd/>
          </a:ln>
        </p:spPr>
        <p:txBody>
          <a:bodyPr wrap="square">
            <a:prstTxWarp prst="textNoShape">
              <a:avLst/>
            </a:prstTxWarp>
            <a:spAutoFit/>
          </a:bodyPr>
          <a:lstStyle/>
          <a:p>
            <a:pPr>
              <a:lnSpc>
                <a:spcPts val="1163"/>
              </a:lnSpc>
            </a:pPr>
            <a:r>
              <a:rPr lang="en-US" sz="800" b="0" dirty="0">
                <a:latin typeface="Arial" pitchFamily="34" charset="0"/>
                <a:ea typeface="__" charset="0"/>
                <a:cs typeface="Arial" pitchFamily="34" charset="0"/>
              </a:rPr>
              <a:t>APPL2</a:t>
            </a:r>
          </a:p>
        </p:txBody>
      </p:sp>
      <p:sp>
        <p:nvSpPr>
          <p:cNvPr id="443" name="Text Box 31">
            <a:extLst>
              <a:ext uri="{FF2B5EF4-FFF2-40B4-BE49-F238E27FC236}">
                <a16:creationId xmlns:a16="http://schemas.microsoft.com/office/drawing/2014/main" id="{AE2B1471-C98B-4D0A-8F61-4C530F00BC48}"/>
              </a:ext>
            </a:extLst>
          </p:cNvPr>
          <p:cNvSpPr txBox="1">
            <a:spLocks noChangeArrowheads="1"/>
          </p:cNvSpPr>
          <p:nvPr/>
        </p:nvSpPr>
        <p:spPr bwMode="auto">
          <a:xfrm rot="19606956">
            <a:off x="3609361" y="1062490"/>
            <a:ext cx="451259"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Brain                        </a:t>
            </a:r>
            <a:endParaRPr lang="en-GB" sz="800" baseline="30000" dirty="0">
              <a:latin typeface="Arial" pitchFamily="34" charset="0"/>
              <a:ea typeface="__" charset="0"/>
              <a:cs typeface="Arial" pitchFamily="34" charset="0"/>
            </a:endParaRPr>
          </a:p>
        </p:txBody>
      </p:sp>
      <p:sp>
        <p:nvSpPr>
          <p:cNvPr id="495" name="Text Box 31">
            <a:extLst>
              <a:ext uri="{FF2B5EF4-FFF2-40B4-BE49-F238E27FC236}">
                <a16:creationId xmlns:a16="http://schemas.microsoft.com/office/drawing/2014/main" id="{467E6C52-9CFA-4620-8888-89178F0D6CB8}"/>
              </a:ext>
            </a:extLst>
          </p:cNvPr>
          <p:cNvSpPr txBox="1">
            <a:spLocks noChangeArrowheads="1"/>
          </p:cNvSpPr>
          <p:nvPr/>
        </p:nvSpPr>
        <p:spPr bwMode="auto">
          <a:xfrm>
            <a:off x="3572532"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cxnSp>
        <p:nvCxnSpPr>
          <p:cNvPr id="496" name="직선 연결선 118">
            <a:extLst>
              <a:ext uri="{FF2B5EF4-FFF2-40B4-BE49-F238E27FC236}">
                <a16:creationId xmlns:a16="http://schemas.microsoft.com/office/drawing/2014/main" id="{AE061CE6-E753-4B99-93F0-8CAF33C1064B}"/>
              </a:ext>
            </a:extLst>
          </p:cNvPr>
          <p:cNvCxnSpPr>
            <a:cxnSpLocks/>
          </p:cNvCxnSpPr>
          <p:nvPr/>
        </p:nvCxnSpPr>
        <p:spPr>
          <a:xfrm>
            <a:off x="3702836"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06" name="Text Box 31">
            <a:extLst>
              <a:ext uri="{FF2B5EF4-FFF2-40B4-BE49-F238E27FC236}">
                <a16:creationId xmlns:a16="http://schemas.microsoft.com/office/drawing/2014/main" id="{E11E41E2-D44F-4F9C-B3AC-25E3E90A805E}"/>
              </a:ext>
            </a:extLst>
          </p:cNvPr>
          <p:cNvSpPr txBox="1">
            <a:spLocks noChangeArrowheads="1"/>
          </p:cNvSpPr>
          <p:nvPr/>
        </p:nvSpPr>
        <p:spPr bwMode="auto">
          <a:xfrm>
            <a:off x="3720263"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07" name="Text Box 31">
            <a:extLst>
              <a:ext uri="{FF2B5EF4-FFF2-40B4-BE49-F238E27FC236}">
                <a16:creationId xmlns:a16="http://schemas.microsoft.com/office/drawing/2014/main" id="{610186A3-04E3-4318-8AFF-B0415A594512}"/>
              </a:ext>
            </a:extLst>
          </p:cNvPr>
          <p:cNvSpPr txBox="1">
            <a:spLocks noChangeArrowheads="1"/>
          </p:cNvSpPr>
          <p:nvPr/>
        </p:nvSpPr>
        <p:spPr bwMode="auto">
          <a:xfrm>
            <a:off x="3834919"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08" name="Text Box 31">
            <a:extLst>
              <a:ext uri="{FF2B5EF4-FFF2-40B4-BE49-F238E27FC236}">
                <a16:creationId xmlns:a16="http://schemas.microsoft.com/office/drawing/2014/main" id="{E22BF07D-DFC9-45D6-ADE8-A3E51EAFCD8B}"/>
              </a:ext>
            </a:extLst>
          </p:cNvPr>
          <p:cNvSpPr txBox="1">
            <a:spLocks noChangeArrowheads="1"/>
          </p:cNvSpPr>
          <p:nvPr/>
        </p:nvSpPr>
        <p:spPr bwMode="auto">
          <a:xfrm>
            <a:off x="3982650"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09" name="Text Box 31">
            <a:extLst>
              <a:ext uri="{FF2B5EF4-FFF2-40B4-BE49-F238E27FC236}">
                <a16:creationId xmlns:a16="http://schemas.microsoft.com/office/drawing/2014/main" id="{84743400-D297-40FE-8336-7C5EE195EDE3}"/>
              </a:ext>
            </a:extLst>
          </p:cNvPr>
          <p:cNvSpPr txBox="1">
            <a:spLocks noChangeArrowheads="1"/>
          </p:cNvSpPr>
          <p:nvPr/>
        </p:nvSpPr>
        <p:spPr bwMode="auto">
          <a:xfrm>
            <a:off x="4082764"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10" name="Text Box 31">
            <a:extLst>
              <a:ext uri="{FF2B5EF4-FFF2-40B4-BE49-F238E27FC236}">
                <a16:creationId xmlns:a16="http://schemas.microsoft.com/office/drawing/2014/main" id="{018074B5-E2AB-4B03-80BE-8B896D70DF90}"/>
              </a:ext>
            </a:extLst>
          </p:cNvPr>
          <p:cNvSpPr txBox="1">
            <a:spLocks noChangeArrowheads="1"/>
          </p:cNvSpPr>
          <p:nvPr/>
        </p:nvSpPr>
        <p:spPr bwMode="auto">
          <a:xfrm>
            <a:off x="4230495"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11" name="Text Box 31">
            <a:extLst>
              <a:ext uri="{FF2B5EF4-FFF2-40B4-BE49-F238E27FC236}">
                <a16:creationId xmlns:a16="http://schemas.microsoft.com/office/drawing/2014/main" id="{107AAC1E-B73A-45B2-B15B-8F58D9CF4E2E}"/>
              </a:ext>
            </a:extLst>
          </p:cNvPr>
          <p:cNvSpPr txBox="1">
            <a:spLocks noChangeArrowheads="1"/>
          </p:cNvSpPr>
          <p:nvPr/>
        </p:nvSpPr>
        <p:spPr bwMode="auto">
          <a:xfrm>
            <a:off x="4345151"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12" name="Text Box 31">
            <a:extLst>
              <a:ext uri="{FF2B5EF4-FFF2-40B4-BE49-F238E27FC236}">
                <a16:creationId xmlns:a16="http://schemas.microsoft.com/office/drawing/2014/main" id="{40B7FBCE-2075-4668-B850-9E2BF57AC5D6}"/>
              </a:ext>
            </a:extLst>
          </p:cNvPr>
          <p:cNvSpPr txBox="1">
            <a:spLocks noChangeArrowheads="1"/>
          </p:cNvSpPr>
          <p:nvPr/>
        </p:nvSpPr>
        <p:spPr bwMode="auto">
          <a:xfrm>
            <a:off x="4492882"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13" name="Text Box 31">
            <a:extLst>
              <a:ext uri="{FF2B5EF4-FFF2-40B4-BE49-F238E27FC236}">
                <a16:creationId xmlns:a16="http://schemas.microsoft.com/office/drawing/2014/main" id="{F8EF96E8-F386-44D0-90A4-967EA6163C87}"/>
              </a:ext>
            </a:extLst>
          </p:cNvPr>
          <p:cNvSpPr txBox="1">
            <a:spLocks noChangeArrowheads="1"/>
          </p:cNvSpPr>
          <p:nvPr/>
        </p:nvSpPr>
        <p:spPr bwMode="auto">
          <a:xfrm>
            <a:off x="4592996"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14" name="Text Box 31">
            <a:extLst>
              <a:ext uri="{FF2B5EF4-FFF2-40B4-BE49-F238E27FC236}">
                <a16:creationId xmlns:a16="http://schemas.microsoft.com/office/drawing/2014/main" id="{BDE18759-4206-4D77-AFFE-40BC620483FF}"/>
              </a:ext>
            </a:extLst>
          </p:cNvPr>
          <p:cNvSpPr txBox="1">
            <a:spLocks noChangeArrowheads="1"/>
          </p:cNvSpPr>
          <p:nvPr/>
        </p:nvSpPr>
        <p:spPr bwMode="auto">
          <a:xfrm>
            <a:off x="4740727"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15" name="Text Box 31">
            <a:extLst>
              <a:ext uri="{FF2B5EF4-FFF2-40B4-BE49-F238E27FC236}">
                <a16:creationId xmlns:a16="http://schemas.microsoft.com/office/drawing/2014/main" id="{7E94799C-D1AE-4CBE-8318-365FEA867565}"/>
              </a:ext>
            </a:extLst>
          </p:cNvPr>
          <p:cNvSpPr txBox="1">
            <a:spLocks noChangeArrowheads="1"/>
          </p:cNvSpPr>
          <p:nvPr/>
        </p:nvSpPr>
        <p:spPr bwMode="auto">
          <a:xfrm>
            <a:off x="4851464"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16" name="Text Box 31">
            <a:extLst>
              <a:ext uri="{FF2B5EF4-FFF2-40B4-BE49-F238E27FC236}">
                <a16:creationId xmlns:a16="http://schemas.microsoft.com/office/drawing/2014/main" id="{84D814F6-9BF7-4DB2-B4C9-FD940D96FAD4}"/>
              </a:ext>
            </a:extLst>
          </p:cNvPr>
          <p:cNvSpPr txBox="1">
            <a:spLocks noChangeArrowheads="1"/>
          </p:cNvSpPr>
          <p:nvPr/>
        </p:nvSpPr>
        <p:spPr bwMode="auto">
          <a:xfrm>
            <a:off x="4999195"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17" name="Text Box 31">
            <a:extLst>
              <a:ext uri="{FF2B5EF4-FFF2-40B4-BE49-F238E27FC236}">
                <a16:creationId xmlns:a16="http://schemas.microsoft.com/office/drawing/2014/main" id="{3573DD83-EB84-4576-BE57-7AABAD5F24CE}"/>
              </a:ext>
            </a:extLst>
          </p:cNvPr>
          <p:cNvSpPr txBox="1">
            <a:spLocks noChangeArrowheads="1"/>
          </p:cNvSpPr>
          <p:nvPr/>
        </p:nvSpPr>
        <p:spPr bwMode="auto">
          <a:xfrm>
            <a:off x="5099309"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18" name="Text Box 31">
            <a:extLst>
              <a:ext uri="{FF2B5EF4-FFF2-40B4-BE49-F238E27FC236}">
                <a16:creationId xmlns:a16="http://schemas.microsoft.com/office/drawing/2014/main" id="{FAE3DA31-B08D-49A0-8B6E-962A6F62BD7E}"/>
              </a:ext>
            </a:extLst>
          </p:cNvPr>
          <p:cNvSpPr txBox="1">
            <a:spLocks noChangeArrowheads="1"/>
          </p:cNvSpPr>
          <p:nvPr/>
        </p:nvSpPr>
        <p:spPr bwMode="auto">
          <a:xfrm>
            <a:off x="5247040"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19" name="Text Box 31">
            <a:extLst>
              <a:ext uri="{FF2B5EF4-FFF2-40B4-BE49-F238E27FC236}">
                <a16:creationId xmlns:a16="http://schemas.microsoft.com/office/drawing/2014/main" id="{75DD2450-A471-4DA9-A451-7C2553A7CC84}"/>
              </a:ext>
            </a:extLst>
          </p:cNvPr>
          <p:cNvSpPr txBox="1">
            <a:spLocks noChangeArrowheads="1"/>
          </p:cNvSpPr>
          <p:nvPr/>
        </p:nvSpPr>
        <p:spPr bwMode="auto">
          <a:xfrm>
            <a:off x="5353231"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W         </a:t>
            </a:r>
            <a:endParaRPr lang="en-GB" sz="800" baseline="30000" dirty="0">
              <a:latin typeface="Arial" pitchFamily="34" charset="0"/>
              <a:ea typeface="__" charset="0"/>
              <a:cs typeface="Arial" pitchFamily="34" charset="0"/>
            </a:endParaRPr>
          </a:p>
        </p:txBody>
      </p:sp>
      <p:sp>
        <p:nvSpPr>
          <p:cNvPr id="520" name="Text Box 31">
            <a:extLst>
              <a:ext uri="{FF2B5EF4-FFF2-40B4-BE49-F238E27FC236}">
                <a16:creationId xmlns:a16="http://schemas.microsoft.com/office/drawing/2014/main" id="{46DF6EE4-DD2B-4847-B73E-2B12E7E05097}"/>
              </a:ext>
            </a:extLst>
          </p:cNvPr>
          <p:cNvSpPr txBox="1">
            <a:spLocks noChangeArrowheads="1"/>
          </p:cNvSpPr>
          <p:nvPr/>
        </p:nvSpPr>
        <p:spPr bwMode="auto">
          <a:xfrm>
            <a:off x="5500962" y="1585012"/>
            <a:ext cx="274381" cy="226472"/>
          </a:xfrm>
          <a:prstGeom prst="rect">
            <a:avLst/>
          </a:prstGeom>
          <a:noFill/>
          <a:ln w="9525">
            <a:noFill/>
            <a:miter lim="800000"/>
            <a:headEnd/>
            <a:tailEnd/>
          </a:ln>
        </p:spPr>
        <p:txBody>
          <a:bodyPr wrap="square">
            <a:prstTxWarp prst="textNoShape">
              <a:avLst/>
            </a:prstTxWarp>
            <a:spAutoFit/>
          </a:bodyPr>
          <a:lstStyle/>
          <a:p>
            <a:pPr>
              <a:lnSpc>
                <a:spcPct val="120000"/>
              </a:lnSpc>
            </a:pPr>
            <a:r>
              <a:rPr lang="en-US" sz="800" dirty="0">
                <a:latin typeface="Arial" pitchFamily="34" charset="0"/>
                <a:ea typeface="__" charset="0"/>
                <a:cs typeface="Arial" pitchFamily="34" charset="0"/>
              </a:rPr>
              <a:t>K         </a:t>
            </a:r>
            <a:endParaRPr lang="en-GB" sz="800" baseline="30000" dirty="0">
              <a:latin typeface="Arial" pitchFamily="34" charset="0"/>
              <a:ea typeface="__" charset="0"/>
              <a:cs typeface="Arial" pitchFamily="34" charset="0"/>
            </a:endParaRPr>
          </a:p>
        </p:txBody>
      </p:sp>
      <p:sp>
        <p:nvSpPr>
          <p:cNvPr id="521" name="TextBox 12">
            <a:extLst>
              <a:ext uri="{FF2B5EF4-FFF2-40B4-BE49-F238E27FC236}">
                <a16:creationId xmlns:a16="http://schemas.microsoft.com/office/drawing/2014/main" id="{B6EF3230-DA55-4A71-9762-9A79C7F5357D}"/>
              </a:ext>
            </a:extLst>
          </p:cNvPr>
          <p:cNvSpPr txBox="1">
            <a:spLocks noChangeArrowheads="1"/>
          </p:cNvSpPr>
          <p:nvPr/>
        </p:nvSpPr>
        <p:spPr bwMode="auto">
          <a:xfrm>
            <a:off x="5616681" y="1392651"/>
            <a:ext cx="520637" cy="231089"/>
          </a:xfrm>
          <a:prstGeom prst="rect">
            <a:avLst/>
          </a:prstGeom>
          <a:noFill/>
          <a:ln w="9525">
            <a:noFill/>
            <a:miter lim="800000"/>
            <a:headEnd/>
            <a:tailEnd/>
          </a:ln>
        </p:spPr>
        <p:txBody>
          <a:bodyPr wrap="square">
            <a:prstTxWarp prst="textNoShape">
              <a:avLst/>
            </a:prstTxWarp>
            <a:spAutoFit/>
          </a:bodyPr>
          <a:lstStyle/>
          <a:p>
            <a:pPr>
              <a:lnSpc>
                <a:spcPts val="1163"/>
              </a:lnSpc>
            </a:pPr>
            <a:r>
              <a:rPr lang="en-US" sz="800" b="0" dirty="0">
                <a:latin typeface="Arial" pitchFamily="34" charset="0"/>
                <a:ea typeface="__" charset="0"/>
                <a:cs typeface="Arial" pitchFamily="34" charset="0"/>
              </a:rPr>
              <a:t>Tubulin</a:t>
            </a:r>
          </a:p>
        </p:txBody>
      </p:sp>
      <p:sp>
        <p:nvSpPr>
          <p:cNvPr id="522" name="Text Box 31">
            <a:extLst>
              <a:ext uri="{FF2B5EF4-FFF2-40B4-BE49-F238E27FC236}">
                <a16:creationId xmlns:a16="http://schemas.microsoft.com/office/drawing/2014/main" id="{D16070ED-236F-4431-A89F-F3AC4BD3657E}"/>
              </a:ext>
            </a:extLst>
          </p:cNvPr>
          <p:cNvSpPr txBox="1">
            <a:spLocks noChangeArrowheads="1"/>
          </p:cNvSpPr>
          <p:nvPr/>
        </p:nvSpPr>
        <p:spPr bwMode="auto">
          <a:xfrm rot="19606956">
            <a:off x="3836724" y="1062490"/>
            <a:ext cx="451259"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Liver                        </a:t>
            </a:r>
            <a:endParaRPr lang="en-GB" sz="800" baseline="30000" dirty="0">
              <a:latin typeface="Arial" pitchFamily="34" charset="0"/>
              <a:ea typeface="__" charset="0"/>
              <a:cs typeface="Arial" pitchFamily="34" charset="0"/>
            </a:endParaRPr>
          </a:p>
        </p:txBody>
      </p:sp>
      <p:cxnSp>
        <p:nvCxnSpPr>
          <p:cNvPr id="523" name="직선 연결선 118">
            <a:extLst>
              <a:ext uri="{FF2B5EF4-FFF2-40B4-BE49-F238E27FC236}">
                <a16:creationId xmlns:a16="http://schemas.microsoft.com/office/drawing/2014/main" id="{64A06CAE-4C02-4AC4-A703-3F83BE552C4C}"/>
              </a:ext>
            </a:extLst>
          </p:cNvPr>
          <p:cNvCxnSpPr>
            <a:cxnSpLocks/>
          </p:cNvCxnSpPr>
          <p:nvPr/>
        </p:nvCxnSpPr>
        <p:spPr>
          <a:xfrm>
            <a:off x="3930199"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24" name="Text Box 31">
            <a:extLst>
              <a:ext uri="{FF2B5EF4-FFF2-40B4-BE49-F238E27FC236}">
                <a16:creationId xmlns:a16="http://schemas.microsoft.com/office/drawing/2014/main" id="{0E9CB4BB-7ECB-43FB-80BA-ED8E5C9BB11D}"/>
              </a:ext>
            </a:extLst>
          </p:cNvPr>
          <p:cNvSpPr txBox="1">
            <a:spLocks noChangeArrowheads="1"/>
          </p:cNvSpPr>
          <p:nvPr/>
        </p:nvSpPr>
        <p:spPr bwMode="auto">
          <a:xfrm rot="19606956">
            <a:off x="4119523" y="1062490"/>
            <a:ext cx="451259"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Fat                       </a:t>
            </a:r>
            <a:endParaRPr lang="en-GB" sz="800" baseline="30000" dirty="0">
              <a:latin typeface="Arial" pitchFamily="34" charset="0"/>
              <a:ea typeface="__" charset="0"/>
              <a:cs typeface="Arial" pitchFamily="34" charset="0"/>
            </a:endParaRPr>
          </a:p>
        </p:txBody>
      </p:sp>
      <p:cxnSp>
        <p:nvCxnSpPr>
          <p:cNvPr id="525" name="직선 연결선 118">
            <a:extLst>
              <a:ext uri="{FF2B5EF4-FFF2-40B4-BE49-F238E27FC236}">
                <a16:creationId xmlns:a16="http://schemas.microsoft.com/office/drawing/2014/main" id="{DCD7FCE2-1131-4C2F-9E65-BE9BA740E214}"/>
              </a:ext>
            </a:extLst>
          </p:cNvPr>
          <p:cNvCxnSpPr>
            <a:cxnSpLocks/>
          </p:cNvCxnSpPr>
          <p:nvPr/>
        </p:nvCxnSpPr>
        <p:spPr>
          <a:xfrm>
            <a:off x="4212998"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26" name="Text Box 31">
            <a:extLst>
              <a:ext uri="{FF2B5EF4-FFF2-40B4-BE49-F238E27FC236}">
                <a16:creationId xmlns:a16="http://schemas.microsoft.com/office/drawing/2014/main" id="{6ED2ED32-FEBA-4B57-905E-698659CC6F85}"/>
              </a:ext>
            </a:extLst>
          </p:cNvPr>
          <p:cNvSpPr txBox="1">
            <a:spLocks noChangeArrowheads="1"/>
          </p:cNvSpPr>
          <p:nvPr/>
        </p:nvSpPr>
        <p:spPr bwMode="auto">
          <a:xfrm rot="19606956">
            <a:off x="4340142" y="917294"/>
            <a:ext cx="515107" cy="33855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Muscle                        </a:t>
            </a:r>
            <a:endParaRPr lang="en-GB" sz="800" baseline="30000" dirty="0">
              <a:latin typeface="Arial" pitchFamily="34" charset="0"/>
              <a:ea typeface="__" charset="0"/>
              <a:cs typeface="Arial" pitchFamily="34" charset="0"/>
            </a:endParaRPr>
          </a:p>
        </p:txBody>
      </p:sp>
      <p:cxnSp>
        <p:nvCxnSpPr>
          <p:cNvPr id="527" name="직선 연결선 118">
            <a:extLst>
              <a:ext uri="{FF2B5EF4-FFF2-40B4-BE49-F238E27FC236}">
                <a16:creationId xmlns:a16="http://schemas.microsoft.com/office/drawing/2014/main" id="{075F37B4-71EF-479D-8E76-9379B40A582A}"/>
              </a:ext>
            </a:extLst>
          </p:cNvPr>
          <p:cNvCxnSpPr>
            <a:cxnSpLocks/>
          </p:cNvCxnSpPr>
          <p:nvPr/>
        </p:nvCxnSpPr>
        <p:spPr>
          <a:xfrm>
            <a:off x="4459373"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28" name="Text Box 31">
            <a:extLst>
              <a:ext uri="{FF2B5EF4-FFF2-40B4-BE49-F238E27FC236}">
                <a16:creationId xmlns:a16="http://schemas.microsoft.com/office/drawing/2014/main" id="{31F50A8A-0DA2-494C-901F-B895A9D46293}"/>
              </a:ext>
            </a:extLst>
          </p:cNvPr>
          <p:cNvSpPr txBox="1">
            <a:spLocks noChangeArrowheads="1"/>
          </p:cNvSpPr>
          <p:nvPr/>
        </p:nvSpPr>
        <p:spPr bwMode="auto">
          <a:xfrm rot="19606956">
            <a:off x="4636667" y="1045700"/>
            <a:ext cx="512558"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Heart                     </a:t>
            </a:r>
            <a:endParaRPr lang="en-GB" sz="800" baseline="30000" dirty="0">
              <a:latin typeface="Arial" pitchFamily="34" charset="0"/>
              <a:ea typeface="__" charset="0"/>
              <a:cs typeface="Arial" pitchFamily="34" charset="0"/>
            </a:endParaRPr>
          </a:p>
        </p:txBody>
      </p:sp>
      <p:cxnSp>
        <p:nvCxnSpPr>
          <p:cNvPr id="529" name="직선 연결선 118">
            <a:extLst>
              <a:ext uri="{FF2B5EF4-FFF2-40B4-BE49-F238E27FC236}">
                <a16:creationId xmlns:a16="http://schemas.microsoft.com/office/drawing/2014/main" id="{AC5BC741-35B6-4FA1-A65A-FE644E6EBED9}"/>
              </a:ext>
            </a:extLst>
          </p:cNvPr>
          <p:cNvCxnSpPr>
            <a:cxnSpLocks/>
          </p:cNvCxnSpPr>
          <p:nvPr/>
        </p:nvCxnSpPr>
        <p:spPr>
          <a:xfrm>
            <a:off x="4735150"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30" name="Text Box 31">
            <a:extLst>
              <a:ext uri="{FF2B5EF4-FFF2-40B4-BE49-F238E27FC236}">
                <a16:creationId xmlns:a16="http://schemas.microsoft.com/office/drawing/2014/main" id="{7FD1DE88-D139-4EFC-9F3D-E5535C9D759A}"/>
              </a:ext>
            </a:extLst>
          </p:cNvPr>
          <p:cNvSpPr txBox="1">
            <a:spLocks noChangeArrowheads="1"/>
          </p:cNvSpPr>
          <p:nvPr/>
        </p:nvSpPr>
        <p:spPr bwMode="auto">
          <a:xfrm rot="19606956">
            <a:off x="4853998" y="1042216"/>
            <a:ext cx="525275"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Kidney                       </a:t>
            </a:r>
            <a:endParaRPr lang="en-GB" sz="800" baseline="30000" dirty="0">
              <a:latin typeface="Arial" pitchFamily="34" charset="0"/>
              <a:ea typeface="__" charset="0"/>
              <a:cs typeface="Arial" pitchFamily="34" charset="0"/>
            </a:endParaRPr>
          </a:p>
        </p:txBody>
      </p:sp>
      <p:cxnSp>
        <p:nvCxnSpPr>
          <p:cNvPr id="531" name="직선 연결선 118">
            <a:extLst>
              <a:ext uri="{FF2B5EF4-FFF2-40B4-BE49-F238E27FC236}">
                <a16:creationId xmlns:a16="http://schemas.microsoft.com/office/drawing/2014/main" id="{D9843883-BF2B-4B43-8B2D-E641E2C6E906}"/>
              </a:ext>
            </a:extLst>
          </p:cNvPr>
          <p:cNvCxnSpPr>
            <a:cxnSpLocks/>
          </p:cNvCxnSpPr>
          <p:nvPr/>
        </p:nvCxnSpPr>
        <p:spPr>
          <a:xfrm>
            <a:off x="4953521"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32" name="Text Box 31">
            <a:extLst>
              <a:ext uri="{FF2B5EF4-FFF2-40B4-BE49-F238E27FC236}">
                <a16:creationId xmlns:a16="http://schemas.microsoft.com/office/drawing/2014/main" id="{1CB875F3-3474-47EC-83E1-62719FDF4D9A}"/>
              </a:ext>
            </a:extLst>
          </p:cNvPr>
          <p:cNvSpPr txBox="1">
            <a:spLocks noChangeArrowheads="1"/>
          </p:cNvSpPr>
          <p:nvPr/>
        </p:nvSpPr>
        <p:spPr bwMode="auto">
          <a:xfrm rot="19606956">
            <a:off x="5092565" y="1030202"/>
            <a:ext cx="569141"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Spleen                        </a:t>
            </a:r>
            <a:endParaRPr lang="en-GB" sz="800" baseline="30000" dirty="0">
              <a:latin typeface="Arial" pitchFamily="34" charset="0"/>
              <a:ea typeface="__" charset="0"/>
              <a:cs typeface="Arial" pitchFamily="34" charset="0"/>
            </a:endParaRPr>
          </a:p>
        </p:txBody>
      </p:sp>
      <p:cxnSp>
        <p:nvCxnSpPr>
          <p:cNvPr id="533" name="직선 연결선 118">
            <a:extLst>
              <a:ext uri="{FF2B5EF4-FFF2-40B4-BE49-F238E27FC236}">
                <a16:creationId xmlns:a16="http://schemas.microsoft.com/office/drawing/2014/main" id="{2B9EB9E2-B82E-42AD-8E87-6160C54B7903}"/>
              </a:ext>
            </a:extLst>
          </p:cNvPr>
          <p:cNvCxnSpPr>
            <a:cxnSpLocks/>
          </p:cNvCxnSpPr>
          <p:nvPr/>
        </p:nvCxnSpPr>
        <p:spPr>
          <a:xfrm>
            <a:off x="5195672"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34" name="Text Box 31">
            <a:extLst>
              <a:ext uri="{FF2B5EF4-FFF2-40B4-BE49-F238E27FC236}">
                <a16:creationId xmlns:a16="http://schemas.microsoft.com/office/drawing/2014/main" id="{91A25F2B-806D-4BC1-A8F7-B36865796C6F}"/>
              </a:ext>
            </a:extLst>
          </p:cNvPr>
          <p:cNvSpPr txBox="1">
            <a:spLocks noChangeArrowheads="1"/>
          </p:cNvSpPr>
          <p:nvPr/>
        </p:nvSpPr>
        <p:spPr bwMode="auto">
          <a:xfrm rot="19606956">
            <a:off x="5364771" y="999378"/>
            <a:ext cx="681673" cy="215444"/>
          </a:xfrm>
          <a:prstGeom prst="rect">
            <a:avLst/>
          </a:prstGeom>
          <a:noFill/>
          <a:ln w="9525">
            <a:noFill/>
            <a:miter lim="800000"/>
            <a:headEnd/>
            <a:tailEnd/>
          </a:ln>
        </p:spPr>
        <p:txBody>
          <a:bodyPr wrap="square">
            <a:prstTxWarp prst="textNoShape">
              <a:avLst/>
            </a:prstTxWarp>
            <a:spAutoFit/>
          </a:bodyPr>
          <a:lstStyle/>
          <a:p>
            <a:r>
              <a:rPr lang="en-US" sz="800" dirty="0">
                <a:latin typeface="Arial" pitchFamily="34" charset="0"/>
                <a:ea typeface="__" charset="0"/>
                <a:cs typeface="Arial" pitchFamily="34" charset="0"/>
              </a:rPr>
              <a:t> Pancreas                       </a:t>
            </a:r>
            <a:endParaRPr lang="en-GB" sz="800" baseline="30000" dirty="0">
              <a:latin typeface="Arial" pitchFamily="34" charset="0"/>
              <a:ea typeface="__" charset="0"/>
              <a:cs typeface="Arial" pitchFamily="34" charset="0"/>
            </a:endParaRPr>
          </a:p>
        </p:txBody>
      </p:sp>
      <p:cxnSp>
        <p:nvCxnSpPr>
          <p:cNvPr id="535" name="직선 연결선 118">
            <a:extLst>
              <a:ext uri="{FF2B5EF4-FFF2-40B4-BE49-F238E27FC236}">
                <a16:creationId xmlns:a16="http://schemas.microsoft.com/office/drawing/2014/main" id="{73B29023-48EA-4E01-854A-993617227FF0}"/>
              </a:ext>
            </a:extLst>
          </p:cNvPr>
          <p:cNvCxnSpPr>
            <a:cxnSpLocks/>
          </p:cNvCxnSpPr>
          <p:nvPr/>
        </p:nvCxnSpPr>
        <p:spPr>
          <a:xfrm>
            <a:off x="5477072" y="1291920"/>
            <a:ext cx="15825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36" name="TextBox 535">
            <a:extLst>
              <a:ext uri="{FF2B5EF4-FFF2-40B4-BE49-F238E27FC236}">
                <a16:creationId xmlns:a16="http://schemas.microsoft.com/office/drawing/2014/main" id="{9EDFC11C-EBDC-435F-80FB-272651043BB1}"/>
              </a:ext>
            </a:extLst>
          </p:cNvPr>
          <p:cNvSpPr txBox="1"/>
          <p:nvPr/>
        </p:nvSpPr>
        <p:spPr>
          <a:xfrm>
            <a:off x="76936" y="1860919"/>
            <a:ext cx="314510" cy="307777"/>
          </a:xfrm>
          <a:prstGeom prst="rect">
            <a:avLst/>
          </a:prstGeom>
          <a:noFill/>
        </p:spPr>
        <p:txBody>
          <a:bodyPr wrap="none" rtlCol="0">
            <a:spAutoFit/>
          </a:bodyPr>
          <a:lstStyle/>
          <a:p>
            <a:r>
              <a:rPr lang="en-US" sz="1400" b="1" dirty="0">
                <a:latin typeface="Arial"/>
                <a:cs typeface="Arial"/>
              </a:rPr>
              <a:t>D</a:t>
            </a:r>
          </a:p>
        </p:txBody>
      </p:sp>
      <p:sp>
        <p:nvSpPr>
          <p:cNvPr id="537" name="TextBox 536">
            <a:extLst>
              <a:ext uri="{FF2B5EF4-FFF2-40B4-BE49-F238E27FC236}">
                <a16:creationId xmlns:a16="http://schemas.microsoft.com/office/drawing/2014/main" id="{65831995-59AA-480B-AAA8-5E2219691148}"/>
              </a:ext>
            </a:extLst>
          </p:cNvPr>
          <p:cNvSpPr txBox="1"/>
          <p:nvPr/>
        </p:nvSpPr>
        <p:spPr>
          <a:xfrm>
            <a:off x="1737829" y="1857255"/>
            <a:ext cx="314321" cy="307777"/>
          </a:xfrm>
          <a:prstGeom prst="rect">
            <a:avLst/>
          </a:prstGeom>
          <a:noFill/>
        </p:spPr>
        <p:txBody>
          <a:bodyPr wrap="none" rtlCol="0">
            <a:spAutoFit/>
          </a:bodyPr>
          <a:lstStyle/>
          <a:p>
            <a:r>
              <a:rPr lang="en-US" sz="1400" b="1" dirty="0">
                <a:latin typeface="Arial"/>
                <a:cs typeface="Arial"/>
              </a:rPr>
              <a:t>E</a:t>
            </a:r>
          </a:p>
        </p:txBody>
      </p:sp>
      <p:sp>
        <p:nvSpPr>
          <p:cNvPr id="539" name="Text Box 28">
            <a:extLst>
              <a:ext uri="{FF2B5EF4-FFF2-40B4-BE49-F238E27FC236}">
                <a16:creationId xmlns:a16="http://schemas.microsoft.com/office/drawing/2014/main" id="{813F1F75-3E2F-417C-B452-DD50D32E51E2}"/>
              </a:ext>
            </a:extLst>
          </p:cNvPr>
          <p:cNvSpPr txBox="1">
            <a:spLocks noChangeArrowheads="1"/>
          </p:cNvSpPr>
          <p:nvPr/>
        </p:nvSpPr>
        <p:spPr bwMode="auto">
          <a:xfrm>
            <a:off x="482688" y="3048951"/>
            <a:ext cx="242939" cy="184666"/>
          </a:xfrm>
          <a:prstGeom prst="rect">
            <a:avLst/>
          </a:prstGeom>
          <a:noFill/>
          <a:ln w="9525">
            <a:noFill/>
            <a:miter lim="800000"/>
            <a:headEnd/>
            <a:tailEnd/>
          </a:ln>
        </p:spPr>
        <p:txBody>
          <a:bodyPr>
            <a:spAutoFit/>
          </a:bodyPr>
          <a:lstStyle/>
          <a:p>
            <a:r>
              <a:rPr kumimoji="1" lang="en-US" altLang="zh-CN" sz="600" dirty="0">
                <a:latin typeface="Arial" pitchFamily="34" charset="0"/>
                <a:ea typeface="SimSun" charset="-122"/>
                <a:cs typeface="Arial" pitchFamily="34" charset="0"/>
              </a:rPr>
              <a:t>0 </a:t>
            </a:r>
          </a:p>
        </p:txBody>
      </p:sp>
      <p:sp>
        <p:nvSpPr>
          <p:cNvPr id="540" name="Text Box 28">
            <a:extLst>
              <a:ext uri="{FF2B5EF4-FFF2-40B4-BE49-F238E27FC236}">
                <a16:creationId xmlns:a16="http://schemas.microsoft.com/office/drawing/2014/main" id="{D04C044A-9B05-448F-8AD5-C0633F425A75}"/>
              </a:ext>
            </a:extLst>
          </p:cNvPr>
          <p:cNvSpPr txBox="1">
            <a:spLocks noChangeArrowheads="1"/>
          </p:cNvSpPr>
          <p:nvPr/>
        </p:nvSpPr>
        <p:spPr bwMode="auto">
          <a:xfrm>
            <a:off x="563002" y="3048951"/>
            <a:ext cx="381000" cy="184666"/>
          </a:xfrm>
          <a:prstGeom prst="rect">
            <a:avLst/>
          </a:prstGeom>
          <a:noFill/>
          <a:ln w="9525">
            <a:noFill/>
            <a:miter lim="800000"/>
            <a:headEnd/>
            <a:tailEnd/>
          </a:ln>
        </p:spPr>
        <p:txBody>
          <a:bodyPr>
            <a:spAutoFit/>
          </a:bodyPr>
          <a:lstStyle/>
          <a:p>
            <a:r>
              <a:rPr kumimoji="1" lang="en-US" altLang="zh-CN" sz="600" dirty="0">
                <a:latin typeface="Arial" pitchFamily="34" charset="0"/>
                <a:ea typeface="SimSun" charset="-122"/>
                <a:cs typeface="Arial" pitchFamily="34" charset="0"/>
              </a:rPr>
              <a:t> 1</a:t>
            </a:r>
          </a:p>
        </p:txBody>
      </p:sp>
      <p:sp>
        <p:nvSpPr>
          <p:cNvPr id="541" name="Text Box 28">
            <a:extLst>
              <a:ext uri="{FF2B5EF4-FFF2-40B4-BE49-F238E27FC236}">
                <a16:creationId xmlns:a16="http://schemas.microsoft.com/office/drawing/2014/main" id="{2700A28F-F537-4B7E-BEB8-C42729ADF35D}"/>
              </a:ext>
            </a:extLst>
          </p:cNvPr>
          <p:cNvSpPr txBox="1">
            <a:spLocks noChangeArrowheads="1"/>
          </p:cNvSpPr>
          <p:nvPr/>
        </p:nvSpPr>
        <p:spPr bwMode="auto">
          <a:xfrm>
            <a:off x="682915"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2       </a:t>
            </a:r>
          </a:p>
        </p:txBody>
      </p:sp>
      <p:sp>
        <p:nvSpPr>
          <p:cNvPr id="542" name="Text Box 28">
            <a:extLst>
              <a:ext uri="{FF2B5EF4-FFF2-40B4-BE49-F238E27FC236}">
                <a16:creationId xmlns:a16="http://schemas.microsoft.com/office/drawing/2014/main" id="{4ACECB75-54FE-4974-BDAB-A1E998E1D91A}"/>
              </a:ext>
            </a:extLst>
          </p:cNvPr>
          <p:cNvSpPr txBox="1">
            <a:spLocks noChangeArrowheads="1"/>
          </p:cNvSpPr>
          <p:nvPr/>
        </p:nvSpPr>
        <p:spPr bwMode="auto">
          <a:xfrm>
            <a:off x="808791" y="3138056"/>
            <a:ext cx="559877"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(Week)</a:t>
            </a:r>
          </a:p>
        </p:txBody>
      </p:sp>
      <p:sp>
        <p:nvSpPr>
          <p:cNvPr id="543" name="Text Box 28">
            <a:extLst>
              <a:ext uri="{FF2B5EF4-FFF2-40B4-BE49-F238E27FC236}">
                <a16:creationId xmlns:a16="http://schemas.microsoft.com/office/drawing/2014/main" id="{59C06258-E532-49DB-BC10-8B7357B8B0E9}"/>
              </a:ext>
            </a:extLst>
          </p:cNvPr>
          <p:cNvSpPr txBox="1">
            <a:spLocks noChangeArrowheads="1"/>
          </p:cNvSpPr>
          <p:nvPr/>
        </p:nvSpPr>
        <p:spPr bwMode="auto">
          <a:xfrm>
            <a:off x="215542" y="1963942"/>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40</a:t>
            </a:r>
          </a:p>
        </p:txBody>
      </p:sp>
      <p:sp>
        <p:nvSpPr>
          <p:cNvPr id="544" name="Text Box 28">
            <a:extLst>
              <a:ext uri="{FF2B5EF4-FFF2-40B4-BE49-F238E27FC236}">
                <a16:creationId xmlns:a16="http://schemas.microsoft.com/office/drawing/2014/main" id="{4D28A253-5AA2-42C7-85CC-7F5D07039C57}"/>
              </a:ext>
            </a:extLst>
          </p:cNvPr>
          <p:cNvSpPr txBox="1">
            <a:spLocks noChangeArrowheads="1"/>
          </p:cNvSpPr>
          <p:nvPr/>
        </p:nvSpPr>
        <p:spPr bwMode="auto">
          <a:xfrm>
            <a:off x="225067" y="2199482"/>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30</a:t>
            </a:r>
          </a:p>
        </p:txBody>
      </p:sp>
      <p:sp>
        <p:nvSpPr>
          <p:cNvPr id="545" name="Text Box 28">
            <a:extLst>
              <a:ext uri="{FF2B5EF4-FFF2-40B4-BE49-F238E27FC236}">
                <a16:creationId xmlns:a16="http://schemas.microsoft.com/office/drawing/2014/main" id="{A9FF7B6D-5DDB-4A34-A717-26E59866FFC4}"/>
              </a:ext>
            </a:extLst>
          </p:cNvPr>
          <p:cNvSpPr txBox="1">
            <a:spLocks noChangeArrowheads="1"/>
          </p:cNvSpPr>
          <p:nvPr/>
        </p:nvSpPr>
        <p:spPr bwMode="auto">
          <a:xfrm>
            <a:off x="210221" y="244198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546" name="Text Box 28">
            <a:extLst>
              <a:ext uri="{FF2B5EF4-FFF2-40B4-BE49-F238E27FC236}">
                <a16:creationId xmlns:a16="http://schemas.microsoft.com/office/drawing/2014/main" id="{674B9747-6EC7-4858-AAEB-1C725E3F12FA}"/>
              </a:ext>
            </a:extLst>
          </p:cNvPr>
          <p:cNvSpPr txBox="1">
            <a:spLocks noChangeArrowheads="1"/>
          </p:cNvSpPr>
          <p:nvPr/>
        </p:nvSpPr>
        <p:spPr bwMode="auto">
          <a:xfrm>
            <a:off x="210221" y="267319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547" name="Text Box 28">
            <a:extLst>
              <a:ext uri="{FF2B5EF4-FFF2-40B4-BE49-F238E27FC236}">
                <a16:creationId xmlns:a16="http://schemas.microsoft.com/office/drawing/2014/main" id="{6702E87C-7FBE-48E2-A35B-62EF436D5F37}"/>
              </a:ext>
            </a:extLst>
          </p:cNvPr>
          <p:cNvSpPr txBox="1">
            <a:spLocks noChangeArrowheads="1"/>
          </p:cNvSpPr>
          <p:nvPr/>
        </p:nvSpPr>
        <p:spPr bwMode="auto">
          <a:xfrm>
            <a:off x="216399" y="2914405"/>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548" name="Text Box 28">
            <a:extLst>
              <a:ext uri="{FF2B5EF4-FFF2-40B4-BE49-F238E27FC236}">
                <a16:creationId xmlns:a16="http://schemas.microsoft.com/office/drawing/2014/main" id="{8D973B56-55C5-45A6-B90F-2D94A5D1C4A4}"/>
              </a:ext>
            </a:extLst>
          </p:cNvPr>
          <p:cNvSpPr txBox="1">
            <a:spLocks noChangeArrowheads="1"/>
          </p:cNvSpPr>
          <p:nvPr/>
        </p:nvSpPr>
        <p:spPr bwMode="auto">
          <a:xfrm>
            <a:off x="792069"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3       </a:t>
            </a:r>
          </a:p>
        </p:txBody>
      </p:sp>
      <p:sp>
        <p:nvSpPr>
          <p:cNvPr id="549" name="Text Box 28">
            <a:extLst>
              <a:ext uri="{FF2B5EF4-FFF2-40B4-BE49-F238E27FC236}">
                <a16:creationId xmlns:a16="http://schemas.microsoft.com/office/drawing/2014/main" id="{0F3539D1-683E-4313-8F19-74A28245CEDC}"/>
              </a:ext>
            </a:extLst>
          </p:cNvPr>
          <p:cNvSpPr txBox="1">
            <a:spLocks noChangeArrowheads="1"/>
          </p:cNvSpPr>
          <p:nvPr/>
        </p:nvSpPr>
        <p:spPr bwMode="auto">
          <a:xfrm>
            <a:off x="884739"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4       </a:t>
            </a:r>
          </a:p>
        </p:txBody>
      </p:sp>
      <p:sp>
        <p:nvSpPr>
          <p:cNvPr id="550" name="Text Box 28">
            <a:extLst>
              <a:ext uri="{FF2B5EF4-FFF2-40B4-BE49-F238E27FC236}">
                <a16:creationId xmlns:a16="http://schemas.microsoft.com/office/drawing/2014/main" id="{54B10480-B73E-4CFC-8F3B-0D197FBEECC0}"/>
              </a:ext>
            </a:extLst>
          </p:cNvPr>
          <p:cNvSpPr txBox="1">
            <a:spLocks noChangeArrowheads="1"/>
          </p:cNvSpPr>
          <p:nvPr/>
        </p:nvSpPr>
        <p:spPr bwMode="auto">
          <a:xfrm>
            <a:off x="989772"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5       </a:t>
            </a:r>
          </a:p>
        </p:txBody>
      </p:sp>
      <p:sp>
        <p:nvSpPr>
          <p:cNvPr id="551" name="Text Box 28">
            <a:extLst>
              <a:ext uri="{FF2B5EF4-FFF2-40B4-BE49-F238E27FC236}">
                <a16:creationId xmlns:a16="http://schemas.microsoft.com/office/drawing/2014/main" id="{5CCFB97B-DAA9-4A84-9081-AF085D071FF9}"/>
              </a:ext>
            </a:extLst>
          </p:cNvPr>
          <p:cNvSpPr txBox="1">
            <a:spLocks noChangeArrowheads="1"/>
          </p:cNvSpPr>
          <p:nvPr/>
        </p:nvSpPr>
        <p:spPr bwMode="auto">
          <a:xfrm>
            <a:off x="1094805"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6       </a:t>
            </a:r>
          </a:p>
        </p:txBody>
      </p:sp>
      <p:sp>
        <p:nvSpPr>
          <p:cNvPr id="552" name="Text Box 28">
            <a:extLst>
              <a:ext uri="{FF2B5EF4-FFF2-40B4-BE49-F238E27FC236}">
                <a16:creationId xmlns:a16="http://schemas.microsoft.com/office/drawing/2014/main" id="{EEC06902-A727-42C9-917D-810936DE6B8E}"/>
              </a:ext>
            </a:extLst>
          </p:cNvPr>
          <p:cNvSpPr txBox="1">
            <a:spLocks noChangeArrowheads="1"/>
          </p:cNvSpPr>
          <p:nvPr/>
        </p:nvSpPr>
        <p:spPr bwMode="auto">
          <a:xfrm>
            <a:off x="1193653"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7       </a:t>
            </a:r>
          </a:p>
        </p:txBody>
      </p:sp>
      <p:sp>
        <p:nvSpPr>
          <p:cNvPr id="553" name="Text Box 28">
            <a:extLst>
              <a:ext uri="{FF2B5EF4-FFF2-40B4-BE49-F238E27FC236}">
                <a16:creationId xmlns:a16="http://schemas.microsoft.com/office/drawing/2014/main" id="{800A9305-5DC9-4833-B29A-0BD99B6CD17D}"/>
              </a:ext>
            </a:extLst>
          </p:cNvPr>
          <p:cNvSpPr txBox="1">
            <a:spLocks noChangeArrowheads="1"/>
          </p:cNvSpPr>
          <p:nvPr/>
        </p:nvSpPr>
        <p:spPr bwMode="auto">
          <a:xfrm>
            <a:off x="1298665"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8       </a:t>
            </a:r>
          </a:p>
        </p:txBody>
      </p:sp>
      <p:sp>
        <p:nvSpPr>
          <p:cNvPr id="554" name="Text Box 28">
            <a:extLst>
              <a:ext uri="{FF2B5EF4-FFF2-40B4-BE49-F238E27FC236}">
                <a16:creationId xmlns:a16="http://schemas.microsoft.com/office/drawing/2014/main" id="{FF8A9AB2-4CE5-4866-A310-28C7B967EF50}"/>
              </a:ext>
            </a:extLst>
          </p:cNvPr>
          <p:cNvSpPr txBox="1">
            <a:spLocks noChangeArrowheads="1"/>
          </p:cNvSpPr>
          <p:nvPr/>
        </p:nvSpPr>
        <p:spPr bwMode="auto">
          <a:xfrm>
            <a:off x="1409976" y="3048951"/>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9       </a:t>
            </a:r>
          </a:p>
        </p:txBody>
      </p:sp>
      <p:sp>
        <p:nvSpPr>
          <p:cNvPr id="555" name="Text Box 28">
            <a:extLst>
              <a:ext uri="{FF2B5EF4-FFF2-40B4-BE49-F238E27FC236}">
                <a16:creationId xmlns:a16="http://schemas.microsoft.com/office/drawing/2014/main" id="{205194EB-01E4-43AB-865E-CB682EBC1C79}"/>
              </a:ext>
            </a:extLst>
          </p:cNvPr>
          <p:cNvSpPr txBox="1">
            <a:spLocks noChangeArrowheads="1"/>
          </p:cNvSpPr>
          <p:nvPr/>
        </p:nvSpPr>
        <p:spPr bwMode="auto">
          <a:xfrm>
            <a:off x="1497567" y="3048951"/>
            <a:ext cx="333626"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10              </a:t>
            </a:r>
          </a:p>
        </p:txBody>
      </p:sp>
      <p:grpSp>
        <p:nvGrpSpPr>
          <p:cNvPr id="556" name="그룹 190">
            <a:extLst>
              <a:ext uri="{FF2B5EF4-FFF2-40B4-BE49-F238E27FC236}">
                <a16:creationId xmlns:a16="http://schemas.microsoft.com/office/drawing/2014/main" id="{703DE7A7-04C0-43A1-820C-575DBF066643}"/>
              </a:ext>
            </a:extLst>
          </p:cNvPr>
          <p:cNvGrpSpPr/>
          <p:nvPr/>
        </p:nvGrpSpPr>
        <p:grpSpPr>
          <a:xfrm>
            <a:off x="497992" y="2785361"/>
            <a:ext cx="965329" cy="276999"/>
            <a:chOff x="5117886" y="1415663"/>
            <a:chExt cx="965329" cy="276999"/>
          </a:xfrm>
        </p:grpSpPr>
        <p:sp>
          <p:nvSpPr>
            <p:cNvPr id="559" name="Text Box 164">
              <a:extLst>
                <a:ext uri="{FF2B5EF4-FFF2-40B4-BE49-F238E27FC236}">
                  <a16:creationId xmlns:a16="http://schemas.microsoft.com/office/drawing/2014/main" id="{4E0D312E-CF02-41C7-A3D3-907D5E4F5295}"/>
                </a:ext>
              </a:extLst>
            </p:cNvPr>
            <p:cNvSpPr txBox="1">
              <a:spLocks noChangeArrowheads="1"/>
            </p:cNvSpPr>
            <p:nvPr/>
          </p:nvSpPr>
          <p:spPr bwMode="auto">
            <a:xfrm>
              <a:off x="5117886" y="1415663"/>
              <a:ext cx="965329"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(n=11)</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r>
                <a:rPr kumimoji="1" lang="en-US" altLang="zh-CN" sz="600" dirty="0">
                  <a:latin typeface="Arial" pitchFamily="34" charset="0"/>
                  <a:ea typeface="SimSun" charset="-122"/>
                  <a:cs typeface="Arial" pitchFamily="34" charset="0"/>
                  <a:sym typeface="Monotype Sorts"/>
                </a:rPr>
                <a:t> (n=13)</a:t>
              </a:r>
              <a:endParaRPr kumimoji="1" lang="en-US" altLang="zh-CN" sz="600" dirty="0">
                <a:latin typeface="Arial" pitchFamily="34" charset="0"/>
                <a:ea typeface="SimSun" charset="-122"/>
                <a:cs typeface="Arial" pitchFamily="34" charset="0"/>
              </a:endParaRPr>
            </a:p>
          </p:txBody>
        </p:sp>
        <p:sp>
          <p:nvSpPr>
            <p:cNvPr id="560" name="타원 207">
              <a:extLst>
                <a:ext uri="{FF2B5EF4-FFF2-40B4-BE49-F238E27FC236}">
                  <a16:creationId xmlns:a16="http://schemas.microsoft.com/office/drawing/2014/main" id="{0C8C7F14-2A59-416C-AD38-08C3DB2933E3}"/>
                </a:ext>
              </a:extLst>
            </p:cNvPr>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sp>
          <p:nvSpPr>
            <p:cNvPr id="561" name="타원 207">
              <a:extLst>
                <a:ext uri="{FF2B5EF4-FFF2-40B4-BE49-F238E27FC236}">
                  <a16:creationId xmlns:a16="http://schemas.microsoft.com/office/drawing/2014/main" id="{4CA6A2AB-200D-44A8-AE4B-8FBBD4DF3FE5}"/>
                </a:ext>
              </a:extLst>
            </p:cNvPr>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grpSp>
      <p:sp>
        <p:nvSpPr>
          <p:cNvPr id="557" name="Text Box 42">
            <a:extLst>
              <a:ext uri="{FF2B5EF4-FFF2-40B4-BE49-F238E27FC236}">
                <a16:creationId xmlns:a16="http://schemas.microsoft.com/office/drawing/2014/main" id="{48279EF8-2F1B-4130-8AAF-88B16B6C7718}"/>
              </a:ext>
            </a:extLst>
          </p:cNvPr>
          <p:cNvSpPr txBox="1">
            <a:spLocks noChangeArrowheads="1"/>
          </p:cNvSpPr>
          <p:nvPr/>
        </p:nvSpPr>
        <p:spPr bwMode="auto">
          <a:xfrm rot="16200000">
            <a:off x="-165988" y="2438294"/>
            <a:ext cx="95347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Body Weight (g)</a:t>
            </a:r>
          </a:p>
        </p:txBody>
      </p:sp>
      <p:pic>
        <p:nvPicPr>
          <p:cNvPr id="558" name="그림 297" descr="그림17.png">
            <a:extLst>
              <a:ext uri="{FF2B5EF4-FFF2-40B4-BE49-F238E27FC236}">
                <a16:creationId xmlns:a16="http://schemas.microsoft.com/office/drawing/2014/main" id="{9D274BD8-1BDD-4214-8728-DD5EF61AD8F7}"/>
              </a:ext>
            </a:extLst>
          </p:cNvPr>
          <p:cNvPicPr>
            <a:picLocks noChangeAspect="1"/>
          </p:cNvPicPr>
          <p:nvPr/>
        </p:nvPicPr>
        <p:blipFill>
          <a:blip r:embed="rId8"/>
          <a:srcRect l="7265" b="9935"/>
          <a:stretch>
            <a:fillRect/>
          </a:stretch>
        </p:blipFill>
        <p:spPr>
          <a:xfrm>
            <a:off x="500218" y="2052393"/>
            <a:ext cx="1242171" cy="1063615"/>
          </a:xfrm>
          <a:prstGeom prst="rect">
            <a:avLst/>
          </a:prstGeom>
        </p:spPr>
      </p:pic>
      <p:sp>
        <p:nvSpPr>
          <p:cNvPr id="563" name="Text Box 28">
            <a:extLst>
              <a:ext uri="{FF2B5EF4-FFF2-40B4-BE49-F238E27FC236}">
                <a16:creationId xmlns:a16="http://schemas.microsoft.com/office/drawing/2014/main" id="{F40B6889-7D9A-4786-9C7C-82E527C3135F}"/>
              </a:ext>
            </a:extLst>
          </p:cNvPr>
          <p:cNvSpPr txBox="1">
            <a:spLocks noChangeArrowheads="1"/>
          </p:cNvSpPr>
          <p:nvPr/>
        </p:nvSpPr>
        <p:spPr bwMode="auto">
          <a:xfrm>
            <a:off x="1822756" y="2057304"/>
            <a:ext cx="39060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50</a:t>
            </a:r>
          </a:p>
        </p:txBody>
      </p:sp>
      <p:sp>
        <p:nvSpPr>
          <p:cNvPr id="565" name="Text Box 42">
            <a:extLst>
              <a:ext uri="{FF2B5EF4-FFF2-40B4-BE49-F238E27FC236}">
                <a16:creationId xmlns:a16="http://schemas.microsoft.com/office/drawing/2014/main" id="{6FE57080-23FE-4511-9BCF-27B600944275}"/>
              </a:ext>
            </a:extLst>
          </p:cNvPr>
          <p:cNvSpPr txBox="1">
            <a:spLocks noChangeArrowheads="1"/>
          </p:cNvSpPr>
          <p:nvPr/>
        </p:nvSpPr>
        <p:spPr bwMode="auto">
          <a:xfrm rot="16200000">
            <a:off x="1515787" y="2427213"/>
            <a:ext cx="878646"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Food Intake (g)</a:t>
            </a:r>
          </a:p>
        </p:txBody>
      </p:sp>
      <p:sp>
        <p:nvSpPr>
          <p:cNvPr id="566" name="Text Box 28">
            <a:extLst>
              <a:ext uri="{FF2B5EF4-FFF2-40B4-BE49-F238E27FC236}">
                <a16:creationId xmlns:a16="http://schemas.microsoft.com/office/drawing/2014/main" id="{63E0DBD7-97E7-4366-AC56-1D8FD8223B4B}"/>
              </a:ext>
            </a:extLst>
          </p:cNvPr>
          <p:cNvSpPr txBox="1">
            <a:spLocks noChangeArrowheads="1"/>
          </p:cNvSpPr>
          <p:nvPr/>
        </p:nvSpPr>
        <p:spPr bwMode="auto">
          <a:xfrm>
            <a:off x="2095002" y="3046030"/>
            <a:ext cx="381000" cy="184666"/>
          </a:xfrm>
          <a:prstGeom prst="rect">
            <a:avLst/>
          </a:prstGeom>
          <a:noFill/>
          <a:ln w="9525">
            <a:noFill/>
            <a:miter lim="800000"/>
            <a:headEnd/>
            <a:tailEnd/>
          </a:ln>
        </p:spPr>
        <p:txBody>
          <a:bodyPr>
            <a:spAutoFit/>
          </a:bodyPr>
          <a:lstStyle/>
          <a:p>
            <a:r>
              <a:rPr kumimoji="1" lang="en-US" altLang="zh-CN" sz="600" dirty="0">
                <a:latin typeface="Arial" pitchFamily="34" charset="0"/>
                <a:ea typeface="SimSun" charset="-122"/>
                <a:cs typeface="Arial" pitchFamily="34" charset="0"/>
              </a:rPr>
              <a:t> 1</a:t>
            </a:r>
          </a:p>
        </p:txBody>
      </p:sp>
      <p:sp>
        <p:nvSpPr>
          <p:cNvPr id="567" name="Text Box 28">
            <a:extLst>
              <a:ext uri="{FF2B5EF4-FFF2-40B4-BE49-F238E27FC236}">
                <a16:creationId xmlns:a16="http://schemas.microsoft.com/office/drawing/2014/main" id="{C9A8D396-B225-4B7F-8DBE-9ED1C5356DDA}"/>
              </a:ext>
            </a:extLst>
          </p:cNvPr>
          <p:cNvSpPr txBox="1">
            <a:spLocks noChangeArrowheads="1"/>
          </p:cNvSpPr>
          <p:nvPr/>
        </p:nvSpPr>
        <p:spPr bwMode="auto">
          <a:xfrm>
            <a:off x="2241675"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2       </a:t>
            </a:r>
          </a:p>
        </p:txBody>
      </p:sp>
      <p:sp>
        <p:nvSpPr>
          <p:cNvPr id="568" name="Text Box 28">
            <a:extLst>
              <a:ext uri="{FF2B5EF4-FFF2-40B4-BE49-F238E27FC236}">
                <a16:creationId xmlns:a16="http://schemas.microsoft.com/office/drawing/2014/main" id="{D5D10994-0EE1-46B8-AC36-68EFB609D981}"/>
              </a:ext>
            </a:extLst>
          </p:cNvPr>
          <p:cNvSpPr txBox="1">
            <a:spLocks noChangeArrowheads="1"/>
          </p:cNvSpPr>
          <p:nvPr/>
        </p:nvSpPr>
        <p:spPr bwMode="auto">
          <a:xfrm>
            <a:off x="2568136" y="3125895"/>
            <a:ext cx="57438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(Week)</a:t>
            </a:r>
          </a:p>
        </p:txBody>
      </p:sp>
      <p:sp>
        <p:nvSpPr>
          <p:cNvPr id="569" name="Text Box 28">
            <a:extLst>
              <a:ext uri="{FF2B5EF4-FFF2-40B4-BE49-F238E27FC236}">
                <a16:creationId xmlns:a16="http://schemas.microsoft.com/office/drawing/2014/main" id="{D2ABF10F-5F59-4119-BE24-040F2D90A93B}"/>
              </a:ext>
            </a:extLst>
          </p:cNvPr>
          <p:cNvSpPr txBox="1">
            <a:spLocks noChangeArrowheads="1"/>
          </p:cNvSpPr>
          <p:nvPr/>
        </p:nvSpPr>
        <p:spPr bwMode="auto">
          <a:xfrm>
            <a:off x="1827826" y="2209704"/>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40</a:t>
            </a:r>
          </a:p>
        </p:txBody>
      </p:sp>
      <p:sp>
        <p:nvSpPr>
          <p:cNvPr id="570" name="Text Box 28">
            <a:extLst>
              <a:ext uri="{FF2B5EF4-FFF2-40B4-BE49-F238E27FC236}">
                <a16:creationId xmlns:a16="http://schemas.microsoft.com/office/drawing/2014/main" id="{0C4CA628-3DB6-47F1-807C-67038593A045}"/>
              </a:ext>
            </a:extLst>
          </p:cNvPr>
          <p:cNvSpPr txBox="1">
            <a:spLocks noChangeArrowheads="1"/>
          </p:cNvSpPr>
          <p:nvPr/>
        </p:nvSpPr>
        <p:spPr bwMode="auto">
          <a:xfrm>
            <a:off x="1837351" y="2387381"/>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30</a:t>
            </a:r>
          </a:p>
        </p:txBody>
      </p:sp>
      <p:sp>
        <p:nvSpPr>
          <p:cNvPr id="571" name="Text Box 28">
            <a:extLst>
              <a:ext uri="{FF2B5EF4-FFF2-40B4-BE49-F238E27FC236}">
                <a16:creationId xmlns:a16="http://schemas.microsoft.com/office/drawing/2014/main" id="{27D3B61B-76EF-4955-976A-7D308A1AFF73}"/>
              </a:ext>
            </a:extLst>
          </p:cNvPr>
          <p:cNvSpPr txBox="1">
            <a:spLocks noChangeArrowheads="1"/>
          </p:cNvSpPr>
          <p:nvPr/>
        </p:nvSpPr>
        <p:spPr bwMode="auto">
          <a:xfrm>
            <a:off x="1831173" y="256274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572" name="Text Box 28">
            <a:extLst>
              <a:ext uri="{FF2B5EF4-FFF2-40B4-BE49-F238E27FC236}">
                <a16:creationId xmlns:a16="http://schemas.microsoft.com/office/drawing/2014/main" id="{B49C6104-CA02-46DC-B9CB-80D9749C9714}"/>
              </a:ext>
            </a:extLst>
          </p:cNvPr>
          <p:cNvSpPr txBox="1">
            <a:spLocks noChangeArrowheads="1"/>
          </p:cNvSpPr>
          <p:nvPr/>
        </p:nvSpPr>
        <p:spPr bwMode="auto">
          <a:xfrm>
            <a:off x="1831173" y="273887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573" name="Text Box 28">
            <a:extLst>
              <a:ext uri="{FF2B5EF4-FFF2-40B4-BE49-F238E27FC236}">
                <a16:creationId xmlns:a16="http://schemas.microsoft.com/office/drawing/2014/main" id="{61D9F35B-9362-4AF1-BF0C-3076E0CF7BE9}"/>
              </a:ext>
            </a:extLst>
          </p:cNvPr>
          <p:cNvSpPr txBox="1">
            <a:spLocks noChangeArrowheads="1"/>
          </p:cNvSpPr>
          <p:nvPr/>
        </p:nvSpPr>
        <p:spPr bwMode="auto">
          <a:xfrm>
            <a:off x="1837351" y="2908401"/>
            <a:ext cx="390525" cy="230832"/>
          </a:xfrm>
          <a:prstGeom prst="rect">
            <a:avLst/>
          </a:prstGeom>
          <a:noFill/>
          <a:ln w="9525">
            <a:noFill/>
            <a:miter lim="800000"/>
            <a:headEnd/>
            <a:tailEnd/>
          </a:ln>
        </p:spPr>
        <p:txBody>
          <a:bodyPr tIns="91440">
            <a:spAutoFit/>
          </a:bodyPr>
          <a:lstStyle/>
          <a:p>
            <a:pPr algn="r"/>
            <a:r>
              <a:rPr kumimoji="1" lang="en-US" altLang="zh-CN" sz="600">
                <a:latin typeface="Arial" pitchFamily="34" charset="0"/>
                <a:ea typeface="SimSun" charset="-122"/>
                <a:cs typeface="Arial" pitchFamily="34" charset="0"/>
              </a:rPr>
              <a:t>0</a:t>
            </a:r>
          </a:p>
        </p:txBody>
      </p:sp>
      <p:sp>
        <p:nvSpPr>
          <p:cNvPr id="574" name="Text Box 28">
            <a:extLst>
              <a:ext uri="{FF2B5EF4-FFF2-40B4-BE49-F238E27FC236}">
                <a16:creationId xmlns:a16="http://schemas.microsoft.com/office/drawing/2014/main" id="{555CE353-6DD4-419B-8CA9-557A13CB0F5A}"/>
              </a:ext>
            </a:extLst>
          </p:cNvPr>
          <p:cNvSpPr txBox="1">
            <a:spLocks noChangeArrowheads="1"/>
          </p:cNvSpPr>
          <p:nvPr/>
        </p:nvSpPr>
        <p:spPr bwMode="auto">
          <a:xfrm>
            <a:off x="2385814"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3       </a:t>
            </a:r>
          </a:p>
        </p:txBody>
      </p:sp>
      <p:sp>
        <p:nvSpPr>
          <p:cNvPr id="575" name="Text Box 28">
            <a:extLst>
              <a:ext uri="{FF2B5EF4-FFF2-40B4-BE49-F238E27FC236}">
                <a16:creationId xmlns:a16="http://schemas.microsoft.com/office/drawing/2014/main" id="{A04E4A98-CA10-4D7C-84E2-3AC62A283448}"/>
              </a:ext>
            </a:extLst>
          </p:cNvPr>
          <p:cNvSpPr txBox="1">
            <a:spLocks noChangeArrowheads="1"/>
          </p:cNvSpPr>
          <p:nvPr/>
        </p:nvSpPr>
        <p:spPr bwMode="auto">
          <a:xfrm>
            <a:off x="2510208"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4       </a:t>
            </a:r>
          </a:p>
        </p:txBody>
      </p:sp>
      <p:sp>
        <p:nvSpPr>
          <p:cNvPr id="576" name="Text Box 28">
            <a:extLst>
              <a:ext uri="{FF2B5EF4-FFF2-40B4-BE49-F238E27FC236}">
                <a16:creationId xmlns:a16="http://schemas.microsoft.com/office/drawing/2014/main" id="{3EF0C0CE-EE0A-4EE4-AB3A-BBC540BCF15D}"/>
              </a:ext>
            </a:extLst>
          </p:cNvPr>
          <p:cNvSpPr txBox="1">
            <a:spLocks noChangeArrowheads="1"/>
          </p:cNvSpPr>
          <p:nvPr/>
        </p:nvSpPr>
        <p:spPr bwMode="auto">
          <a:xfrm>
            <a:off x="2655576"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5       </a:t>
            </a:r>
          </a:p>
        </p:txBody>
      </p:sp>
      <p:sp>
        <p:nvSpPr>
          <p:cNvPr id="577" name="Text Box 28">
            <a:extLst>
              <a:ext uri="{FF2B5EF4-FFF2-40B4-BE49-F238E27FC236}">
                <a16:creationId xmlns:a16="http://schemas.microsoft.com/office/drawing/2014/main" id="{48D0E2B3-0A47-4925-9853-0645FAC48A5B}"/>
              </a:ext>
            </a:extLst>
          </p:cNvPr>
          <p:cNvSpPr txBox="1">
            <a:spLocks noChangeArrowheads="1"/>
          </p:cNvSpPr>
          <p:nvPr/>
        </p:nvSpPr>
        <p:spPr bwMode="auto">
          <a:xfrm>
            <a:off x="2769529"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6       </a:t>
            </a:r>
          </a:p>
        </p:txBody>
      </p:sp>
      <p:sp>
        <p:nvSpPr>
          <p:cNvPr id="578" name="Text Box 28">
            <a:extLst>
              <a:ext uri="{FF2B5EF4-FFF2-40B4-BE49-F238E27FC236}">
                <a16:creationId xmlns:a16="http://schemas.microsoft.com/office/drawing/2014/main" id="{4F2D7234-0CBE-4962-8A73-2C8C6C58206B}"/>
              </a:ext>
            </a:extLst>
          </p:cNvPr>
          <p:cNvSpPr txBox="1">
            <a:spLocks noChangeArrowheads="1"/>
          </p:cNvSpPr>
          <p:nvPr/>
        </p:nvSpPr>
        <p:spPr bwMode="auto">
          <a:xfrm>
            <a:off x="2895137"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7       </a:t>
            </a:r>
          </a:p>
        </p:txBody>
      </p:sp>
      <p:sp>
        <p:nvSpPr>
          <p:cNvPr id="579" name="Text Box 28">
            <a:extLst>
              <a:ext uri="{FF2B5EF4-FFF2-40B4-BE49-F238E27FC236}">
                <a16:creationId xmlns:a16="http://schemas.microsoft.com/office/drawing/2014/main" id="{31F89B8D-7629-4E72-BCA8-9E48808C9D4C}"/>
              </a:ext>
            </a:extLst>
          </p:cNvPr>
          <p:cNvSpPr txBox="1">
            <a:spLocks noChangeArrowheads="1"/>
          </p:cNvSpPr>
          <p:nvPr/>
        </p:nvSpPr>
        <p:spPr bwMode="auto">
          <a:xfrm>
            <a:off x="3022449"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8       </a:t>
            </a:r>
          </a:p>
        </p:txBody>
      </p:sp>
      <p:sp>
        <p:nvSpPr>
          <p:cNvPr id="580" name="Text Box 28">
            <a:extLst>
              <a:ext uri="{FF2B5EF4-FFF2-40B4-BE49-F238E27FC236}">
                <a16:creationId xmlns:a16="http://schemas.microsoft.com/office/drawing/2014/main" id="{DEFD3E42-A11D-4EFA-9E0B-E49BFDD57C82}"/>
              </a:ext>
            </a:extLst>
          </p:cNvPr>
          <p:cNvSpPr txBox="1">
            <a:spLocks noChangeArrowheads="1"/>
          </p:cNvSpPr>
          <p:nvPr/>
        </p:nvSpPr>
        <p:spPr bwMode="auto">
          <a:xfrm>
            <a:off x="3156062" y="3046030"/>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9       </a:t>
            </a:r>
          </a:p>
        </p:txBody>
      </p:sp>
      <p:sp>
        <p:nvSpPr>
          <p:cNvPr id="581" name="Text Box 28">
            <a:extLst>
              <a:ext uri="{FF2B5EF4-FFF2-40B4-BE49-F238E27FC236}">
                <a16:creationId xmlns:a16="http://schemas.microsoft.com/office/drawing/2014/main" id="{FD15EDA6-F502-4E51-AA79-74786779D413}"/>
              </a:ext>
            </a:extLst>
          </p:cNvPr>
          <p:cNvSpPr txBox="1">
            <a:spLocks noChangeArrowheads="1"/>
          </p:cNvSpPr>
          <p:nvPr/>
        </p:nvSpPr>
        <p:spPr bwMode="auto">
          <a:xfrm>
            <a:off x="3254835" y="3046030"/>
            <a:ext cx="333626"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10       </a:t>
            </a:r>
          </a:p>
        </p:txBody>
      </p:sp>
      <p:grpSp>
        <p:nvGrpSpPr>
          <p:cNvPr id="582" name="그룹 169">
            <a:extLst>
              <a:ext uri="{FF2B5EF4-FFF2-40B4-BE49-F238E27FC236}">
                <a16:creationId xmlns:a16="http://schemas.microsoft.com/office/drawing/2014/main" id="{96BCBE2D-9E84-4532-A940-717D599B2E60}"/>
              </a:ext>
            </a:extLst>
          </p:cNvPr>
          <p:cNvGrpSpPr/>
          <p:nvPr/>
        </p:nvGrpSpPr>
        <p:grpSpPr>
          <a:xfrm>
            <a:off x="2110276" y="2779357"/>
            <a:ext cx="965329" cy="276999"/>
            <a:chOff x="5117886" y="1415663"/>
            <a:chExt cx="965329" cy="276999"/>
          </a:xfrm>
        </p:grpSpPr>
        <p:sp>
          <p:nvSpPr>
            <p:cNvPr id="584" name="Text Box 164">
              <a:extLst>
                <a:ext uri="{FF2B5EF4-FFF2-40B4-BE49-F238E27FC236}">
                  <a16:creationId xmlns:a16="http://schemas.microsoft.com/office/drawing/2014/main" id="{D490F118-EB00-4BD4-B910-3FA0845C66E8}"/>
                </a:ext>
              </a:extLst>
            </p:cNvPr>
            <p:cNvSpPr txBox="1">
              <a:spLocks noChangeArrowheads="1"/>
            </p:cNvSpPr>
            <p:nvPr/>
          </p:nvSpPr>
          <p:spPr bwMode="auto">
            <a:xfrm>
              <a:off x="5117886" y="1415663"/>
              <a:ext cx="965329"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(n=11)</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r>
                <a:rPr kumimoji="1" lang="en-US" altLang="zh-CN" sz="600" dirty="0">
                  <a:latin typeface="Arial" pitchFamily="34" charset="0"/>
                  <a:ea typeface="SimSun" charset="-122"/>
                  <a:cs typeface="Arial" pitchFamily="34" charset="0"/>
                  <a:sym typeface="Monotype Sorts"/>
                </a:rPr>
                <a:t> (n=13)</a:t>
              </a:r>
              <a:endParaRPr kumimoji="1" lang="en-US" altLang="zh-CN" sz="600" dirty="0">
                <a:latin typeface="Arial" pitchFamily="34" charset="0"/>
                <a:ea typeface="SimSun" charset="-122"/>
                <a:cs typeface="Arial" pitchFamily="34" charset="0"/>
              </a:endParaRPr>
            </a:p>
          </p:txBody>
        </p:sp>
        <p:sp>
          <p:nvSpPr>
            <p:cNvPr id="585" name="타원 207">
              <a:extLst>
                <a:ext uri="{FF2B5EF4-FFF2-40B4-BE49-F238E27FC236}">
                  <a16:creationId xmlns:a16="http://schemas.microsoft.com/office/drawing/2014/main" id="{4767795E-92FD-4F5F-A543-4FEDDAD52CD0}"/>
                </a:ext>
              </a:extLst>
            </p:cNvPr>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sp>
          <p:nvSpPr>
            <p:cNvPr id="586" name="타원 207">
              <a:extLst>
                <a:ext uri="{FF2B5EF4-FFF2-40B4-BE49-F238E27FC236}">
                  <a16:creationId xmlns:a16="http://schemas.microsoft.com/office/drawing/2014/main" id="{F92049DD-5C49-431D-89E9-878ECF49D13D}"/>
                </a:ext>
              </a:extLst>
            </p:cNvPr>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grpSp>
      <p:sp>
        <p:nvSpPr>
          <p:cNvPr id="587" name="Text Box 28">
            <a:extLst>
              <a:ext uri="{FF2B5EF4-FFF2-40B4-BE49-F238E27FC236}">
                <a16:creationId xmlns:a16="http://schemas.microsoft.com/office/drawing/2014/main" id="{5102F01A-0A0C-4C95-AC58-CEAF8D7F1779}"/>
              </a:ext>
            </a:extLst>
          </p:cNvPr>
          <p:cNvSpPr txBox="1">
            <a:spLocks noChangeArrowheads="1"/>
          </p:cNvSpPr>
          <p:nvPr/>
        </p:nvSpPr>
        <p:spPr bwMode="auto">
          <a:xfrm>
            <a:off x="958419" y="1913332"/>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588" name="Text Box 28">
            <a:extLst>
              <a:ext uri="{FF2B5EF4-FFF2-40B4-BE49-F238E27FC236}">
                <a16:creationId xmlns:a16="http://schemas.microsoft.com/office/drawing/2014/main" id="{FBF7C88F-4CA3-4289-A186-43F859601231}"/>
              </a:ext>
            </a:extLst>
          </p:cNvPr>
          <p:cNvSpPr txBox="1">
            <a:spLocks noChangeArrowheads="1"/>
          </p:cNvSpPr>
          <p:nvPr/>
        </p:nvSpPr>
        <p:spPr bwMode="auto">
          <a:xfrm>
            <a:off x="2592460" y="1900774"/>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596" name="Text Box 28">
            <a:extLst>
              <a:ext uri="{FF2B5EF4-FFF2-40B4-BE49-F238E27FC236}">
                <a16:creationId xmlns:a16="http://schemas.microsoft.com/office/drawing/2014/main" id="{893E4014-00D1-4F7B-A0ED-E9FB1130AF83}"/>
              </a:ext>
            </a:extLst>
          </p:cNvPr>
          <p:cNvSpPr txBox="1">
            <a:spLocks noChangeArrowheads="1"/>
          </p:cNvSpPr>
          <p:nvPr/>
        </p:nvSpPr>
        <p:spPr bwMode="auto">
          <a:xfrm>
            <a:off x="4152509" y="3100585"/>
            <a:ext cx="45993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Lean</a:t>
            </a:r>
          </a:p>
        </p:txBody>
      </p:sp>
      <p:sp>
        <p:nvSpPr>
          <p:cNvPr id="597" name="Text Box 28">
            <a:extLst>
              <a:ext uri="{FF2B5EF4-FFF2-40B4-BE49-F238E27FC236}">
                <a16:creationId xmlns:a16="http://schemas.microsoft.com/office/drawing/2014/main" id="{53BB2D91-3DB2-484E-A693-53D7A3F71064}"/>
              </a:ext>
            </a:extLst>
          </p:cNvPr>
          <p:cNvSpPr txBox="1">
            <a:spLocks noChangeArrowheads="1"/>
          </p:cNvSpPr>
          <p:nvPr/>
        </p:nvSpPr>
        <p:spPr bwMode="auto">
          <a:xfrm>
            <a:off x="3795982" y="3100585"/>
            <a:ext cx="45993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Fat</a:t>
            </a:r>
          </a:p>
        </p:txBody>
      </p:sp>
      <p:sp>
        <p:nvSpPr>
          <p:cNvPr id="598" name="Text Box 28">
            <a:extLst>
              <a:ext uri="{FF2B5EF4-FFF2-40B4-BE49-F238E27FC236}">
                <a16:creationId xmlns:a16="http://schemas.microsoft.com/office/drawing/2014/main" id="{BEED259B-8CF1-461F-A837-7C6C7541F5AF}"/>
              </a:ext>
            </a:extLst>
          </p:cNvPr>
          <p:cNvSpPr txBox="1">
            <a:spLocks noChangeArrowheads="1"/>
          </p:cNvSpPr>
          <p:nvPr/>
        </p:nvSpPr>
        <p:spPr bwMode="auto">
          <a:xfrm>
            <a:off x="4519135" y="3100585"/>
            <a:ext cx="45993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Total</a:t>
            </a:r>
          </a:p>
        </p:txBody>
      </p:sp>
      <p:sp>
        <p:nvSpPr>
          <p:cNvPr id="589" name="TextBox 588">
            <a:extLst>
              <a:ext uri="{FF2B5EF4-FFF2-40B4-BE49-F238E27FC236}">
                <a16:creationId xmlns:a16="http://schemas.microsoft.com/office/drawing/2014/main" id="{3AC1B7DB-4832-44EF-A64F-76BA95AD0615}"/>
              </a:ext>
            </a:extLst>
          </p:cNvPr>
          <p:cNvSpPr txBox="1"/>
          <p:nvPr/>
        </p:nvSpPr>
        <p:spPr>
          <a:xfrm>
            <a:off x="3368489" y="1815187"/>
            <a:ext cx="293670" cy="307777"/>
          </a:xfrm>
          <a:prstGeom prst="rect">
            <a:avLst/>
          </a:prstGeom>
          <a:noFill/>
        </p:spPr>
        <p:txBody>
          <a:bodyPr wrap="none" rtlCol="0">
            <a:spAutoFit/>
          </a:bodyPr>
          <a:lstStyle/>
          <a:p>
            <a:r>
              <a:rPr lang="en-US" sz="1400" b="1" dirty="0">
                <a:latin typeface="Arial"/>
                <a:cs typeface="Arial"/>
              </a:rPr>
              <a:t>F</a:t>
            </a:r>
          </a:p>
        </p:txBody>
      </p:sp>
      <p:sp>
        <p:nvSpPr>
          <p:cNvPr id="590" name="Text Box 28">
            <a:extLst>
              <a:ext uri="{FF2B5EF4-FFF2-40B4-BE49-F238E27FC236}">
                <a16:creationId xmlns:a16="http://schemas.microsoft.com/office/drawing/2014/main" id="{1ECE6101-6B6C-4645-BD86-29A94215E939}"/>
              </a:ext>
            </a:extLst>
          </p:cNvPr>
          <p:cNvSpPr txBox="1">
            <a:spLocks noChangeArrowheads="1"/>
          </p:cNvSpPr>
          <p:nvPr/>
        </p:nvSpPr>
        <p:spPr bwMode="auto">
          <a:xfrm>
            <a:off x="3444905" y="1987758"/>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40</a:t>
            </a:r>
          </a:p>
        </p:txBody>
      </p:sp>
      <p:sp>
        <p:nvSpPr>
          <p:cNvPr id="591" name="Text Box 28">
            <a:extLst>
              <a:ext uri="{FF2B5EF4-FFF2-40B4-BE49-F238E27FC236}">
                <a16:creationId xmlns:a16="http://schemas.microsoft.com/office/drawing/2014/main" id="{89BFEC96-D25D-4416-A991-9A9454A997C7}"/>
              </a:ext>
            </a:extLst>
          </p:cNvPr>
          <p:cNvSpPr txBox="1">
            <a:spLocks noChangeArrowheads="1"/>
          </p:cNvSpPr>
          <p:nvPr/>
        </p:nvSpPr>
        <p:spPr bwMode="auto">
          <a:xfrm>
            <a:off x="3454430" y="2233342"/>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30</a:t>
            </a:r>
          </a:p>
        </p:txBody>
      </p:sp>
      <p:sp>
        <p:nvSpPr>
          <p:cNvPr id="592" name="Text Box 28">
            <a:extLst>
              <a:ext uri="{FF2B5EF4-FFF2-40B4-BE49-F238E27FC236}">
                <a16:creationId xmlns:a16="http://schemas.microsoft.com/office/drawing/2014/main" id="{6993C6D3-1908-4A7A-9BC0-5720DC127459}"/>
              </a:ext>
            </a:extLst>
          </p:cNvPr>
          <p:cNvSpPr txBox="1">
            <a:spLocks noChangeArrowheads="1"/>
          </p:cNvSpPr>
          <p:nvPr/>
        </p:nvSpPr>
        <p:spPr bwMode="auto">
          <a:xfrm>
            <a:off x="3439584" y="246299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593" name="Text Box 28">
            <a:extLst>
              <a:ext uri="{FF2B5EF4-FFF2-40B4-BE49-F238E27FC236}">
                <a16:creationId xmlns:a16="http://schemas.microsoft.com/office/drawing/2014/main" id="{3634EA3D-484A-43A7-BBD9-7F45A0D75F10}"/>
              </a:ext>
            </a:extLst>
          </p:cNvPr>
          <p:cNvSpPr txBox="1">
            <a:spLocks noChangeArrowheads="1"/>
          </p:cNvSpPr>
          <p:nvPr/>
        </p:nvSpPr>
        <p:spPr bwMode="auto">
          <a:xfrm>
            <a:off x="3439584" y="271289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594" name="Text Box 28">
            <a:extLst>
              <a:ext uri="{FF2B5EF4-FFF2-40B4-BE49-F238E27FC236}">
                <a16:creationId xmlns:a16="http://schemas.microsoft.com/office/drawing/2014/main" id="{F50967F3-7EC0-4F28-8D47-A953ADBE9A32}"/>
              </a:ext>
            </a:extLst>
          </p:cNvPr>
          <p:cNvSpPr txBox="1">
            <a:spLocks noChangeArrowheads="1"/>
          </p:cNvSpPr>
          <p:nvPr/>
        </p:nvSpPr>
        <p:spPr bwMode="auto">
          <a:xfrm>
            <a:off x="3445762" y="2962090"/>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595" name="Text Box 42">
            <a:extLst>
              <a:ext uri="{FF2B5EF4-FFF2-40B4-BE49-F238E27FC236}">
                <a16:creationId xmlns:a16="http://schemas.microsoft.com/office/drawing/2014/main" id="{2FC5EF31-907E-405B-ACF3-63E4F897435B}"/>
              </a:ext>
            </a:extLst>
          </p:cNvPr>
          <p:cNvSpPr txBox="1">
            <a:spLocks noChangeArrowheads="1"/>
          </p:cNvSpPr>
          <p:nvPr/>
        </p:nvSpPr>
        <p:spPr bwMode="auto">
          <a:xfrm rot="16200000">
            <a:off x="3102566" y="2547150"/>
            <a:ext cx="95347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Organ Mass (g)</a:t>
            </a:r>
          </a:p>
        </p:txBody>
      </p:sp>
      <p:sp>
        <p:nvSpPr>
          <p:cNvPr id="631" name="Text Box 28">
            <a:extLst>
              <a:ext uri="{FF2B5EF4-FFF2-40B4-BE49-F238E27FC236}">
                <a16:creationId xmlns:a16="http://schemas.microsoft.com/office/drawing/2014/main" id="{8EE554F0-B2CC-4893-81A6-188E0C1690BB}"/>
              </a:ext>
            </a:extLst>
          </p:cNvPr>
          <p:cNvSpPr txBox="1">
            <a:spLocks noChangeArrowheads="1"/>
          </p:cNvSpPr>
          <p:nvPr/>
        </p:nvSpPr>
        <p:spPr bwMode="auto">
          <a:xfrm>
            <a:off x="4306134" y="1899548"/>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604" name="TextBox 603">
            <a:extLst>
              <a:ext uri="{FF2B5EF4-FFF2-40B4-BE49-F238E27FC236}">
                <a16:creationId xmlns:a16="http://schemas.microsoft.com/office/drawing/2014/main" id="{CEDB5C4E-4A46-4C27-9E48-169220C8FB57}"/>
              </a:ext>
            </a:extLst>
          </p:cNvPr>
          <p:cNvSpPr txBox="1"/>
          <p:nvPr/>
        </p:nvSpPr>
        <p:spPr>
          <a:xfrm>
            <a:off x="2195187" y="3253530"/>
            <a:ext cx="234360" cy="307777"/>
          </a:xfrm>
          <a:prstGeom prst="rect">
            <a:avLst/>
          </a:prstGeom>
          <a:noFill/>
        </p:spPr>
        <p:txBody>
          <a:bodyPr wrap="none" rtlCol="0">
            <a:spAutoFit/>
          </a:bodyPr>
          <a:lstStyle/>
          <a:p>
            <a:r>
              <a:rPr lang="en-US" sz="1400" b="1" dirty="0">
                <a:latin typeface="Arial"/>
                <a:cs typeface="Arial"/>
              </a:rPr>
              <a:t>I</a:t>
            </a:r>
          </a:p>
        </p:txBody>
      </p:sp>
      <p:sp>
        <p:nvSpPr>
          <p:cNvPr id="608" name="Text Box 42">
            <a:extLst>
              <a:ext uri="{FF2B5EF4-FFF2-40B4-BE49-F238E27FC236}">
                <a16:creationId xmlns:a16="http://schemas.microsoft.com/office/drawing/2014/main" id="{77B576B3-9169-4F8D-97F1-A495F6768224}"/>
              </a:ext>
            </a:extLst>
          </p:cNvPr>
          <p:cNvSpPr txBox="1">
            <a:spLocks noChangeArrowheads="1"/>
          </p:cNvSpPr>
          <p:nvPr/>
        </p:nvSpPr>
        <p:spPr bwMode="auto">
          <a:xfrm rot="16200000">
            <a:off x="1716102" y="3895350"/>
            <a:ext cx="1495724" cy="338554"/>
          </a:xfrm>
          <a:prstGeom prst="rect">
            <a:avLst/>
          </a:prstGeom>
          <a:noFill/>
          <a:ln w="9525">
            <a:noFill/>
            <a:miter lim="800000"/>
            <a:headEnd/>
            <a:tailEnd/>
          </a:ln>
        </p:spPr>
        <p:txBody>
          <a:bodyPr wrap="square">
            <a:spAutoFit/>
          </a:bodyPr>
          <a:lstStyle/>
          <a:p>
            <a:pPr algn="ctr"/>
            <a:r>
              <a:rPr kumimoji="1" lang="en-US" altLang="zh-CN" sz="800" dirty="0">
                <a:latin typeface="Arial" pitchFamily="34" charset="0"/>
                <a:ea typeface="SimSun" charset="-122"/>
                <a:cs typeface="Arial" pitchFamily="34" charset="0"/>
              </a:rPr>
              <a:t>Fasting insulin levels</a:t>
            </a:r>
          </a:p>
          <a:p>
            <a:pPr algn="ctr"/>
            <a:r>
              <a:rPr kumimoji="1" lang="en-US" altLang="zh-CN" sz="800" dirty="0">
                <a:latin typeface="Arial" pitchFamily="34" charset="0"/>
                <a:ea typeface="SimSun" charset="-122"/>
                <a:cs typeface="Arial" pitchFamily="34" charset="0"/>
              </a:rPr>
              <a:t> (ng /ml)</a:t>
            </a:r>
          </a:p>
        </p:txBody>
      </p:sp>
      <p:sp>
        <p:nvSpPr>
          <p:cNvPr id="632" name="Text Box 28">
            <a:extLst>
              <a:ext uri="{FF2B5EF4-FFF2-40B4-BE49-F238E27FC236}">
                <a16:creationId xmlns:a16="http://schemas.microsoft.com/office/drawing/2014/main" id="{F600BFD7-2ACD-450D-BB41-D161DCF2A789}"/>
              </a:ext>
            </a:extLst>
          </p:cNvPr>
          <p:cNvSpPr txBox="1">
            <a:spLocks noChangeArrowheads="1"/>
          </p:cNvSpPr>
          <p:nvPr/>
        </p:nvSpPr>
        <p:spPr bwMode="auto">
          <a:xfrm>
            <a:off x="2949463" y="3353500"/>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605" name="TextBox 604">
            <a:extLst>
              <a:ext uri="{FF2B5EF4-FFF2-40B4-BE49-F238E27FC236}">
                <a16:creationId xmlns:a16="http://schemas.microsoft.com/office/drawing/2014/main" id="{0BAF3D19-D3B3-41BF-B58E-A7CD5FCB86CE}"/>
              </a:ext>
            </a:extLst>
          </p:cNvPr>
          <p:cNvSpPr txBox="1"/>
          <p:nvPr/>
        </p:nvSpPr>
        <p:spPr>
          <a:xfrm>
            <a:off x="3617752" y="3253530"/>
            <a:ext cx="284052" cy="307777"/>
          </a:xfrm>
          <a:prstGeom prst="rect">
            <a:avLst/>
          </a:prstGeom>
          <a:noFill/>
        </p:spPr>
        <p:txBody>
          <a:bodyPr wrap="none" rtlCol="0">
            <a:spAutoFit/>
          </a:bodyPr>
          <a:lstStyle/>
          <a:p>
            <a:r>
              <a:rPr lang="en-US" sz="1400" b="1" dirty="0">
                <a:latin typeface="Arial"/>
                <a:cs typeface="Arial"/>
              </a:rPr>
              <a:t>J</a:t>
            </a:r>
          </a:p>
        </p:txBody>
      </p:sp>
      <p:sp>
        <p:nvSpPr>
          <p:cNvPr id="613" name="Text Box 28">
            <a:extLst>
              <a:ext uri="{FF2B5EF4-FFF2-40B4-BE49-F238E27FC236}">
                <a16:creationId xmlns:a16="http://schemas.microsoft.com/office/drawing/2014/main" id="{9A48DECC-FA22-46C1-89A6-C6A0DCCE6E46}"/>
              </a:ext>
            </a:extLst>
          </p:cNvPr>
          <p:cNvSpPr txBox="1">
            <a:spLocks noChangeArrowheads="1"/>
          </p:cNvSpPr>
          <p:nvPr/>
        </p:nvSpPr>
        <p:spPr bwMode="auto">
          <a:xfrm>
            <a:off x="3841500" y="407784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40</a:t>
            </a:r>
          </a:p>
        </p:txBody>
      </p:sp>
      <p:sp>
        <p:nvSpPr>
          <p:cNvPr id="614" name="Text Box 28">
            <a:extLst>
              <a:ext uri="{FF2B5EF4-FFF2-40B4-BE49-F238E27FC236}">
                <a16:creationId xmlns:a16="http://schemas.microsoft.com/office/drawing/2014/main" id="{5355E10D-D3EA-4E08-9432-21FDA3958DC1}"/>
              </a:ext>
            </a:extLst>
          </p:cNvPr>
          <p:cNvSpPr txBox="1">
            <a:spLocks noChangeArrowheads="1"/>
          </p:cNvSpPr>
          <p:nvPr/>
        </p:nvSpPr>
        <p:spPr bwMode="auto">
          <a:xfrm>
            <a:off x="3844798" y="4427115"/>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615" name="Text Box 42">
            <a:extLst>
              <a:ext uri="{FF2B5EF4-FFF2-40B4-BE49-F238E27FC236}">
                <a16:creationId xmlns:a16="http://schemas.microsoft.com/office/drawing/2014/main" id="{5DADE6A8-CEFB-40F3-BD10-FEDC850BDF09}"/>
              </a:ext>
            </a:extLst>
          </p:cNvPr>
          <p:cNvSpPr txBox="1">
            <a:spLocks noChangeArrowheads="1"/>
          </p:cNvSpPr>
          <p:nvPr/>
        </p:nvSpPr>
        <p:spPr bwMode="auto">
          <a:xfrm rot="16200000">
            <a:off x="3321441" y="3832119"/>
            <a:ext cx="1215049" cy="338554"/>
          </a:xfrm>
          <a:prstGeom prst="rect">
            <a:avLst/>
          </a:prstGeom>
          <a:noFill/>
          <a:ln w="9525">
            <a:noFill/>
            <a:miter lim="800000"/>
            <a:headEnd/>
            <a:tailEnd/>
          </a:ln>
        </p:spPr>
        <p:txBody>
          <a:bodyPr wrap="square">
            <a:spAutoFit/>
          </a:bodyPr>
          <a:lstStyle/>
          <a:p>
            <a:pPr algn="ctr"/>
            <a:r>
              <a:rPr kumimoji="1" lang="en-US" altLang="zh-CN" sz="800" dirty="0">
                <a:latin typeface="Arial" pitchFamily="34" charset="0"/>
                <a:ea typeface="SimSun" charset="-122"/>
                <a:cs typeface="Arial" pitchFamily="34" charset="0"/>
              </a:rPr>
              <a:t>Fasting glucose levels</a:t>
            </a:r>
          </a:p>
          <a:p>
            <a:pPr algn="ctr"/>
            <a:r>
              <a:rPr kumimoji="1" lang="en-US" altLang="zh-CN" sz="800" dirty="0">
                <a:latin typeface="Arial" pitchFamily="34" charset="0"/>
                <a:ea typeface="SimSun" charset="-122"/>
                <a:cs typeface="Arial" pitchFamily="34" charset="0"/>
              </a:rPr>
              <a:t> (mg /dL)</a:t>
            </a:r>
          </a:p>
        </p:txBody>
      </p:sp>
      <p:sp>
        <p:nvSpPr>
          <p:cNvPr id="616" name="Text Box 28">
            <a:extLst>
              <a:ext uri="{FF2B5EF4-FFF2-40B4-BE49-F238E27FC236}">
                <a16:creationId xmlns:a16="http://schemas.microsoft.com/office/drawing/2014/main" id="{32F640D9-0029-484A-B20E-55C4582ED0C5}"/>
              </a:ext>
            </a:extLst>
          </p:cNvPr>
          <p:cNvSpPr txBox="1">
            <a:spLocks noChangeArrowheads="1"/>
          </p:cNvSpPr>
          <p:nvPr/>
        </p:nvSpPr>
        <p:spPr bwMode="auto">
          <a:xfrm>
            <a:off x="3848974" y="342329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120</a:t>
            </a:r>
          </a:p>
        </p:txBody>
      </p:sp>
      <p:sp>
        <p:nvSpPr>
          <p:cNvPr id="618" name="Text Box 28">
            <a:extLst>
              <a:ext uri="{FF2B5EF4-FFF2-40B4-BE49-F238E27FC236}">
                <a16:creationId xmlns:a16="http://schemas.microsoft.com/office/drawing/2014/main" id="{5D9572D1-0C65-4784-AB0D-9E802FEBFC71}"/>
              </a:ext>
            </a:extLst>
          </p:cNvPr>
          <p:cNvSpPr txBox="1">
            <a:spLocks noChangeArrowheads="1"/>
          </p:cNvSpPr>
          <p:nvPr/>
        </p:nvSpPr>
        <p:spPr bwMode="auto">
          <a:xfrm>
            <a:off x="4214530" y="4560804"/>
            <a:ext cx="459939" cy="215444"/>
          </a:xfrm>
          <a:prstGeom prst="rect">
            <a:avLst/>
          </a:prstGeom>
          <a:noFill/>
          <a:ln w="9525">
            <a:noFill/>
            <a:miter lim="800000"/>
            <a:headEnd/>
            <a:tailEnd/>
          </a:ln>
        </p:spPr>
        <p:txBody>
          <a:bodyPr wrap="square">
            <a:spAutoFit/>
          </a:bodyPr>
          <a:lstStyle/>
          <a:p>
            <a:r>
              <a:rPr kumimoji="1" lang="en-US" altLang="zh-CN" sz="800" dirty="0" err="1">
                <a:latin typeface="Arial" pitchFamily="34" charset="0"/>
                <a:ea typeface="SimSun" charset="-122"/>
                <a:cs typeface="Arial" pitchFamily="34" charset="0"/>
              </a:rPr>
              <a:t>Loxp</a:t>
            </a:r>
            <a:endParaRPr kumimoji="1" lang="en-US" altLang="zh-CN" sz="800" dirty="0">
              <a:latin typeface="Arial" pitchFamily="34" charset="0"/>
              <a:ea typeface="SimSun" charset="-122"/>
              <a:cs typeface="Arial" pitchFamily="34" charset="0"/>
            </a:endParaRPr>
          </a:p>
        </p:txBody>
      </p:sp>
      <p:sp>
        <p:nvSpPr>
          <p:cNvPr id="619" name="Text Box 28">
            <a:extLst>
              <a:ext uri="{FF2B5EF4-FFF2-40B4-BE49-F238E27FC236}">
                <a16:creationId xmlns:a16="http://schemas.microsoft.com/office/drawing/2014/main" id="{10194B7D-9D3C-4CEF-A5DB-727D7F7C04B3}"/>
              </a:ext>
            </a:extLst>
          </p:cNvPr>
          <p:cNvSpPr txBox="1">
            <a:spLocks noChangeArrowheads="1"/>
          </p:cNvSpPr>
          <p:nvPr/>
        </p:nvSpPr>
        <p:spPr bwMode="auto">
          <a:xfrm>
            <a:off x="4512999" y="4560804"/>
            <a:ext cx="813162"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APPL2</a:t>
            </a:r>
            <a:r>
              <a:rPr kumimoji="1" lang="en-US" altLang="zh-CN" sz="800" baseline="30000" dirty="0">
                <a:latin typeface="Arial" pitchFamily="34" charset="0"/>
                <a:ea typeface="SimSun" charset="-122"/>
                <a:cs typeface="Arial" pitchFamily="34" charset="0"/>
              </a:rPr>
              <a:t>HepKO</a:t>
            </a:r>
          </a:p>
        </p:txBody>
      </p:sp>
      <p:sp>
        <p:nvSpPr>
          <p:cNvPr id="620" name="Text Box 28">
            <a:extLst>
              <a:ext uri="{FF2B5EF4-FFF2-40B4-BE49-F238E27FC236}">
                <a16:creationId xmlns:a16="http://schemas.microsoft.com/office/drawing/2014/main" id="{BFAD0CD0-8FF3-4F6C-B09C-B1DE8FB0102D}"/>
              </a:ext>
            </a:extLst>
          </p:cNvPr>
          <p:cNvSpPr txBox="1">
            <a:spLocks noChangeArrowheads="1"/>
          </p:cNvSpPr>
          <p:nvPr/>
        </p:nvSpPr>
        <p:spPr bwMode="auto">
          <a:xfrm>
            <a:off x="3842424" y="374954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80</a:t>
            </a:r>
          </a:p>
        </p:txBody>
      </p:sp>
      <p:sp>
        <p:nvSpPr>
          <p:cNvPr id="633" name="Text Box 28">
            <a:extLst>
              <a:ext uri="{FF2B5EF4-FFF2-40B4-BE49-F238E27FC236}">
                <a16:creationId xmlns:a16="http://schemas.microsoft.com/office/drawing/2014/main" id="{2124260E-B8F0-4C28-A976-5879F0E0FC54}"/>
              </a:ext>
            </a:extLst>
          </p:cNvPr>
          <p:cNvSpPr txBox="1">
            <a:spLocks noChangeArrowheads="1"/>
          </p:cNvSpPr>
          <p:nvPr/>
        </p:nvSpPr>
        <p:spPr bwMode="auto">
          <a:xfrm>
            <a:off x="4317878" y="3345863"/>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378" name="Text Box 28">
            <a:extLst>
              <a:ext uri="{FF2B5EF4-FFF2-40B4-BE49-F238E27FC236}">
                <a16:creationId xmlns:a16="http://schemas.microsoft.com/office/drawing/2014/main" id="{B26F7DA7-BE3B-4A5A-9359-21CD45373F31}"/>
              </a:ext>
            </a:extLst>
          </p:cNvPr>
          <p:cNvSpPr txBox="1">
            <a:spLocks noChangeArrowheads="1"/>
          </p:cNvSpPr>
          <p:nvPr/>
        </p:nvSpPr>
        <p:spPr bwMode="auto">
          <a:xfrm>
            <a:off x="845623" y="4644312"/>
            <a:ext cx="527840"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(Time)</a:t>
            </a:r>
          </a:p>
        </p:txBody>
      </p:sp>
      <p:sp>
        <p:nvSpPr>
          <p:cNvPr id="379" name="Text Box 28">
            <a:extLst>
              <a:ext uri="{FF2B5EF4-FFF2-40B4-BE49-F238E27FC236}">
                <a16:creationId xmlns:a16="http://schemas.microsoft.com/office/drawing/2014/main" id="{90EE8DB1-9718-4048-ADE3-B02BBBCA8F0C}"/>
              </a:ext>
            </a:extLst>
          </p:cNvPr>
          <p:cNvSpPr txBox="1">
            <a:spLocks noChangeArrowheads="1"/>
          </p:cNvSpPr>
          <p:nvPr/>
        </p:nvSpPr>
        <p:spPr bwMode="auto">
          <a:xfrm>
            <a:off x="5537992" y="3212835"/>
            <a:ext cx="527840"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(Time)</a:t>
            </a:r>
          </a:p>
        </p:txBody>
      </p:sp>
      <p:sp>
        <p:nvSpPr>
          <p:cNvPr id="381" name="TextBox 380">
            <a:extLst>
              <a:ext uri="{FF2B5EF4-FFF2-40B4-BE49-F238E27FC236}">
                <a16:creationId xmlns:a16="http://schemas.microsoft.com/office/drawing/2014/main" id="{0D997E7E-D9C8-0B44-8A36-F757BD329BF5}"/>
              </a:ext>
            </a:extLst>
          </p:cNvPr>
          <p:cNvSpPr txBox="1"/>
          <p:nvPr/>
        </p:nvSpPr>
        <p:spPr>
          <a:xfrm>
            <a:off x="5074674" y="3255261"/>
            <a:ext cx="251259" cy="306046"/>
          </a:xfrm>
          <a:prstGeom prst="rect">
            <a:avLst/>
          </a:prstGeom>
          <a:noFill/>
        </p:spPr>
        <p:txBody>
          <a:bodyPr wrap="square" rtlCol="0">
            <a:spAutoFit/>
          </a:bodyPr>
          <a:lstStyle/>
          <a:p>
            <a:pPr algn="ctr"/>
            <a:r>
              <a:rPr lang="en-US" sz="1400" b="1" dirty="0">
                <a:latin typeface="Arial"/>
                <a:cs typeface="Arial"/>
              </a:rPr>
              <a:t>K</a:t>
            </a:r>
          </a:p>
        </p:txBody>
      </p:sp>
      <p:sp>
        <p:nvSpPr>
          <p:cNvPr id="382" name="TextBox 381">
            <a:extLst>
              <a:ext uri="{FF2B5EF4-FFF2-40B4-BE49-F238E27FC236}">
                <a16:creationId xmlns:a16="http://schemas.microsoft.com/office/drawing/2014/main" id="{A3C148B7-D648-8A4E-AD9D-470B035C832E}"/>
              </a:ext>
            </a:extLst>
          </p:cNvPr>
          <p:cNvSpPr txBox="1"/>
          <p:nvPr/>
        </p:nvSpPr>
        <p:spPr>
          <a:xfrm>
            <a:off x="6330388" y="4515660"/>
            <a:ext cx="441784" cy="215444"/>
          </a:xfrm>
          <a:prstGeom prst="rect">
            <a:avLst/>
          </a:prstGeom>
          <a:noFill/>
        </p:spPr>
        <p:txBody>
          <a:bodyPr wrap="square" rtlCol="0">
            <a:spAutoFit/>
          </a:bodyPr>
          <a:lstStyle/>
          <a:p>
            <a:r>
              <a:rPr lang="en-US" sz="800" dirty="0">
                <a:latin typeface="Arial" pitchFamily="34" charset="0"/>
                <a:cs typeface="Arial" pitchFamily="34" charset="0"/>
              </a:rPr>
              <a:t>(min.)</a:t>
            </a:r>
          </a:p>
        </p:txBody>
      </p:sp>
      <p:sp>
        <p:nvSpPr>
          <p:cNvPr id="383" name="TextBox 382">
            <a:extLst>
              <a:ext uri="{FF2B5EF4-FFF2-40B4-BE49-F238E27FC236}">
                <a16:creationId xmlns:a16="http://schemas.microsoft.com/office/drawing/2014/main" id="{3E6BC970-3E3F-9B4F-9144-E9CAE84622B5}"/>
              </a:ext>
            </a:extLst>
          </p:cNvPr>
          <p:cNvSpPr txBox="1"/>
          <p:nvPr/>
        </p:nvSpPr>
        <p:spPr>
          <a:xfrm>
            <a:off x="5581204" y="3386227"/>
            <a:ext cx="736213" cy="214321"/>
          </a:xfrm>
          <a:prstGeom prst="rect">
            <a:avLst/>
          </a:prstGeom>
          <a:noFill/>
        </p:spPr>
        <p:txBody>
          <a:bodyPr wrap="square" rtlCol="0">
            <a:spAutoFit/>
          </a:bodyPr>
          <a:lstStyle/>
          <a:p>
            <a:r>
              <a:rPr lang="en-US" sz="800" dirty="0">
                <a:latin typeface="Arial" pitchFamily="34" charset="0"/>
                <a:cs typeface="Arial" pitchFamily="34" charset="0"/>
              </a:rPr>
              <a:t>PTT (NC)</a:t>
            </a:r>
          </a:p>
        </p:txBody>
      </p:sp>
      <p:sp>
        <p:nvSpPr>
          <p:cNvPr id="384" name="TextBox 383">
            <a:extLst>
              <a:ext uri="{FF2B5EF4-FFF2-40B4-BE49-F238E27FC236}">
                <a16:creationId xmlns:a16="http://schemas.microsoft.com/office/drawing/2014/main" id="{87AFAB66-E0EB-1C45-9BFE-CD3AF1019270}"/>
              </a:ext>
            </a:extLst>
          </p:cNvPr>
          <p:cNvSpPr txBox="1"/>
          <p:nvPr/>
        </p:nvSpPr>
        <p:spPr>
          <a:xfrm>
            <a:off x="5150508" y="3601639"/>
            <a:ext cx="421730" cy="184666"/>
          </a:xfrm>
          <a:prstGeom prst="rect">
            <a:avLst/>
          </a:prstGeom>
          <a:noFill/>
        </p:spPr>
        <p:txBody>
          <a:bodyPr wrap="square" rtlCol="0">
            <a:spAutoFit/>
          </a:bodyPr>
          <a:lstStyle/>
          <a:p>
            <a:r>
              <a:rPr lang="en-US" sz="600" dirty="0">
                <a:latin typeface="Arial" pitchFamily="34" charset="0"/>
                <a:cs typeface="Arial" pitchFamily="34" charset="0"/>
              </a:rPr>
              <a:t>300</a:t>
            </a:r>
          </a:p>
        </p:txBody>
      </p:sp>
      <p:sp>
        <p:nvSpPr>
          <p:cNvPr id="387" name="TextBox 386">
            <a:extLst>
              <a:ext uri="{FF2B5EF4-FFF2-40B4-BE49-F238E27FC236}">
                <a16:creationId xmlns:a16="http://schemas.microsoft.com/office/drawing/2014/main" id="{DF48F2B9-EDF7-114D-9E92-FF8CAB31970E}"/>
              </a:ext>
            </a:extLst>
          </p:cNvPr>
          <p:cNvSpPr txBox="1"/>
          <p:nvPr/>
        </p:nvSpPr>
        <p:spPr>
          <a:xfrm>
            <a:off x="5150891" y="4170648"/>
            <a:ext cx="450898" cy="184666"/>
          </a:xfrm>
          <a:prstGeom prst="rect">
            <a:avLst/>
          </a:prstGeom>
          <a:noFill/>
        </p:spPr>
        <p:txBody>
          <a:bodyPr wrap="square" rtlCol="0">
            <a:spAutoFit/>
          </a:bodyPr>
          <a:lstStyle/>
          <a:p>
            <a:r>
              <a:rPr lang="en-US" sz="600" dirty="0">
                <a:latin typeface="Arial" pitchFamily="34" charset="0"/>
                <a:cs typeface="Arial" pitchFamily="34" charset="0"/>
              </a:rPr>
              <a:t>100</a:t>
            </a:r>
          </a:p>
        </p:txBody>
      </p:sp>
      <p:sp>
        <p:nvSpPr>
          <p:cNvPr id="388" name="TextBox 387">
            <a:extLst>
              <a:ext uri="{FF2B5EF4-FFF2-40B4-BE49-F238E27FC236}">
                <a16:creationId xmlns:a16="http://schemas.microsoft.com/office/drawing/2014/main" id="{CE4AC0C6-42EC-414F-8284-264621E64F2A}"/>
              </a:ext>
            </a:extLst>
          </p:cNvPr>
          <p:cNvSpPr txBox="1"/>
          <p:nvPr/>
        </p:nvSpPr>
        <p:spPr>
          <a:xfrm>
            <a:off x="5251942" y="4454105"/>
            <a:ext cx="269330"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389" name="TextBox 388">
            <a:extLst>
              <a:ext uri="{FF2B5EF4-FFF2-40B4-BE49-F238E27FC236}">
                <a16:creationId xmlns:a16="http://schemas.microsoft.com/office/drawing/2014/main" id="{B3397A34-B98B-C146-A0E1-1CE98ED3190E}"/>
              </a:ext>
            </a:extLst>
          </p:cNvPr>
          <p:cNvSpPr txBox="1"/>
          <p:nvPr/>
        </p:nvSpPr>
        <p:spPr>
          <a:xfrm>
            <a:off x="5310406" y="4546438"/>
            <a:ext cx="269330"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413" name="TextBox 412">
            <a:extLst>
              <a:ext uri="{FF2B5EF4-FFF2-40B4-BE49-F238E27FC236}">
                <a16:creationId xmlns:a16="http://schemas.microsoft.com/office/drawing/2014/main" id="{FEE945B8-2516-E946-A184-B0B4E52E3743}"/>
              </a:ext>
            </a:extLst>
          </p:cNvPr>
          <p:cNvSpPr txBox="1"/>
          <p:nvPr/>
        </p:nvSpPr>
        <p:spPr>
          <a:xfrm>
            <a:off x="5511889" y="4546438"/>
            <a:ext cx="350553" cy="184666"/>
          </a:xfrm>
          <a:prstGeom prst="rect">
            <a:avLst/>
          </a:prstGeom>
          <a:noFill/>
        </p:spPr>
        <p:txBody>
          <a:bodyPr wrap="square" rtlCol="0">
            <a:spAutoFit/>
          </a:bodyPr>
          <a:lstStyle/>
          <a:p>
            <a:r>
              <a:rPr lang="en-US" sz="600" dirty="0">
                <a:latin typeface="Arial" pitchFamily="34" charset="0"/>
                <a:cs typeface="Arial" pitchFamily="34" charset="0"/>
              </a:rPr>
              <a:t>30</a:t>
            </a:r>
          </a:p>
        </p:txBody>
      </p:sp>
      <p:sp>
        <p:nvSpPr>
          <p:cNvPr id="414" name="TextBox 413">
            <a:extLst>
              <a:ext uri="{FF2B5EF4-FFF2-40B4-BE49-F238E27FC236}">
                <a16:creationId xmlns:a16="http://schemas.microsoft.com/office/drawing/2014/main" id="{2BE077CA-2A23-7545-B3E8-697FA34329E4}"/>
              </a:ext>
            </a:extLst>
          </p:cNvPr>
          <p:cNvSpPr txBox="1"/>
          <p:nvPr/>
        </p:nvSpPr>
        <p:spPr>
          <a:xfrm>
            <a:off x="5750163" y="4546438"/>
            <a:ext cx="315327" cy="184666"/>
          </a:xfrm>
          <a:prstGeom prst="rect">
            <a:avLst/>
          </a:prstGeom>
          <a:noFill/>
        </p:spPr>
        <p:txBody>
          <a:bodyPr wrap="square" rtlCol="0">
            <a:spAutoFit/>
          </a:bodyPr>
          <a:lstStyle/>
          <a:p>
            <a:r>
              <a:rPr lang="en-US" sz="600" dirty="0">
                <a:latin typeface="Arial" pitchFamily="34" charset="0"/>
                <a:cs typeface="Arial" pitchFamily="34" charset="0"/>
              </a:rPr>
              <a:t>60</a:t>
            </a:r>
          </a:p>
        </p:txBody>
      </p:sp>
      <p:sp>
        <p:nvSpPr>
          <p:cNvPr id="415" name="TextBox 414">
            <a:extLst>
              <a:ext uri="{FF2B5EF4-FFF2-40B4-BE49-F238E27FC236}">
                <a16:creationId xmlns:a16="http://schemas.microsoft.com/office/drawing/2014/main" id="{D2AA3910-DE8F-7D4B-AC4D-827C41D7D8A0}"/>
              </a:ext>
            </a:extLst>
          </p:cNvPr>
          <p:cNvSpPr txBox="1"/>
          <p:nvPr/>
        </p:nvSpPr>
        <p:spPr>
          <a:xfrm>
            <a:off x="5975665" y="4552348"/>
            <a:ext cx="426695" cy="184666"/>
          </a:xfrm>
          <a:prstGeom prst="rect">
            <a:avLst/>
          </a:prstGeom>
          <a:noFill/>
        </p:spPr>
        <p:txBody>
          <a:bodyPr wrap="square" rtlCol="0">
            <a:spAutoFit/>
          </a:bodyPr>
          <a:lstStyle/>
          <a:p>
            <a:r>
              <a:rPr lang="en-US" sz="600" dirty="0">
                <a:latin typeface="Arial" pitchFamily="34" charset="0"/>
                <a:cs typeface="Arial" pitchFamily="34" charset="0"/>
              </a:rPr>
              <a:t>90</a:t>
            </a:r>
          </a:p>
        </p:txBody>
      </p:sp>
      <p:sp>
        <p:nvSpPr>
          <p:cNvPr id="416" name="TextBox 415">
            <a:extLst>
              <a:ext uri="{FF2B5EF4-FFF2-40B4-BE49-F238E27FC236}">
                <a16:creationId xmlns:a16="http://schemas.microsoft.com/office/drawing/2014/main" id="{D0031FEE-8C3A-5145-9FB7-4CE528E94F72}"/>
              </a:ext>
            </a:extLst>
          </p:cNvPr>
          <p:cNvSpPr txBox="1"/>
          <p:nvPr/>
        </p:nvSpPr>
        <p:spPr>
          <a:xfrm>
            <a:off x="6191074" y="4546438"/>
            <a:ext cx="426695" cy="184666"/>
          </a:xfrm>
          <a:prstGeom prst="rect">
            <a:avLst/>
          </a:prstGeom>
          <a:noFill/>
        </p:spPr>
        <p:txBody>
          <a:bodyPr wrap="square" rtlCol="0">
            <a:spAutoFit/>
          </a:bodyPr>
          <a:lstStyle/>
          <a:p>
            <a:r>
              <a:rPr lang="en-US" sz="600" dirty="0">
                <a:latin typeface="Arial" pitchFamily="34" charset="0"/>
                <a:cs typeface="Arial" pitchFamily="34" charset="0"/>
              </a:rPr>
              <a:t>120</a:t>
            </a:r>
          </a:p>
        </p:txBody>
      </p:sp>
      <p:grpSp>
        <p:nvGrpSpPr>
          <p:cNvPr id="417" name="그룹 190">
            <a:extLst>
              <a:ext uri="{FF2B5EF4-FFF2-40B4-BE49-F238E27FC236}">
                <a16:creationId xmlns:a16="http://schemas.microsoft.com/office/drawing/2014/main" id="{22D3A27F-F8A9-DC4F-B171-120E9294F401}"/>
              </a:ext>
            </a:extLst>
          </p:cNvPr>
          <p:cNvGrpSpPr/>
          <p:nvPr/>
        </p:nvGrpSpPr>
        <p:grpSpPr>
          <a:xfrm>
            <a:off x="5350575" y="4279992"/>
            <a:ext cx="922047" cy="276999"/>
            <a:chOff x="5117886" y="1415663"/>
            <a:chExt cx="922047" cy="276999"/>
          </a:xfrm>
        </p:grpSpPr>
        <p:sp>
          <p:nvSpPr>
            <p:cNvPr id="421" name="Text Box 164">
              <a:extLst>
                <a:ext uri="{FF2B5EF4-FFF2-40B4-BE49-F238E27FC236}">
                  <a16:creationId xmlns:a16="http://schemas.microsoft.com/office/drawing/2014/main" id="{433A5B19-AF5B-C642-9248-D3F248DD68B4}"/>
                </a:ext>
              </a:extLst>
            </p:cNvPr>
            <p:cNvSpPr txBox="1">
              <a:spLocks noChangeArrowheads="1"/>
            </p:cNvSpPr>
            <p:nvPr/>
          </p:nvSpPr>
          <p:spPr bwMode="auto">
            <a:xfrm>
              <a:off x="5117886" y="1415663"/>
              <a:ext cx="922047"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(n=9)</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r>
                <a:rPr kumimoji="1" lang="en-US" altLang="zh-CN" sz="600" dirty="0">
                  <a:latin typeface="Arial" pitchFamily="34" charset="0"/>
                  <a:ea typeface="SimSun" charset="-122"/>
                  <a:cs typeface="Arial" pitchFamily="34" charset="0"/>
                  <a:sym typeface="Monotype Sorts"/>
                </a:rPr>
                <a:t> (n=9)</a:t>
              </a:r>
              <a:endParaRPr kumimoji="1" lang="en-US" altLang="zh-CN" sz="600" dirty="0">
                <a:latin typeface="Arial" pitchFamily="34" charset="0"/>
                <a:ea typeface="SimSun" charset="-122"/>
                <a:cs typeface="Arial" pitchFamily="34" charset="0"/>
              </a:endParaRPr>
            </a:p>
          </p:txBody>
        </p:sp>
        <p:sp>
          <p:nvSpPr>
            <p:cNvPr id="422" name="타원 207">
              <a:extLst>
                <a:ext uri="{FF2B5EF4-FFF2-40B4-BE49-F238E27FC236}">
                  <a16:creationId xmlns:a16="http://schemas.microsoft.com/office/drawing/2014/main" id="{E9B7DB6D-AE8D-F34F-ADC1-9AC000517E2B}"/>
                </a:ext>
              </a:extLst>
            </p:cNvPr>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sp>
          <p:nvSpPr>
            <p:cNvPr id="423" name="타원 207">
              <a:extLst>
                <a:ext uri="{FF2B5EF4-FFF2-40B4-BE49-F238E27FC236}">
                  <a16:creationId xmlns:a16="http://schemas.microsoft.com/office/drawing/2014/main" id="{B2E76A4C-4702-014A-91A8-EEA87A5FEEF2}"/>
                </a:ext>
              </a:extLst>
            </p:cNvPr>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grpSp>
      <p:sp>
        <p:nvSpPr>
          <p:cNvPr id="419" name="TextBox 418">
            <a:extLst>
              <a:ext uri="{FF2B5EF4-FFF2-40B4-BE49-F238E27FC236}">
                <a16:creationId xmlns:a16="http://schemas.microsoft.com/office/drawing/2014/main" id="{2217980A-881A-EF4E-85F2-F34EE5D38E31}"/>
              </a:ext>
            </a:extLst>
          </p:cNvPr>
          <p:cNvSpPr txBox="1"/>
          <p:nvPr/>
        </p:nvSpPr>
        <p:spPr>
          <a:xfrm>
            <a:off x="5154604" y="3873709"/>
            <a:ext cx="421730" cy="184666"/>
          </a:xfrm>
          <a:prstGeom prst="rect">
            <a:avLst/>
          </a:prstGeom>
          <a:noFill/>
        </p:spPr>
        <p:txBody>
          <a:bodyPr wrap="square" rtlCol="0">
            <a:spAutoFit/>
          </a:bodyPr>
          <a:lstStyle/>
          <a:p>
            <a:r>
              <a:rPr lang="en-US" sz="600" dirty="0">
                <a:latin typeface="Arial" pitchFamily="34" charset="0"/>
                <a:cs typeface="Arial" pitchFamily="34" charset="0"/>
              </a:rPr>
              <a:t>200</a:t>
            </a:r>
          </a:p>
        </p:txBody>
      </p:sp>
      <p:sp>
        <p:nvSpPr>
          <p:cNvPr id="420" name="TextBox 419">
            <a:extLst>
              <a:ext uri="{FF2B5EF4-FFF2-40B4-BE49-F238E27FC236}">
                <a16:creationId xmlns:a16="http://schemas.microsoft.com/office/drawing/2014/main" id="{124F1225-F207-EB44-A39B-A44A2A381D0F}"/>
              </a:ext>
            </a:extLst>
          </p:cNvPr>
          <p:cNvSpPr txBox="1"/>
          <p:nvPr/>
        </p:nvSpPr>
        <p:spPr>
          <a:xfrm rot="16200000">
            <a:off x="4661023" y="3975332"/>
            <a:ext cx="1024177" cy="215444"/>
          </a:xfrm>
          <a:prstGeom prst="rect">
            <a:avLst/>
          </a:prstGeom>
          <a:noFill/>
        </p:spPr>
        <p:txBody>
          <a:bodyPr wrap="square" rtlCol="0">
            <a:spAutoFit/>
          </a:bodyPr>
          <a:lstStyle/>
          <a:p>
            <a:r>
              <a:rPr lang="en-US" sz="800" dirty="0">
                <a:latin typeface="Arial" pitchFamily="34" charset="0"/>
                <a:cs typeface="Arial" pitchFamily="34" charset="0"/>
              </a:rPr>
              <a:t>Glucose (mg/</a:t>
            </a:r>
            <a:r>
              <a:rPr lang="en-US" sz="800" dirty="0" err="1">
                <a:latin typeface="Arial" pitchFamily="34" charset="0"/>
                <a:cs typeface="Arial" pitchFamily="34" charset="0"/>
              </a:rPr>
              <a:t>dL</a:t>
            </a:r>
            <a:r>
              <a:rPr lang="en-US" sz="800" dirty="0">
                <a:latin typeface="Arial" pitchFamily="34" charset="0"/>
                <a:cs typeface="Arial" pitchFamily="34" charset="0"/>
              </a:rPr>
              <a:t>)</a:t>
            </a:r>
          </a:p>
        </p:txBody>
      </p:sp>
      <p:sp>
        <p:nvSpPr>
          <p:cNvPr id="290" name="Text Box 28">
            <a:extLst>
              <a:ext uri="{FF2B5EF4-FFF2-40B4-BE49-F238E27FC236}">
                <a16:creationId xmlns:a16="http://schemas.microsoft.com/office/drawing/2014/main" id="{8ACABB98-9573-44B5-9FEE-EACB1285E23F}"/>
              </a:ext>
            </a:extLst>
          </p:cNvPr>
          <p:cNvSpPr txBox="1">
            <a:spLocks noChangeArrowheads="1"/>
          </p:cNvSpPr>
          <p:nvPr/>
        </p:nvSpPr>
        <p:spPr bwMode="auto">
          <a:xfrm>
            <a:off x="1830935" y="1899427"/>
            <a:ext cx="39060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60</a:t>
            </a:r>
          </a:p>
        </p:txBody>
      </p:sp>
      <p:graphicFrame>
        <p:nvGraphicFramePr>
          <p:cNvPr id="291" name="Object 290">
            <a:extLst>
              <a:ext uri="{FF2B5EF4-FFF2-40B4-BE49-F238E27FC236}">
                <a16:creationId xmlns:a16="http://schemas.microsoft.com/office/drawing/2014/main" id="{66E6080C-E2FB-4758-A479-CC32C11DA70D}"/>
              </a:ext>
            </a:extLst>
          </p:cNvPr>
          <p:cNvGraphicFramePr>
            <a:graphicFrameLocks noChangeAspect="1"/>
          </p:cNvGraphicFramePr>
          <p:nvPr>
            <p:extLst>
              <p:ext uri="{D42A27DB-BD31-4B8C-83A1-F6EECF244321}">
                <p14:modId xmlns:p14="http://schemas.microsoft.com/office/powerpoint/2010/main" val="3344282126"/>
              </p:ext>
            </p:extLst>
          </p:nvPr>
        </p:nvGraphicFramePr>
        <p:xfrm>
          <a:off x="3729423" y="2022064"/>
          <a:ext cx="1196340" cy="1143000"/>
        </p:xfrm>
        <a:graphic>
          <a:graphicData uri="http://schemas.openxmlformats.org/presentationml/2006/ole">
            <mc:AlternateContent xmlns:mc="http://schemas.openxmlformats.org/markup-compatibility/2006">
              <mc:Choice xmlns:v="urn:schemas-microsoft-com:vml" Requires="v">
                <p:oleObj spid="_x0000_s1721" name="Prism 7" r:id="rId9" imgW="2971423" imgH="2192886" progId="Prism7.Document">
                  <p:embed/>
                </p:oleObj>
              </mc:Choice>
              <mc:Fallback>
                <p:oleObj name="Prism 7" r:id="rId9" imgW="2971423" imgH="2192886" progId="Prism7.Document">
                  <p:embed/>
                  <p:pic>
                    <p:nvPicPr>
                      <p:cNvPr id="2" name="Object 1">
                        <a:extLst>
                          <a:ext uri="{FF2B5EF4-FFF2-40B4-BE49-F238E27FC236}">
                            <a16:creationId xmlns:a16="http://schemas.microsoft.com/office/drawing/2014/main" id="{0F42EF3E-5C1D-4A4B-A0C5-6A2BDAC88D7D}"/>
                          </a:ext>
                        </a:extLst>
                      </p:cNvPr>
                      <p:cNvPicPr/>
                      <p:nvPr/>
                    </p:nvPicPr>
                    <p:blipFill>
                      <a:blip r:embed="rId10"/>
                      <a:stretch>
                        <a:fillRect/>
                      </a:stretch>
                    </p:blipFill>
                    <p:spPr>
                      <a:xfrm>
                        <a:off x="3729423" y="2022064"/>
                        <a:ext cx="1196340" cy="1143000"/>
                      </a:xfrm>
                      <a:prstGeom prst="rect">
                        <a:avLst/>
                      </a:prstGeom>
                    </p:spPr>
                  </p:pic>
                </p:oleObj>
              </mc:Fallback>
            </mc:AlternateContent>
          </a:graphicData>
        </a:graphic>
      </p:graphicFrame>
      <p:sp>
        <p:nvSpPr>
          <p:cNvPr id="292" name="TextBox 291">
            <a:extLst>
              <a:ext uri="{FF2B5EF4-FFF2-40B4-BE49-F238E27FC236}">
                <a16:creationId xmlns:a16="http://schemas.microsoft.com/office/drawing/2014/main" id="{14F9B240-5FB6-4A4B-AB13-8451500E434D}"/>
              </a:ext>
            </a:extLst>
          </p:cNvPr>
          <p:cNvSpPr txBox="1"/>
          <p:nvPr/>
        </p:nvSpPr>
        <p:spPr>
          <a:xfrm>
            <a:off x="193856" y="4322303"/>
            <a:ext cx="338466" cy="184666"/>
          </a:xfrm>
          <a:prstGeom prst="rect">
            <a:avLst/>
          </a:prstGeom>
          <a:noFill/>
        </p:spPr>
        <p:txBody>
          <a:bodyPr wrap="square" rtlCol="0">
            <a:spAutoFit/>
          </a:bodyPr>
          <a:lstStyle/>
          <a:p>
            <a:pPr algn="r"/>
            <a:r>
              <a:rPr lang="en-US" sz="600" dirty="0">
                <a:latin typeface="Arial" pitchFamily="34" charset="0"/>
                <a:cs typeface="Arial" pitchFamily="34" charset="0"/>
              </a:rPr>
              <a:t>20</a:t>
            </a:r>
          </a:p>
        </p:txBody>
      </p:sp>
      <p:sp>
        <p:nvSpPr>
          <p:cNvPr id="293" name="Text Box 28">
            <a:extLst>
              <a:ext uri="{FF2B5EF4-FFF2-40B4-BE49-F238E27FC236}">
                <a16:creationId xmlns:a16="http://schemas.microsoft.com/office/drawing/2014/main" id="{89548A97-9C97-4FDB-9ED7-18D558AE2655}"/>
              </a:ext>
            </a:extLst>
          </p:cNvPr>
          <p:cNvSpPr txBox="1">
            <a:spLocks noChangeArrowheads="1"/>
          </p:cNvSpPr>
          <p:nvPr/>
        </p:nvSpPr>
        <p:spPr bwMode="auto">
          <a:xfrm>
            <a:off x="2428481" y="3486717"/>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0.5</a:t>
            </a:r>
          </a:p>
        </p:txBody>
      </p:sp>
      <p:sp>
        <p:nvSpPr>
          <p:cNvPr id="294" name="Text Box 28">
            <a:extLst>
              <a:ext uri="{FF2B5EF4-FFF2-40B4-BE49-F238E27FC236}">
                <a16:creationId xmlns:a16="http://schemas.microsoft.com/office/drawing/2014/main" id="{CE96F3E9-25F6-4F89-9F74-22F5954956A5}"/>
              </a:ext>
            </a:extLst>
          </p:cNvPr>
          <p:cNvSpPr txBox="1">
            <a:spLocks noChangeArrowheads="1"/>
          </p:cNvSpPr>
          <p:nvPr/>
        </p:nvSpPr>
        <p:spPr bwMode="auto">
          <a:xfrm>
            <a:off x="2428481" y="367983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0.4</a:t>
            </a:r>
          </a:p>
        </p:txBody>
      </p:sp>
      <p:sp>
        <p:nvSpPr>
          <p:cNvPr id="295" name="Text Box 28">
            <a:extLst>
              <a:ext uri="{FF2B5EF4-FFF2-40B4-BE49-F238E27FC236}">
                <a16:creationId xmlns:a16="http://schemas.microsoft.com/office/drawing/2014/main" id="{F8C7D8E0-A37F-467A-89DC-1751550D2217}"/>
              </a:ext>
            </a:extLst>
          </p:cNvPr>
          <p:cNvSpPr txBox="1">
            <a:spLocks noChangeArrowheads="1"/>
          </p:cNvSpPr>
          <p:nvPr/>
        </p:nvSpPr>
        <p:spPr bwMode="auto">
          <a:xfrm>
            <a:off x="2428481" y="405071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0.2</a:t>
            </a:r>
          </a:p>
        </p:txBody>
      </p:sp>
      <p:sp>
        <p:nvSpPr>
          <p:cNvPr id="296" name="Text Box 28">
            <a:extLst>
              <a:ext uri="{FF2B5EF4-FFF2-40B4-BE49-F238E27FC236}">
                <a16:creationId xmlns:a16="http://schemas.microsoft.com/office/drawing/2014/main" id="{9DF17647-4F25-4222-BB01-A36537EA59C6}"/>
              </a:ext>
            </a:extLst>
          </p:cNvPr>
          <p:cNvSpPr txBox="1">
            <a:spLocks noChangeArrowheads="1"/>
          </p:cNvSpPr>
          <p:nvPr/>
        </p:nvSpPr>
        <p:spPr bwMode="auto">
          <a:xfrm>
            <a:off x="2428481" y="4450772"/>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297" name="TextBox 296">
            <a:extLst>
              <a:ext uri="{FF2B5EF4-FFF2-40B4-BE49-F238E27FC236}">
                <a16:creationId xmlns:a16="http://schemas.microsoft.com/office/drawing/2014/main" id="{E854F2BA-07C9-4AFB-BDD2-FA6BC92120C7}"/>
              </a:ext>
            </a:extLst>
          </p:cNvPr>
          <p:cNvSpPr txBox="1"/>
          <p:nvPr/>
        </p:nvSpPr>
        <p:spPr>
          <a:xfrm>
            <a:off x="2804633" y="4623649"/>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298" name="TextBox 297">
            <a:extLst>
              <a:ext uri="{FF2B5EF4-FFF2-40B4-BE49-F238E27FC236}">
                <a16:creationId xmlns:a16="http://schemas.microsoft.com/office/drawing/2014/main" id="{703344EA-993E-4DD9-89CC-115ED3D5A840}"/>
              </a:ext>
            </a:extLst>
          </p:cNvPr>
          <p:cNvSpPr txBox="1"/>
          <p:nvPr/>
        </p:nvSpPr>
        <p:spPr>
          <a:xfrm>
            <a:off x="3190915" y="4322341"/>
            <a:ext cx="327959" cy="184666"/>
          </a:xfrm>
          <a:prstGeom prst="rect">
            <a:avLst/>
          </a:prstGeom>
          <a:noFill/>
        </p:spPr>
        <p:txBody>
          <a:bodyPr wrap="none" rtlCol="0">
            <a:spAutoFit/>
          </a:bodyPr>
          <a:lstStyle/>
          <a:p>
            <a:r>
              <a:rPr lang="en-US" sz="600" dirty="0">
                <a:solidFill>
                  <a:schemeClr val="bg1"/>
                </a:solidFill>
                <a:latin typeface="Arial"/>
                <a:cs typeface="Arial"/>
              </a:rPr>
              <a:t>N=9</a:t>
            </a:r>
          </a:p>
        </p:txBody>
      </p:sp>
      <p:sp>
        <p:nvSpPr>
          <p:cNvPr id="299" name="TextBox 298">
            <a:extLst>
              <a:ext uri="{FF2B5EF4-FFF2-40B4-BE49-F238E27FC236}">
                <a16:creationId xmlns:a16="http://schemas.microsoft.com/office/drawing/2014/main" id="{475E159B-D985-4954-AB49-EB3E0E8BAF08}"/>
              </a:ext>
            </a:extLst>
          </p:cNvPr>
          <p:cNvSpPr txBox="1"/>
          <p:nvPr/>
        </p:nvSpPr>
        <p:spPr>
          <a:xfrm>
            <a:off x="3133553" y="4591216"/>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graphicFrame>
        <p:nvGraphicFramePr>
          <p:cNvPr id="300" name="Object 299">
            <a:extLst>
              <a:ext uri="{FF2B5EF4-FFF2-40B4-BE49-F238E27FC236}">
                <a16:creationId xmlns:a16="http://schemas.microsoft.com/office/drawing/2014/main" id="{732020C7-A9C1-452C-85CE-67F58F77903C}"/>
              </a:ext>
            </a:extLst>
          </p:cNvPr>
          <p:cNvGraphicFramePr>
            <a:graphicFrameLocks noChangeAspect="1"/>
          </p:cNvGraphicFramePr>
          <p:nvPr>
            <p:extLst>
              <p:ext uri="{D42A27DB-BD31-4B8C-83A1-F6EECF244321}">
                <p14:modId xmlns:p14="http://schemas.microsoft.com/office/powerpoint/2010/main" val="477511111"/>
              </p:ext>
            </p:extLst>
          </p:nvPr>
        </p:nvGraphicFramePr>
        <p:xfrm>
          <a:off x="2708911" y="3507333"/>
          <a:ext cx="993071" cy="1268915"/>
        </p:xfrm>
        <a:graphic>
          <a:graphicData uri="http://schemas.openxmlformats.org/presentationml/2006/ole">
            <mc:AlternateContent xmlns:mc="http://schemas.openxmlformats.org/markup-compatibility/2006">
              <mc:Choice xmlns:v="urn:schemas-microsoft-com:vml" Requires="v">
                <p:oleObj spid="_x0000_s1722" name="Prism 7" r:id="rId11" imgW="2971423" imgH="2461058" progId="Prism7.Document">
                  <p:embed/>
                </p:oleObj>
              </mc:Choice>
              <mc:Fallback>
                <p:oleObj name="Prism 7" r:id="rId11" imgW="2971423" imgH="2461058" progId="Prism7.Document">
                  <p:embed/>
                  <p:pic>
                    <p:nvPicPr>
                      <p:cNvPr id="25" name="Object 24">
                        <a:extLst>
                          <a:ext uri="{FF2B5EF4-FFF2-40B4-BE49-F238E27FC236}">
                            <a16:creationId xmlns:a16="http://schemas.microsoft.com/office/drawing/2014/main" id="{90B642BD-2391-4FDC-A351-DEC3E0D09272}"/>
                          </a:ext>
                        </a:extLst>
                      </p:cNvPr>
                      <p:cNvPicPr/>
                      <p:nvPr/>
                    </p:nvPicPr>
                    <p:blipFill>
                      <a:blip r:embed="rId12"/>
                      <a:stretch>
                        <a:fillRect/>
                      </a:stretch>
                    </p:blipFill>
                    <p:spPr>
                      <a:xfrm>
                        <a:off x="2708911" y="3507333"/>
                        <a:ext cx="993071" cy="1268915"/>
                      </a:xfrm>
                      <a:prstGeom prst="rect">
                        <a:avLst/>
                      </a:prstGeom>
                    </p:spPr>
                  </p:pic>
                </p:oleObj>
              </mc:Fallback>
            </mc:AlternateContent>
          </a:graphicData>
        </a:graphic>
      </p:graphicFrame>
      <p:sp>
        <p:nvSpPr>
          <p:cNvPr id="301" name="Text Box 28">
            <a:extLst>
              <a:ext uri="{FF2B5EF4-FFF2-40B4-BE49-F238E27FC236}">
                <a16:creationId xmlns:a16="http://schemas.microsoft.com/office/drawing/2014/main" id="{81D6CD9E-99A4-4A51-8EEE-D604AA371EB9}"/>
              </a:ext>
            </a:extLst>
          </p:cNvPr>
          <p:cNvSpPr txBox="1">
            <a:spLocks noChangeArrowheads="1"/>
          </p:cNvSpPr>
          <p:nvPr/>
        </p:nvSpPr>
        <p:spPr bwMode="auto">
          <a:xfrm>
            <a:off x="2428481" y="3864946"/>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0.3</a:t>
            </a:r>
          </a:p>
        </p:txBody>
      </p:sp>
      <p:sp>
        <p:nvSpPr>
          <p:cNvPr id="302" name="Text Box 28">
            <a:extLst>
              <a:ext uri="{FF2B5EF4-FFF2-40B4-BE49-F238E27FC236}">
                <a16:creationId xmlns:a16="http://schemas.microsoft.com/office/drawing/2014/main" id="{FCFB58E5-7985-4672-A6F4-A39663388363}"/>
              </a:ext>
            </a:extLst>
          </p:cNvPr>
          <p:cNvSpPr txBox="1">
            <a:spLocks noChangeArrowheads="1"/>
          </p:cNvSpPr>
          <p:nvPr/>
        </p:nvSpPr>
        <p:spPr bwMode="auto">
          <a:xfrm>
            <a:off x="2425131" y="423666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0.1</a:t>
            </a:r>
          </a:p>
        </p:txBody>
      </p:sp>
      <p:graphicFrame>
        <p:nvGraphicFramePr>
          <p:cNvPr id="304" name="Object 303">
            <a:extLst>
              <a:ext uri="{FF2B5EF4-FFF2-40B4-BE49-F238E27FC236}">
                <a16:creationId xmlns:a16="http://schemas.microsoft.com/office/drawing/2014/main" id="{9989B4B3-DA73-4D05-B2A4-4894FF9B7F9B}"/>
              </a:ext>
            </a:extLst>
          </p:cNvPr>
          <p:cNvGraphicFramePr>
            <a:graphicFrameLocks noChangeAspect="1"/>
          </p:cNvGraphicFramePr>
          <p:nvPr>
            <p:extLst>
              <p:ext uri="{D42A27DB-BD31-4B8C-83A1-F6EECF244321}">
                <p14:modId xmlns:p14="http://schemas.microsoft.com/office/powerpoint/2010/main" val="1256103391"/>
              </p:ext>
            </p:extLst>
          </p:nvPr>
        </p:nvGraphicFramePr>
        <p:xfrm>
          <a:off x="4134208" y="3432910"/>
          <a:ext cx="928492" cy="1343338"/>
        </p:xfrm>
        <a:graphic>
          <a:graphicData uri="http://schemas.openxmlformats.org/presentationml/2006/ole">
            <mc:AlternateContent xmlns:mc="http://schemas.openxmlformats.org/markup-compatibility/2006">
              <mc:Choice xmlns:v="urn:schemas-microsoft-com:vml" Requires="v">
                <p:oleObj spid="_x0000_s1723" name="Prism 7" r:id="rId13" imgW="2971423" imgH="2461058" progId="Prism7.Document">
                  <p:embed/>
                </p:oleObj>
              </mc:Choice>
              <mc:Fallback>
                <p:oleObj name="Prism 7" r:id="rId13" imgW="2971423" imgH="2461058" progId="Prism7.Document">
                  <p:embed/>
                  <p:pic>
                    <p:nvPicPr>
                      <p:cNvPr id="2" name="Object 1">
                        <a:extLst>
                          <a:ext uri="{FF2B5EF4-FFF2-40B4-BE49-F238E27FC236}">
                            <a16:creationId xmlns:a16="http://schemas.microsoft.com/office/drawing/2014/main" id="{8BE111C3-7197-4FC7-BCE2-ECB038AE10E6}"/>
                          </a:ext>
                        </a:extLst>
                      </p:cNvPr>
                      <p:cNvPicPr/>
                      <p:nvPr/>
                    </p:nvPicPr>
                    <p:blipFill>
                      <a:blip r:embed="rId14"/>
                      <a:stretch>
                        <a:fillRect/>
                      </a:stretch>
                    </p:blipFill>
                    <p:spPr>
                      <a:xfrm>
                        <a:off x="4134208" y="3432910"/>
                        <a:ext cx="928492" cy="1343338"/>
                      </a:xfrm>
                      <a:prstGeom prst="rect">
                        <a:avLst/>
                      </a:prstGeom>
                    </p:spPr>
                  </p:pic>
                </p:oleObj>
              </mc:Fallback>
            </mc:AlternateContent>
          </a:graphicData>
        </a:graphic>
      </p:graphicFrame>
      <p:grpSp>
        <p:nvGrpSpPr>
          <p:cNvPr id="305" name="그룹 58">
            <a:extLst>
              <a:ext uri="{FF2B5EF4-FFF2-40B4-BE49-F238E27FC236}">
                <a16:creationId xmlns:a16="http://schemas.microsoft.com/office/drawing/2014/main" id="{3B25D052-119B-456F-8F6E-95E73637C102}"/>
              </a:ext>
            </a:extLst>
          </p:cNvPr>
          <p:cNvGrpSpPr/>
          <p:nvPr/>
        </p:nvGrpSpPr>
        <p:grpSpPr>
          <a:xfrm>
            <a:off x="2686844" y="3597175"/>
            <a:ext cx="718466" cy="276999"/>
            <a:chOff x="5800711" y="2305388"/>
            <a:chExt cx="718466" cy="276999"/>
          </a:xfrm>
        </p:grpSpPr>
        <p:sp>
          <p:nvSpPr>
            <p:cNvPr id="306" name="Text Box 164">
              <a:extLst>
                <a:ext uri="{FF2B5EF4-FFF2-40B4-BE49-F238E27FC236}">
                  <a16:creationId xmlns:a16="http://schemas.microsoft.com/office/drawing/2014/main" id="{F9995767-20C2-4FB9-8C05-267997B97DB2}"/>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07" name="직사각형 108">
              <a:extLst>
                <a:ext uri="{FF2B5EF4-FFF2-40B4-BE49-F238E27FC236}">
                  <a16:creationId xmlns:a16="http://schemas.microsoft.com/office/drawing/2014/main" id="{E01465C3-5CBB-4E40-A253-C8055AA5C766}"/>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8" name="직사각형 109">
              <a:extLst>
                <a:ext uri="{FF2B5EF4-FFF2-40B4-BE49-F238E27FC236}">
                  <a16:creationId xmlns:a16="http://schemas.microsoft.com/office/drawing/2014/main" id="{EE7C7320-6761-4534-AD81-3D533BC52C45}"/>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9" name="그룹 58">
            <a:extLst>
              <a:ext uri="{FF2B5EF4-FFF2-40B4-BE49-F238E27FC236}">
                <a16:creationId xmlns:a16="http://schemas.microsoft.com/office/drawing/2014/main" id="{686268B9-EE63-4749-B52C-C2FBCDD13B35}"/>
              </a:ext>
            </a:extLst>
          </p:cNvPr>
          <p:cNvGrpSpPr/>
          <p:nvPr/>
        </p:nvGrpSpPr>
        <p:grpSpPr>
          <a:xfrm>
            <a:off x="4106525" y="3447171"/>
            <a:ext cx="718466" cy="276999"/>
            <a:chOff x="5800711" y="2305388"/>
            <a:chExt cx="718466" cy="276999"/>
          </a:xfrm>
        </p:grpSpPr>
        <p:sp>
          <p:nvSpPr>
            <p:cNvPr id="310" name="Text Box 164">
              <a:extLst>
                <a:ext uri="{FF2B5EF4-FFF2-40B4-BE49-F238E27FC236}">
                  <a16:creationId xmlns:a16="http://schemas.microsoft.com/office/drawing/2014/main" id="{3D17397A-E842-4EF9-8608-2493D96F23EA}"/>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11" name="직사각형 108">
              <a:extLst>
                <a:ext uri="{FF2B5EF4-FFF2-40B4-BE49-F238E27FC236}">
                  <a16:creationId xmlns:a16="http://schemas.microsoft.com/office/drawing/2014/main" id="{13A8BA85-7F67-41B1-8C6F-08A7EC79D351}"/>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2" name="직사각형 109">
              <a:extLst>
                <a:ext uri="{FF2B5EF4-FFF2-40B4-BE49-F238E27FC236}">
                  <a16:creationId xmlns:a16="http://schemas.microsoft.com/office/drawing/2014/main" id="{4F936F53-AEA7-4DA2-A037-4E9342A2E132}"/>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3" name="그룹 58">
            <a:extLst>
              <a:ext uri="{FF2B5EF4-FFF2-40B4-BE49-F238E27FC236}">
                <a16:creationId xmlns:a16="http://schemas.microsoft.com/office/drawing/2014/main" id="{ACCF0C72-BD1C-4D5E-886B-B9A79C4E9366}"/>
              </a:ext>
            </a:extLst>
          </p:cNvPr>
          <p:cNvGrpSpPr/>
          <p:nvPr/>
        </p:nvGrpSpPr>
        <p:grpSpPr>
          <a:xfrm>
            <a:off x="3741559" y="2055520"/>
            <a:ext cx="718466" cy="276999"/>
            <a:chOff x="5800711" y="2305388"/>
            <a:chExt cx="718466" cy="276999"/>
          </a:xfrm>
        </p:grpSpPr>
        <p:sp>
          <p:nvSpPr>
            <p:cNvPr id="314" name="Text Box 164">
              <a:extLst>
                <a:ext uri="{FF2B5EF4-FFF2-40B4-BE49-F238E27FC236}">
                  <a16:creationId xmlns:a16="http://schemas.microsoft.com/office/drawing/2014/main" id="{39035EBB-2A9A-429F-B9D2-B4CFDF598C4A}"/>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15" name="직사각형 108">
              <a:extLst>
                <a:ext uri="{FF2B5EF4-FFF2-40B4-BE49-F238E27FC236}">
                  <a16:creationId xmlns:a16="http://schemas.microsoft.com/office/drawing/2014/main" id="{6505C087-7030-4823-8FF7-6AB2E23B2114}"/>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직사각형 109">
              <a:extLst>
                <a:ext uri="{FF2B5EF4-FFF2-40B4-BE49-F238E27FC236}">
                  <a16:creationId xmlns:a16="http://schemas.microsoft.com/office/drawing/2014/main" id="{1B383204-433D-4553-A2D3-0A3A13D18808}"/>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72A4640B-1E77-4AE8-B9FF-97B4514A540B}"/>
              </a:ext>
            </a:extLst>
          </p:cNvPr>
          <p:cNvPicPr>
            <a:picLocks noChangeAspect="1"/>
          </p:cNvPicPr>
          <p:nvPr/>
        </p:nvPicPr>
        <p:blipFill>
          <a:blip r:embed="rId15"/>
          <a:stretch>
            <a:fillRect/>
          </a:stretch>
        </p:blipFill>
        <p:spPr>
          <a:xfrm>
            <a:off x="3643320" y="1340911"/>
            <a:ext cx="2024047" cy="97544"/>
          </a:xfrm>
          <a:prstGeom prst="rect">
            <a:avLst/>
          </a:prstGeom>
          <a:ln>
            <a:solidFill>
              <a:schemeClr val="tx1"/>
            </a:solidFill>
          </a:ln>
        </p:spPr>
      </p:pic>
      <p:pic>
        <p:nvPicPr>
          <p:cNvPr id="4" name="Picture 3">
            <a:extLst>
              <a:ext uri="{FF2B5EF4-FFF2-40B4-BE49-F238E27FC236}">
                <a16:creationId xmlns:a16="http://schemas.microsoft.com/office/drawing/2014/main" id="{81712DE0-F174-4654-9937-80B9801C2D6A}"/>
              </a:ext>
            </a:extLst>
          </p:cNvPr>
          <p:cNvPicPr>
            <a:picLocks noChangeAspect="1"/>
          </p:cNvPicPr>
          <p:nvPr/>
        </p:nvPicPr>
        <p:blipFill>
          <a:blip r:embed="rId16"/>
          <a:stretch>
            <a:fillRect/>
          </a:stretch>
        </p:blipFill>
        <p:spPr>
          <a:xfrm>
            <a:off x="3633037" y="1480125"/>
            <a:ext cx="2030144" cy="73158"/>
          </a:xfrm>
          <a:prstGeom prst="rect">
            <a:avLst/>
          </a:prstGeom>
          <a:ln>
            <a:solidFill>
              <a:schemeClr val="tx1"/>
            </a:solidFill>
          </a:ln>
        </p:spPr>
      </p:pic>
      <p:cxnSp>
        <p:nvCxnSpPr>
          <p:cNvPr id="282" name="직선 연결선 196">
            <a:extLst>
              <a:ext uri="{FF2B5EF4-FFF2-40B4-BE49-F238E27FC236}">
                <a16:creationId xmlns:a16="http://schemas.microsoft.com/office/drawing/2014/main" id="{B4A59510-B5DA-4160-B9DB-95319E007B4A}"/>
              </a:ext>
            </a:extLst>
          </p:cNvPr>
          <p:cNvCxnSpPr>
            <a:cxnSpLocks/>
          </p:cNvCxnSpPr>
          <p:nvPr/>
        </p:nvCxnSpPr>
        <p:spPr>
          <a:xfrm>
            <a:off x="452659" y="5226020"/>
            <a:ext cx="22937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3" name="직선 연결선 196">
            <a:extLst>
              <a:ext uri="{FF2B5EF4-FFF2-40B4-BE49-F238E27FC236}">
                <a16:creationId xmlns:a16="http://schemas.microsoft.com/office/drawing/2014/main" id="{D24FDB97-6AA6-4FC7-A5A8-048156C43FE3}"/>
              </a:ext>
            </a:extLst>
          </p:cNvPr>
          <p:cNvCxnSpPr>
            <a:cxnSpLocks/>
          </p:cNvCxnSpPr>
          <p:nvPr/>
        </p:nvCxnSpPr>
        <p:spPr>
          <a:xfrm>
            <a:off x="452659" y="5645040"/>
            <a:ext cx="22937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3" name="TextBox 302">
            <a:extLst>
              <a:ext uri="{FF2B5EF4-FFF2-40B4-BE49-F238E27FC236}">
                <a16:creationId xmlns:a16="http://schemas.microsoft.com/office/drawing/2014/main" id="{36AE3000-EBAC-49D8-9024-91C4F0A80803}"/>
              </a:ext>
            </a:extLst>
          </p:cNvPr>
          <p:cNvSpPr txBox="1"/>
          <p:nvPr/>
        </p:nvSpPr>
        <p:spPr>
          <a:xfrm>
            <a:off x="3328040" y="5985659"/>
            <a:ext cx="441784" cy="172697"/>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Light</a:t>
            </a:r>
          </a:p>
        </p:txBody>
      </p:sp>
      <p:sp>
        <p:nvSpPr>
          <p:cNvPr id="319" name="TextBox 318">
            <a:extLst>
              <a:ext uri="{FF2B5EF4-FFF2-40B4-BE49-F238E27FC236}">
                <a16:creationId xmlns:a16="http://schemas.microsoft.com/office/drawing/2014/main" id="{72D71A30-A8FB-44D0-828E-2568E2E0CBAD}"/>
              </a:ext>
            </a:extLst>
          </p:cNvPr>
          <p:cNvSpPr txBox="1"/>
          <p:nvPr/>
        </p:nvSpPr>
        <p:spPr>
          <a:xfrm>
            <a:off x="3918198" y="5984975"/>
            <a:ext cx="441783" cy="173381"/>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Dark</a:t>
            </a:r>
          </a:p>
        </p:txBody>
      </p:sp>
      <p:sp>
        <p:nvSpPr>
          <p:cNvPr id="320" name="Text Box 67">
            <a:extLst>
              <a:ext uri="{FF2B5EF4-FFF2-40B4-BE49-F238E27FC236}">
                <a16:creationId xmlns:a16="http://schemas.microsoft.com/office/drawing/2014/main" id="{92E6B867-09EB-4E53-94F1-B049245207B0}"/>
              </a:ext>
            </a:extLst>
          </p:cNvPr>
          <p:cNvSpPr txBox="1">
            <a:spLocks noChangeArrowheads="1"/>
          </p:cNvSpPr>
          <p:nvPr/>
        </p:nvSpPr>
        <p:spPr bwMode="auto">
          <a:xfrm>
            <a:off x="2807113" y="4774276"/>
            <a:ext cx="304741" cy="307777"/>
          </a:xfrm>
          <a:prstGeom prst="rect">
            <a:avLst/>
          </a:prstGeom>
          <a:noFill/>
          <a:ln w="38100">
            <a:noFill/>
            <a:miter lim="800000"/>
            <a:headEnd/>
            <a:tailEnd/>
          </a:ln>
        </p:spPr>
        <p:txBody>
          <a:bodyPr>
            <a:prstTxWarp prst="textNoShape">
              <a:avLst/>
            </a:prstTxWarp>
            <a:spAutoFit/>
          </a:bodyPr>
          <a:lstStyle/>
          <a:p>
            <a:pPr>
              <a:spcBef>
                <a:spcPct val="50000"/>
              </a:spcBef>
            </a:pPr>
            <a:r>
              <a:rPr lang="en-US" altLang="zh-CN" sz="1400" b="1" dirty="0">
                <a:latin typeface="Arial"/>
                <a:ea typeface="宋体" pitchFamily="-108" charset="-122"/>
                <a:cs typeface="Arial"/>
              </a:rPr>
              <a:t>M</a:t>
            </a:r>
          </a:p>
        </p:txBody>
      </p:sp>
      <p:sp>
        <p:nvSpPr>
          <p:cNvPr id="380" name="Text Box 28">
            <a:extLst>
              <a:ext uri="{FF2B5EF4-FFF2-40B4-BE49-F238E27FC236}">
                <a16:creationId xmlns:a16="http://schemas.microsoft.com/office/drawing/2014/main" id="{CE7C091A-15F0-4109-8291-AEEFCE5A49F0}"/>
              </a:ext>
            </a:extLst>
          </p:cNvPr>
          <p:cNvSpPr txBox="1">
            <a:spLocks noChangeArrowheads="1"/>
          </p:cNvSpPr>
          <p:nvPr/>
        </p:nvSpPr>
        <p:spPr bwMode="auto">
          <a:xfrm>
            <a:off x="2884260" y="4806087"/>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sp>
        <p:nvSpPr>
          <p:cNvPr id="385" name="Text Box 28">
            <a:extLst>
              <a:ext uri="{FF2B5EF4-FFF2-40B4-BE49-F238E27FC236}">
                <a16:creationId xmlns:a16="http://schemas.microsoft.com/office/drawing/2014/main" id="{5789C7BE-F332-4347-B4DF-5DB5C75263C6}"/>
              </a:ext>
            </a:extLst>
          </p:cNvPr>
          <p:cNvSpPr txBox="1">
            <a:spLocks noChangeArrowheads="1"/>
          </p:cNvSpPr>
          <p:nvPr/>
        </p:nvSpPr>
        <p:spPr bwMode="auto">
          <a:xfrm>
            <a:off x="2884260" y="5056413"/>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386" name="Text Box 28">
            <a:extLst>
              <a:ext uri="{FF2B5EF4-FFF2-40B4-BE49-F238E27FC236}">
                <a16:creationId xmlns:a16="http://schemas.microsoft.com/office/drawing/2014/main" id="{4E595933-1D2D-4E6E-8010-A0D88FAF0AD1}"/>
              </a:ext>
            </a:extLst>
          </p:cNvPr>
          <p:cNvSpPr txBox="1">
            <a:spLocks noChangeArrowheads="1"/>
          </p:cNvSpPr>
          <p:nvPr/>
        </p:nvSpPr>
        <p:spPr bwMode="auto">
          <a:xfrm>
            <a:off x="2884260" y="555386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390" name="Text Box 28">
            <a:extLst>
              <a:ext uri="{FF2B5EF4-FFF2-40B4-BE49-F238E27FC236}">
                <a16:creationId xmlns:a16="http://schemas.microsoft.com/office/drawing/2014/main" id="{DD7E0EA1-358E-417F-B360-AA158D444A06}"/>
              </a:ext>
            </a:extLst>
          </p:cNvPr>
          <p:cNvSpPr txBox="1">
            <a:spLocks noChangeArrowheads="1"/>
          </p:cNvSpPr>
          <p:nvPr/>
        </p:nvSpPr>
        <p:spPr bwMode="auto">
          <a:xfrm>
            <a:off x="2884260" y="5835635"/>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391" name="TextBox 390">
            <a:extLst>
              <a:ext uri="{FF2B5EF4-FFF2-40B4-BE49-F238E27FC236}">
                <a16:creationId xmlns:a16="http://schemas.microsoft.com/office/drawing/2014/main" id="{988788C1-3984-4DAB-B310-841719EC6D45}"/>
              </a:ext>
            </a:extLst>
          </p:cNvPr>
          <p:cNvSpPr txBox="1"/>
          <p:nvPr/>
        </p:nvSpPr>
        <p:spPr>
          <a:xfrm rot="16200000">
            <a:off x="2429979" y="5224968"/>
            <a:ext cx="1153734" cy="215444"/>
          </a:xfrm>
          <a:prstGeom prst="rect">
            <a:avLst/>
          </a:prstGeom>
          <a:noFill/>
        </p:spPr>
        <p:txBody>
          <a:bodyPr wrap="square" rtlCol="0">
            <a:spAutoFit/>
          </a:bodyPr>
          <a:lstStyle/>
          <a:p>
            <a:r>
              <a:rPr lang="en-US" sz="800" dirty="0">
                <a:latin typeface="Arial" pitchFamily="34" charset="0"/>
                <a:cs typeface="Arial" pitchFamily="34" charset="0"/>
              </a:rPr>
              <a:t>Activity (Count)</a:t>
            </a:r>
          </a:p>
        </p:txBody>
      </p:sp>
      <p:sp>
        <p:nvSpPr>
          <p:cNvPr id="392" name="TextBox 391">
            <a:extLst>
              <a:ext uri="{FF2B5EF4-FFF2-40B4-BE49-F238E27FC236}">
                <a16:creationId xmlns:a16="http://schemas.microsoft.com/office/drawing/2014/main" id="{3D890F0D-AA84-4057-9187-19920051DE38}"/>
              </a:ext>
            </a:extLst>
          </p:cNvPr>
          <p:cNvSpPr txBox="1"/>
          <p:nvPr/>
        </p:nvSpPr>
        <p:spPr>
          <a:xfrm>
            <a:off x="1718491" y="5675480"/>
            <a:ext cx="304892" cy="307777"/>
          </a:xfrm>
          <a:prstGeom prst="rect">
            <a:avLst/>
          </a:prstGeom>
          <a:noFill/>
        </p:spPr>
        <p:txBody>
          <a:bodyPr wrap="none" rtlCol="0">
            <a:spAutoFit/>
          </a:bodyPr>
          <a:lstStyle/>
          <a:p>
            <a:r>
              <a:rPr lang="en-US" sz="1400" b="1" dirty="0">
                <a:latin typeface="Arial"/>
                <a:cs typeface="Arial"/>
              </a:rPr>
              <a:t>P</a:t>
            </a:r>
          </a:p>
        </p:txBody>
      </p:sp>
      <p:sp>
        <p:nvSpPr>
          <p:cNvPr id="393" name="Text Box 28">
            <a:extLst>
              <a:ext uri="{FF2B5EF4-FFF2-40B4-BE49-F238E27FC236}">
                <a16:creationId xmlns:a16="http://schemas.microsoft.com/office/drawing/2014/main" id="{BA9DFD25-5F95-4BF8-9F74-F65ADB310B15}"/>
              </a:ext>
            </a:extLst>
          </p:cNvPr>
          <p:cNvSpPr txBox="1">
            <a:spLocks noChangeArrowheads="1"/>
          </p:cNvSpPr>
          <p:nvPr/>
        </p:nvSpPr>
        <p:spPr bwMode="auto">
          <a:xfrm>
            <a:off x="1924437" y="5804741"/>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394" name="Text Box 28">
            <a:extLst>
              <a:ext uri="{FF2B5EF4-FFF2-40B4-BE49-F238E27FC236}">
                <a16:creationId xmlns:a16="http://schemas.microsoft.com/office/drawing/2014/main" id="{AE1ECC8D-5973-47C6-A2A4-35E23BFB1426}"/>
              </a:ext>
            </a:extLst>
          </p:cNvPr>
          <p:cNvSpPr txBox="1">
            <a:spLocks noChangeArrowheads="1"/>
          </p:cNvSpPr>
          <p:nvPr/>
        </p:nvSpPr>
        <p:spPr bwMode="auto">
          <a:xfrm>
            <a:off x="1914912" y="606941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1.5</a:t>
            </a:r>
          </a:p>
        </p:txBody>
      </p:sp>
      <p:sp>
        <p:nvSpPr>
          <p:cNvPr id="395" name="Text Box 28">
            <a:extLst>
              <a:ext uri="{FF2B5EF4-FFF2-40B4-BE49-F238E27FC236}">
                <a16:creationId xmlns:a16="http://schemas.microsoft.com/office/drawing/2014/main" id="{A8695F7C-2DDB-4DA9-B044-7E454D12A447}"/>
              </a:ext>
            </a:extLst>
          </p:cNvPr>
          <p:cNvSpPr txBox="1">
            <a:spLocks noChangeArrowheads="1"/>
          </p:cNvSpPr>
          <p:nvPr/>
        </p:nvSpPr>
        <p:spPr bwMode="auto">
          <a:xfrm>
            <a:off x="1914912" y="6335853"/>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396" name="Text Box 28">
            <a:extLst>
              <a:ext uri="{FF2B5EF4-FFF2-40B4-BE49-F238E27FC236}">
                <a16:creationId xmlns:a16="http://schemas.microsoft.com/office/drawing/2014/main" id="{1E0B4C08-6538-4270-874D-F9D84B535652}"/>
              </a:ext>
            </a:extLst>
          </p:cNvPr>
          <p:cNvSpPr txBox="1">
            <a:spLocks noChangeArrowheads="1"/>
          </p:cNvSpPr>
          <p:nvPr/>
        </p:nvSpPr>
        <p:spPr bwMode="auto">
          <a:xfrm>
            <a:off x="1914912" y="6869878"/>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397" name="TextBox 396">
            <a:extLst>
              <a:ext uri="{FF2B5EF4-FFF2-40B4-BE49-F238E27FC236}">
                <a16:creationId xmlns:a16="http://schemas.microsoft.com/office/drawing/2014/main" id="{B0A9F5E6-6B43-499C-B283-575C95D2D575}"/>
              </a:ext>
            </a:extLst>
          </p:cNvPr>
          <p:cNvSpPr txBox="1"/>
          <p:nvPr/>
        </p:nvSpPr>
        <p:spPr>
          <a:xfrm rot="16200000">
            <a:off x="1486379" y="6348366"/>
            <a:ext cx="1039013" cy="338554"/>
          </a:xfrm>
          <a:prstGeom prst="rect">
            <a:avLst/>
          </a:prstGeom>
          <a:noFill/>
        </p:spPr>
        <p:txBody>
          <a:bodyPr wrap="square" rtlCol="0">
            <a:spAutoFit/>
          </a:bodyPr>
          <a:lstStyle/>
          <a:p>
            <a:pPr algn="ctr"/>
            <a:r>
              <a:rPr lang="en-US" sz="800" dirty="0">
                <a:latin typeface="Arial" pitchFamily="34" charset="0"/>
                <a:cs typeface="Arial" pitchFamily="34" charset="0"/>
              </a:rPr>
              <a:t>Resting Metabolic Rate (RMR)</a:t>
            </a:r>
          </a:p>
        </p:txBody>
      </p:sp>
      <p:sp>
        <p:nvSpPr>
          <p:cNvPr id="398" name="TextBox 397">
            <a:extLst>
              <a:ext uri="{FF2B5EF4-FFF2-40B4-BE49-F238E27FC236}">
                <a16:creationId xmlns:a16="http://schemas.microsoft.com/office/drawing/2014/main" id="{A8A0EAA2-CCBE-4D6C-8FA4-02F2BE7E41AD}"/>
              </a:ext>
            </a:extLst>
          </p:cNvPr>
          <p:cNvSpPr txBox="1"/>
          <p:nvPr/>
        </p:nvSpPr>
        <p:spPr>
          <a:xfrm>
            <a:off x="2235780" y="7017829"/>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399" name="Text Box 28">
            <a:extLst>
              <a:ext uri="{FF2B5EF4-FFF2-40B4-BE49-F238E27FC236}">
                <a16:creationId xmlns:a16="http://schemas.microsoft.com/office/drawing/2014/main" id="{4DCE6D65-7700-45C1-8493-DF8A9C018BEC}"/>
              </a:ext>
            </a:extLst>
          </p:cNvPr>
          <p:cNvSpPr txBox="1">
            <a:spLocks noChangeArrowheads="1"/>
          </p:cNvSpPr>
          <p:nvPr/>
        </p:nvSpPr>
        <p:spPr bwMode="auto">
          <a:xfrm>
            <a:off x="2303095" y="5745337"/>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400" name="Text Box 28">
            <a:extLst>
              <a:ext uri="{FF2B5EF4-FFF2-40B4-BE49-F238E27FC236}">
                <a16:creationId xmlns:a16="http://schemas.microsoft.com/office/drawing/2014/main" id="{C3F496B1-DFC6-4672-A74B-136EA4AA66B8}"/>
              </a:ext>
            </a:extLst>
          </p:cNvPr>
          <p:cNvSpPr txBox="1">
            <a:spLocks noChangeArrowheads="1"/>
          </p:cNvSpPr>
          <p:nvPr/>
        </p:nvSpPr>
        <p:spPr bwMode="auto">
          <a:xfrm>
            <a:off x="3582600" y="4842102"/>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401" name="TextBox 400">
            <a:extLst>
              <a:ext uri="{FF2B5EF4-FFF2-40B4-BE49-F238E27FC236}">
                <a16:creationId xmlns:a16="http://schemas.microsoft.com/office/drawing/2014/main" id="{C9BA23A6-3A39-4C26-B26E-5291F1CC0818}"/>
              </a:ext>
            </a:extLst>
          </p:cNvPr>
          <p:cNvSpPr txBox="1"/>
          <p:nvPr/>
        </p:nvSpPr>
        <p:spPr>
          <a:xfrm>
            <a:off x="2490909" y="6975082"/>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graphicFrame>
        <p:nvGraphicFramePr>
          <p:cNvPr id="402" name="Object 401">
            <a:extLst>
              <a:ext uri="{FF2B5EF4-FFF2-40B4-BE49-F238E27FC236}">
                <a16:creationId xmlns:a16="http://schemas.microsoft.com/office/drawing/2014/main" id="{78A38CC1-BD3D-4BBF-A967-FBE9D66BF625}"/>
              </a:ext>
            </a:extLst>
          </p:cNvPr>
          <p:cNvGraphicFramePr>
            <a:graphicFrameLocks noChangeAspect="1"/>
          </p:cNvGraphicFramePr>
          <p:nvPr>
            <p:extLst>
              <p:ext uri="{D42A27DB-BD31-4B8C-83A1-F6EECF244321}">
                <p14:modId xmlns:p14="http://schemas.microsoft.com/office/powerpoint/2010/main" val="4148828982"/>
              </p:ext>
            </p:extLst>
          </p:nvPr>
        </p:nvGraphicFramePr>
        <p:xfrm>
          <a:off x="3173473" y="4838257"/>
          <a:ext cx="1278590" cy="1320800"/>
        </p:xfrm>
        <a:graphic>
          <a:graphicData uri="http://schemas.openxmlformats.org/presentationml/2006/ole">
            <mc:AlternateContent xmlns:mc="http://schemas.openxmlformats.org/markup-compatibility/2006">
              <mc:Choice xmlns:v="urn:schemas-microsoft-com:vml" Requires="v">
                <p:oleObj spid="_x0000_s1724" name="Prism 7" r:id="rId17" imgW="2971423" imgH="2415342" progId="Prism7.Document">
                  <p:embed/>
                </p:oleObj>
              </mc:Choice>
              <mc:Fallback>
                <p:oleObj name="Prism 7" r:id="rId17" imgW="2971423" imgH="2415342" progId="Prism7.Document">
                  <p:embed/>
                  <p:pic>
                    <p:nvPicPr>
                      <p:cNvPr id="93" name="Object 92">
                        <a:extLst>
                          <a:ext uri="{FF2B5EF4-FFF2-40B4-BE49-F238E27FC236}">
                            <a16:creationId xmlns:a16="http://schemas.microsoft.com/office/drawing/2014/main" id="{C70642EF-A83C-444D-BD2D-887BD7065E17}"/>
                          </a:ext>
                        </a:extLst>
                      </p:cNvPr>
                      <p:cNvPicPr/>
                      <p:nvPr/>
                    </p:nvPicPr>
                    <p:blipFill>
                      <a:blip r:embed="rId18"/>
                      <a:stretch>
                        <a:fillRect/>
                      </a:stretch>
                    </p:blipFill>
                    <p:spPr>
                      <a:xfrm>
                        <a:off x="3173473" y="4838257"/>
                        <a:ext cx="1278590" cy="1320800"/>
                      </a:xfrm>
                      <a:prstGeom prst="rect">
                        <a:avLst/>
                      </a:prstGeom>
                    </p:spPr>
                  </p:pic>
                </p:oleObj>
              </mc:Fallback>
            </mc:AlternateContent>
          </a:graphicData>
        </a:graphic>
      </p:graphicFrame>
      <p:sp>
        <p:nvSpPr>
          <p:cNvPr id="403" name="Text Box 28">
            <a:extLst>
              <a:ext uri="{FF2B5EF4-FFF2-40B4-BE49-F238E27FC236}">
                <a16:creationId xmlns:a16="http://schemas.microsoft.com/office/drawing/2014/main" id="{73515DA1-05C0-4D28-B308-380D0DBD614A}"/>
              </a:ext>
            </a:extLst>
          </p:cNvPr>
          <p:cNvSpPr txBox="1">
            <a:spLocks noChangeArrowheads="1"/>
          </p:cNvSpPr>
          <p:nvPr/>
        </p:nvSpPr>
        <p:spPr bwMode="auto">
          <a:xfrm>
            <a:off x="2884260" y="5300187"/>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graphicFrame>
        <p:nvGraphicFramePr>
          <p:cNvPr id="404" name="Object 403">
            <a:extLst>
              <a:ext uri="{FF2B5EF4-FFF2-40B4-BE49-F238E27FC236}">
                <a16:creationId xmlns:a16="http://schemas.microsoft.com/office/drawing/2014/main" id="{18F9C4C6-087A-4D1C-8A28-7798669BDCCA}"/>
              </a:ext>
            </a:extLst>
          </p:cNvPr>
          <p:cNvGraphicFramePr>
            <a:graphicFrameLocks noChangeAspect="1"/>
          </p:cNvGraphicFramePr>
          <p:nvPr>
            <p:extLst>
              <p:ext uri="{D42A27DB-BD31-4B8C-83A1-F6EECF244321}">
                <p14:modId xmlns:p14="http://schemas.microsoft.com/office/powerpoint/2010/main" val="4089249416"/>
              </p:ext>
            </p:extLst>
          </p:nvPr>
        </p:nvGraphicFramePr>
        <p:xfrm>
          <a:off x="2202609" y="5810292"/>
          <a:ext cx="710169" cy="1412875"/>
        </p:xfrm>
        <a:graphic>
          <a:graphicData uri="http://schemas.openxmlformats.org/presentationml/2006/ole">
            <mc:AlternateContent xmlns:mc="http://schemas.openxmlformats.org/markup-compatibility/2006">
              <mc:Choice xmlns:v="urn:schemas-microsoft-com:vml" Requires="v">
                <p:oleObj spid="_x0000_s1725" name="Prism 7" r:id="rId19" imgW="2971423" imgH="2461058" progId="Prism7.Document">
                  <p:embed/>
                </p:oleObj>
              </mc:Choice>
              <mc:Fallback>
                <p:oleObj name="Prism 7" r:id="rId19" imgW="2971423" imgH="2461058" progId="Prism7.Document">
                  <p:embed/>
                  <p:pic>
                    <p:nvPicPr>
                      <p:cNvPr id="95" name="Object 94">
                        <a:extLst>
                          <a:ext uri="{FF2B5EF4-FFF2-40B4-BE49-F238E27FC236}">
                            <a16:creationId xmlns:a16="http://schemas.microsoft.com/office/drawing/2014/main" id="{1390A6E6-1B4E-4E39-8780-791A6876B4C9}"/>
                          </a:ext>
                        </a:extLst>
                      </p:cNvPr>
                      <p:cNvPicPr/>
                      <p:nvPr/>
                    </p:nvPicPr>
                    <p:blipFill>
                      <a:blip r:embed="rId20"/>
                      <a:stretch>
                        <a:fillRect/>
                      </a:stretch>
                    </p:blipFill>
                    <p:spPr>
                      <a:xfrm>
                        <a:off x="2202609" y="5810292"/>
                        <a:ext cx="710169" cy="1412875"/>
                      </a:xfrm>
                      <a:prstGeom prst="rect">
                        <a:avLst/>
                      </a:prstGeom>
                    </p:spPr>
                  </p:pic>
                </p:oleObj>
              </mc:Fallback>
            </mc:AlternateContent>
          </a:graphicData>
        </a:graphic>
      </p:graphicFrame>
      <p:grpSp>
        <p:nvGrpSpPr>
          <p:cNvPr id="405" name="그룹 58">
            <a:extLst>
              <a:ext uri="{FF2B5EF4-FFF2-40B4-BE49-F238E27FC236}">
                <a16:creationId xmlns:a16="http://schemas.microsoft.com/office/drawing/2014/main" id="{CB5375D8-E090-4C24-AFB9-CF5BE87DDC57}"/>
              </a:ext>
            </a:extLst>
          </p:cNvPr>
          <p:cNvGrpSpPr/>
          <p:nvPr/>
        </p:nvGrpSpPr>
        <p:grpSpPr>
          <a:xfrm>
            <a:off x="3173304" y="4985124"/>
            <a:ext cx="718466" cy="276999"/>
            <a:chOff x="5800711" y="2305388"/>
            <a:chExt cx="718466" cy="276999"/>
          </a:xfrm>
        </p:grpSpPr>
        <p:sp>
          <p:nvSpPr>
            <p:cNvPr id="406" name="Text Box 164">
              <a:extLst>
                <a:ext uri="{FF2B5EF4-FFF2-40B4-BE49-F238E27FC236}">
                  <a16:creationId xmlns:a16="http://schemas.microsoft.com/office/drawing/2014/main" id="{3815615A-DA5B-4FB9-8352-AD508CDC0D1D}"/>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407" name="직사각형 108">
              <a:extLst>
                <a:ext uri="{FF2B5EF4-FFF2-40B4-BE49-F238E27FC236}">
                  <a16:creationId xmlns:a16="http://schemas.microsoft.com/office/drawing/2014/main" id="{1D083D48-924B-4CBC-B510-9A193B241077}"/>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08" name="직사각형 109">
              <a:extLst>
                <a:ext uri="{FF2B5EF4-FFF2-40B4-BE49-F238E27FC236}">
                  <a16:creationId xmlns:a16="http://schemas.microsoft.com/office/drawing/2014/main" id="{4D4D2BEF-27EF-46DD-8235-4DA537AF4F23}"/>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cxnSp>
        <p:nvCxnSpPr>
          <p:cNvPr id="409" name="Straight Connector 408">
            <a:extLst>
              <a:ext uri="{FF2B5EF4-FFF2-40B4-BE49-F238E27FC236}">
                <a16:creationId xmlns:a16="http://schemas.microsoft.com/office/drawing/2014/main" id="{8BEE2117-4E24-4865-A84B-7D6A762B5548}"/>
              </a:ext>
            </a:extLst>
          </p:cNvPr>
          <p:cNvCxnSpPr/>
          <p:nvPr/>
        </p:nvCxnSpPr>
        <p:spPr>
          <a:xfrm>
            <a:off x="3353412" y="5576282"/>
            <a:ext cx="416251" cy="0"/>
          </a:xfrm>
          <a:prstGeom prst="line">
            <a:avLst/>
          </a:prstGeom>
        </p:spPr>
        <p:style>
          <a:lnRef idx="1">
            <a:schemeClr val="dk1"/>
          </a:lnRef>
          <a:fillRef idx="0">
            <a:schemeClr val="dk1"/>
          </a:fillRef>
          <a:effectRef idx="0">
            <a:schemeClr val="dk1"/>
          </a:effectRef>
          <a:fontRef idx="minor">
            <a:schemeClr val="tx1"/>
          </a:fontRef>
        </p:style>
      </p:cxnSp>
      <p:sp>
        <p:nvSpPr>
          <p:cNvPr id="410" name="TextBox 409">
            <a:extLst>
              <a:ext uri="{FF2B5EF4-FFF2-40B4-BE49-F238E27FC236}">
                <a16:creationId xmlns:a16="http://schemas.microsoft.com/office/drawing/2014/main" id="{85258CAC-973B-49B4-BDCB-646E29BFD91F}"/>
              </a:ext>
            </a:extLst>
          </p:cNvPr>
          <p:cNvSpPr txBox="1"/>
          <p:nvPr/>
        </p:nvSpPr>
        <p:spPr>
          <a:xfrm>
            <a:off x="3386114" y="5397289"/>
            <a:ext cx="416251"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cxnSp>
        <p:nvCxnSpPr>
          <p:cNvPr id="418" name="Straight Connector 417">
            <a:extLst>
              <a:ext uri="{FF2B5EF4-FFF2-40B4-BE49-F238E27FC236}">
                <a16:creationId xmlns:a16="http://schemas.microsoft.com/office/drawing/2014/main" id="{13D9F68E-86EC-4CD7-A572-767D550AB55F}"/>
              </a:ext>
            </a:extLst>
          </p:cNvPr>
          <p:cNvCxnSpPr/>
          <p:nvPr/>
        </p:nvCxnSpPr>
        <p:spPr>
          <a:xfrm>
            <a:off x="4002296" y="5123624"/>
            <a:ext cx="233500" cy="52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24" name="TextBox 423">
            <a:extLst>
              <a:ext uri="{FF2B5EF4-FFF2-40B4-BE49-F238E27FC236}">
                <a16:creationId xmlns:a16="http://schemas.microsoft.com/office/drawing/2014/main" id="{41BBF396-E8E8-4B5F-85A6-E77A273B8F07}"/>
              </a:ext>
            </a:extLst>
          </p:cNvPr>
          <p:cNvSpPr txBox="1"/>
          <p:nvPr/>
        </p:nvSpPr>
        <p:spPr>
          <a:xfrm>
            <a:off x="3936774" y="4960194"/>
            <a:ext cx="400074" cy="276999"/>
          </a:xfrm>
          <a:prstGeom prst="rect">
            <a:avLst/>
          </a:prstGeom>
          <a:noFill/>
          <a:effectLst/>
        </p:spPr>
        <p:txBody>
          <a:bodyPr wrap="square" rtlCol="0">
            <a:spAutoFit/>
          </a:bodyPr>
          <a:lstStyle/>
          <a:p>
            <a:r>
              <a:rPr lang="en-US" sz="1200" dirty="0">
                <a:latin typeface="Arial" panose="020B0604020202020204" pitchFamily="34" charset="0"/>
                <a:cs typeface="Arial" panose="020B0604020202020204" pitchFamily="34" charset="0"/>
              </a:rPr>
              <a:t>***</a:t>
            </a:r>
          </a:p>
        </p:txBody>
      </p:sp>
      <p:sp>
        <p:nvSpPr>
          <p:cNvPr id="425" name="Text Box 28">
            <a:extLst>
              <a:ext uri="{FF2B5EF4-FFF2-40B4-BE49-F238E27FC236}">
                <a16:creationId xmlns:a16="http://schemas.microsoft.com/office/drawing/2014/main" id="{2B277143-2A61-4AB8-81FF-0288C95EB16D}"/>
              </a:ext>
            </a:extLst>
          </p:cNvPr>
          <p:cNvSpPr txBox="1">
            <a:spLocks noChangeArrowheads="1"/>
          </p:cNvSpPr>
          <p:nvPr/>
        </p:nvSpPr>
        <p:spPr bwMode="auto">
          <a:xfrm>
            <a:off x="1914911" y="6584163"/>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0.5</a:t>
            </a:r>
          </a:p>
        </p:txBody>
      </p:sp>
      <p:sp>
        <p:nvSpPr>
          <p:cNvPr id="426" name="Text Box 67">
            <a:extLst>
              <a:ext uri="{FF2B5EF4-FFF2-40B4-BE49-F238E27FC236}">
                <a16:creationId xmlns:a16="http://schemas.microsoft.com/office/drawing/2014/main" id="{34C9070A-A6BA-4456-9F27-41824A2C1772}"/>
              </a:ext>
            </a:extLst>
          </p:cNvPr>
          <p:cNvSpPr txBox="1">
            <a:spLocks noChangeArrowheads="1"/>
          </p:cNvSpPr>
          <p:nvPr/>
        </p:nvSpPr>
        <p:spPr bwMode="auto">
          <a:xfrm>
            <a:off x="4574769" y="4746759"/>
            <a:ext cx="313232" cy="307777"/>
          </a:xfrm>
          <a:prstGeom prst="rect">
            <a:avLst/>
          </a:prstGeom>
          <a:noFill/>
          <a:ln w="38100">
            <a:noFill/>
            <a:miter lim="800000"/>
            <a:headEnd/>
            <a:tailEnd/>
          </a:ln>
        </p:spPr>
        <p:txBody>
          <a:bodyPr wrap="square">
            <a:prstTxWarp prst="textNoShape">
              <a:avLst/>
            </a:prstTxWarp>
            <a:spAutoFit/>
          </a:bodyPr>
          <a:lstStyle/>
          <a:p>
            <a:pPr>
              <a:spcBef>
                <a:spcPct val="50000"/>
              </a:spcBef>
            </a:pPr>
            <a:r>
              <a:rPr lang="en-US" altLang="zh-CN" sz="1400" b="1" dirty="0">
                <a:latin typeface="Arial"/>
                <a:ea typeface="宋体" pitchFamily="-108" charset="-122"/>
                <a:cs typeface="Arial"/>
              </a:rPr>
              <a:t>N</a:t>
            </a:r>
          </a:p>
        </p:txBody>
      </p:sp>
      <p:sp>
        <p:nvSpPr>
          <p:cNvPr id="427" name="Text Box 28">
            <a:extLst>
              <a:ext uri="{FF2B5EF4-FFF2-40B4-BE49-F238E27FC236}">
                <a16:creationId xmlns:a16="http://schemas.microsoft.com/office/drawing/2014/main" id="{5ADF1F1A-6E8B-4D21-967A-5118C0BAAE16}"/>
              </a:ext>
            </a:extLst>
          </p:cNvPr>
          <p:cNvSpPr txBox="1">
            <a:spLocks noChangeArrowheads="1"/>
          </p:cNvSpPr>
          <p:nvPr/>
        </p:nvSpPr>
        <p:spPr bwMode="auto">
          <a:xfrm>
            <a:off x="4700132" y="4920866"/>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5</a:t>
            </a:r>
          </a:p>
        </p:txBody>
      </p:sp>
      <p:sp>
        <p:nvSpPr>
          <p:cNvPr id="428" name="Text Box 28">
            <a:extLst>
              <a:ext uri="{FF2B5EF4-FFF2-40B4-BE49-F238E27FC236}">
                <a16:creationId xmlns:a16="http://schemas.microsoft.com/office/drawing/2014/main" id="{BE3CDD88-08F2-4A33-B5F9-8CC6E0077793}"/>
              </a:ext>
            </a:extLst>
          </p:cNvPr>
          <p:cNvSpPr txBox="1">
            <a:spLocks noChangeArrowheads="1"/>
          </p:cNvSpPr>
          <p:nvPr/>
        </p:nvSpPr>
        <p:spPr bwMode="auto">
          <a:xfrm>
            <a:off x="4700989" y="5264992"/>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429" name="Text Box 28">
            <a:extLst>
              <a:ext uri="{FF2B5EF4-FFF2-40B4-BE49-F238E27FC236}">
                <a16:creationId xmlns:a16="http://schemas.microsoft.com/office/drawing/2014/main" id="{80902088-9EC0-4AC6-B2B3-8AFF40916414}"/>
              </a:ext>
            </a:extLst>
          </p:cNvPr>
          <p:cNvSpPr txBox="1">
            <a:spLocks noChangeArrowheads="1"/>
          </p:cNvSpPr>
          <p:nvPr/>
        </p:nvSpPr>
        <p:spPr bwMode="auto">
          <a:xfrm>
            <a:off x="4694811" y="5436736"/>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430" name="Text Box 28">
            <a:extLst>
              <a:ext uri="{FF2B5EF4-FFF2-40B4-BE49-F238E27FC236}">
                <a16:creationId xmlns:a16="http://schemas.microsoft.com/office/drawing/2014/main" id="{969B1B88-1C13-4F14-BEE0-6B662EE13008}"/>
              </a:ext>
            </a:extLst>
          </p:cNvPr>
          <p:cNvSpPr txBox="1">
            <a:spLocks noChangeArrowheads="1"/>
          </p:cNvSpPr>
          <p:nvPr/>
        </p:nvSpPr>
        <p:spPr bwMode="auto">
          <a:xfrm>
            <a:off x="4694811" y="560734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431" name="Text Box 28">
            <a:extLst>
              <a:ext uri="{FF2B5EF4-FFF2-40B4-BE49-F238E27FC236}">
                <a16:creationId xmlns:a16="http://schemas.microsoft.com/office/drawing/2014/main" id="{0F856CD8-BD82-490F-85AD-409F664F5A22}"/>
              </a:ext>
            </a:extLst>
          </p:cNvPr>
          <p:cNvSpPr txBox="1">
            <a:spLocks noChangeArrowheads="1"/>
          </p:cNvSpPr>
          <p:nvPr/>
        </p:nvSpPr>
        <p:spPr bwMode="auto">
          <a:xfrm>
            <a:off x="4700989" y="5798306"/>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432" name="TextBox 431">
            <a:extLst>
              <a:ext uri="{FF2B5EF4-FFF2-40B4-BE49-F238E27FC236}">
                <a16:creationId xmlns:a16="http://schemas.microsoft.com/office/drawing/2014/main" id="{D0908173-F2F1-4C71-9023-53585C398B3D}"/>
              </a:ext>
            </a:extLst>
          </p:cNvPr>
          <p:cNvSpPr txBox="1"/>
          <p:nvPr/>
        </p:nvSpPr>
        <p:spPr>
          <a:xfrm>
            <a:off x="5152314" y="5973336"/>
            <a:ext cx="441784" cy="172697"/>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Light</a:t>
            </a:r>
          </a:p>
        </p:txBody>
      </p:sp>
      <p:sp>
        <p:nvSpPr>
          <p:cNvPr id="433" name="TextBox 432">
            <a:extLst>
              <a:ext uri="{FF2B5EF4-FFF2-40B4-BE49-F238E27FC236}">
                <a16:creationId xmlns:a16="http://schemas.microsoft.com/office/drawing/2014/main" id="{F88F716B-7B6F-44C8-A9B9-4429606087C7}"/>
              </a:ext>
            </a:extLst>
          </p:cNvPr>
          <p:cNvSpPr txBox="1"/>
          <p:nvPr/>
        </p:nvSpPr>
        <p:spPr>
          <a:xfrm>
            <a:off x="5747230" y="5972652"/>
            <a:ext cx="441783" cy="173381"/>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Dark</a:t>
            </a:r>
          </a:p>
        </p:txBody>
      </p:sp>
      <p:sp>
        <p:nvSpPr>
          <p:cNvPr id="434" name="TextBox 433">
            <a:extLst>
              <a:ext uri="{FF2B5EF4-FFF2-40B4-BE49-F238E27FC236}">
                <a16:creationId xmlns:a16="http://schemas.microsoft.com/office/drawing/2014/main" id="{442B145C-A2AE-40D9-BBE2-835A25478998}"/>
              </a:ext>
            </a:extLst>
          </p:cNvPr>
          <p:cNvSpPr txBox="1"/>
          <p:nvPr/>
        </p:nvSpPr>
        <p:spPr>
          <a:xfrm rot="16200000">
            <a:off x="4245684" y="5352994"/>
            <a:ext cx="1153734" cy="215444"/>
          </a:xfrm>
          <a:prstGeom prst="rect">
            <a:avLst/>
          </a:prstGeom>
          <a:noFill/>
        </p:spPr>
        <p:txBody>
          <a:bodyPr wrap="square" rtlCol="0">
            <a:spAutoFit/>
          </a:bodyPr>
          <a:lstStyle/>
          <a:p>
            <a:r>
              <a:rPr lang="en-US" sz="800" dirty="0">
                <a:latin typeface="Arial" pitchFamily="34" charset="0"/>
                <a:cs typeface="Arial" pitchFamily="34" charset="0"/>
              </a:rPr>
              <a:t>LCVO2 (</a:t>
            </a:r>
            <a:r>
              <a:rPr lang="en-US" sz="800" dirty="0" err="1">
                <a:latin typeface="Arial" pitchFamily="34" charset="0"/>
                <a:cs typeface="Arial" pitchFamily="34" charset="0"/>
              </a:rPr>
              <a:t>mL</a:t>
            </a:r>
            <a:r>
              <a:rPr lang="en-US" sz="800" dirty="0">
                <a:latin typeface="Arial" pitchFamily="34" charset="0"/>
                <a:cs typeface="Arial" pitchFamily="34" charset="0"/>
              </a:rPr>
              <a:t>/hr/</a:t>
            </a:r>
            <a:r>
              <a:rPr lang="en-US" sz="800" dirty="0" err="1">
                <a:latin typeface="Arial" pitchFamily="34" charset="0"/>
                <a:cs typeface="Arial" pitchFamily="34" charset="0"/>
              </a:rPr>
              <a:t>glbm</a:t>
            </a:r>
            <a:r>
              <a:rPr lang="en-US" sz="800" dirty="0">
                <a:latin typeface="Arial" pitchFamily="34" charset="0"/>
                <a:cs typeface="Arial" pitchFamily="34" charset="0"/>
              </a:rPr>
              <a:t>)</a:t>
            </a:r>
          </a:p>
        </p:txBody>
      </p:sp>
      <p:cxnSp>
        <p:nvCxnSpPr>
          <p:cNvPr id="435" name="Straight Connector 434">
            <a:extLst>
              <a:ext uri="{FF2B5EF4-FFF2-40B4-BE49-F238E27FC236}">
                <a16:creationId xmlns:a16="http://schemas.microsoft.com/office/drawing/2014/main" id="{DF827B58-222F-4F1A-9608-B95749F856EB}"/>
              </a:ext>
            </a:extLst>
          </p:cNvPr>
          <p:cNvCxnSpPr/>
          <p:nvPr/>
        </p:nvCxnSpPr>
        <p:spPr>
          <a:xfrm>
            <a:off x="5820923" y="5304250"/>
            <a:ext cx="233500" cy="52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36" name="TextBox 435">
            <a:extLst>
              <a:ext uri="{FF2B5EF4-FFF2-40B4-BE49-F238E27FC236}">
                <a16:creationId xmlns:a16="http://schemas.microsoft.com/office/drawing/2014/main" id="{B5FACF00-1A72-4503-BAF1-32E82A4EB1FD}"/>
              </a:ext>
            </a:extLst>
          </p:cNvPr>
          <p:cNvSpPr txBox="1"/>
          <p:nvPr/>
        </p:nvSpPr>
        <p:spPr>
          <a:xfrm>
            <a:off x="5784479" y="5117715"/>
            <a:ext cx="390524"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t>
            </a:r>
          </a:p>
        </p:txBody>
      </p:sp>
      <p:sp>
        <p:nvSpPr>
          <p:cNvPr id="437" name="Text Box 28">
            <a:extLst>
              <a:ext uri="{FF2B5EF4-FFF2-40B4-BE49-F238E27FC236}">
                <a16:creationId xmlns:a16="http://schemas.microsoft.com/office/drawing/2014/main" id="{58824FA2-8584-460E-A0F5-C64586842980}"/>
              </a:ext>
            </a:extLst>
          </p:cNvPr>
          <p:cNvSpPr txBox="1">
            <a:spLocks noChangeArrowheads="1"/>
          </p:cNvSpPr>
          <p:nvPr/>
        </p:nvSpPr>
        <p:spPr bwMode="auto">
          <a:xfrm>
            <a:off x="4690333" y="5081052"/>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4</a:t>
            </a:r>
          </a:p>
        </p:txBody>
      </p:sp>
      <p:grpSp>
        <p:nvGrpSpPr>
          <p:cNvPr id="438" name="그룹 215">
            <a:extLst>
              <a:ext uri="{FF2B5EF4-FFF2-40B4-BE49-F238E27FC236}">
                <a16:creationId xmlns:a16="http://schemas.microsoft.com/office/drawing/2014/main" id="{36857141-165F-4282-86B8-9904A3D928F1}"/>
              </a:ext>
            </a:extLst>
          </p:cNvPr>
          <p:cNvGrpSpPr/>
          <p:nvPr/>
        </p:nvGrpSpPr>
        <p:grpSpPr>
          <a:xfrm>
            <a:off x="4999415" y="4960311"/>
            <a:ext cx="718466" cy="276999"/>
            <a:chOff x="5343906" y="2292516"/>
            <a:chExt cx="718466" cy="276999"/>
          </a:xfrm>
          <a:effectLst/>
        </p:grpSpPr>
        <p:sp>
          <p:nvSpPr>
            <p:cNvPr id="439" name="Text Box 164">
              <a:extLst>
                <a:ext uri="{FF2B5EF4-FFF2-40B4-BE49-F238E27FC236}">
                  <a16:creationId xmlns:a16="http://schemas.microsoft.com/office/drawing/2014/main" id="{DF2BC8BD-6C78-477B-8597-DABDB6AEA3EC}"/>
                </a:ext>
              </a:extLst>
            </p:cNvPr>
            <p:cNvSpPr txBox="1">
              <a:spLocks noChangeArrowheads="1"/>
            </p:cNvSpPr>
            <p:nvPr/>
          </p:nvSpPr>
          <p:spPr bwMode="auto">
            <a:xfrm>
              <a:off x="5343906" y="2292516"/>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endParaRPr kumimoji="1" lang="en-US" altLang="zh-CN" sz="600" dirty="0">
                <a:latin typeface="Arial" pitchFamily="34" charset="0"/>
                <a:ea typeface="SimSun" charset="-122"/>
                <a:cs typeface="Arial" pitchFamily="34" charset="0"/>
                <a:sym typeface="Webdings" pitchFamily="18" charset="2"/>
              </a:endParaRP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440" name="직사각형 217">
              <a:extLst>
                <a:ext uri="{FF2B5EF4-FFF2-40B4-BE49-F238E27FC236}">
                  <a16:creationId xmlns:a16="http://schemas.microsoft.com/office/drawing/2014/main" id="{1E6E38D9-FDCF-4156-92DA-BA6113BFD147}"/>
                </a:ext>
              </a:extLst>
            </p:cNvPr>
            <p:cNvSpPr/>
            <p:nvPr/>
          </p:nvSpPr>
          <p:spPr>
            <a:xfrm>
              <a:off x="546168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41" name="직사각형 218">
              <a:extLst>
                <a:ext uri="{FF2B5EF4-FFF2-40B4-BE49-F238E27FC236}">
                  <a16:creationId xmlns:a16="http://schemas.microsoft.com/office/drawing/2014/main" id="{563AA9CB-DDA5-486F-9DBE-81FA82E6D91A}"/>
                </a:ext>
              </a:extLst>
            </p:cNvPr>
            <p:cNvSpPr/>
            <p:nvPr/>
          </p:nvSpPr>
          <p:spPr>
            <a:xfrm>
              <a:off x="546382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442" name="Object 441">
            <a:extLst>
              <a:ext uri="{FF2B5EF4-FFF2-40B4-BE49-F238E27FC236}">
                <a16:creationId xmlns:a16="http://schemas.microsoft.com/office/drawing/2014/main" id="{F0999683-7134-432A-96FC-6A93A0D54BA8}"/>
              </a:ext>
            </a:extLst>
          </p:cNvPr>
          <p:cNvGraphicFramePr>
            <a:graphicFrameLocks noChangeAspect="1"/>
          </p:cNvGraphicFramePr>
          <p:nvPr>
            <p:extLst>
              <p:ext uri="{D42A27DB-BD31-4B8C-83A1-F6EECF244321}">
                <p14:modId xmlns:p14="http://schemas.microsoft.com/office/powerpoint/2010/main" val="3453081353"/>
              </p:ext>
            </p:extLst>
          </p:nvPr>
        </p:nvGraphicFramePr>
        <p:xfrm>
          <a:off x="4995558" y="4974864"/>
          <a:ext cx="1265216" cy="1160463"/>
        </p:xfrm>
        <a:graphic>
          <a:graphicData uri="http://schemas.openxmlformats.org/presentationml/2006/ole">
            <mc:AlternateContent xmlns:mc="http://schemas.openxmlformats.org/markup-compatibility/2006">
              <mc:Choice xmlns:v="urn:schemas-microsoft-com:vml" Requires="v">
                <p:oleObj spid="_x0000_s1726" name="Prism 7" r:id="rId21" imgW="2971423" imgH="2461058" progId="Prism7.Document">
                  <p:embed/>
                </p:oleObj>
              </mc:Choice>
              <mc:Fallback>
                <p:oleObj name="Prism 7" r:id="rId21" imgW="2971423" imgH="2461058" progId="Prism7.Document">
                  <p:embed/>
                  <p:pic>
                    <p:nvPicPr>
                      <p:cNvPr id="154" name="Object 153">
                        <a:extLst>
                          <a:ext uri="{FF2B5EF4-FFF2-40B4-BE49-F238E27FC236}">
                            <a16:creationId xmlns:a16="http://schemas.microsoft.com/office/drawing/2014/main" id="{697FEDBF-D748-4CE8-9AC7-479FEF79B277}"/>
                          </a:ext>
                        </a:extLst>
                      </p:cNvPr>
                      <p:cNvPicPr/>
                      <p:nvPr/>
                    </p:nvPicPr>
                    <p:blipFill>
                      <a:blip r:embed="rId22"/>
                      <a:stretch>
                        <a:fillRect/>
                      </a:stretch>
                    </p:blipFill>
                    <p:spPr>
                      <a:xfrm>
                        <a:off x="4995558" y="4974864"/>
                        <a:ext cx="1265216" cy="1160463"/>
                      </a:xfrm>
                      <a:prstGeom prst="rect">
                        <a:avLst/>
                      </a:prstGeom>
                    </p:spPr>
                  </p:pic>
                </p:oleObj>
              </mc:Fallback>
            </mc:AlternateContent>
          </a:graphicData>
        </a:graphic>
      </p:graphicFrame>
      <p:cxnSp>
        <p:nvCxnSpPr>
          <p:cNvPr id="444" name="Straight Connector 443">
            <a:extLst>
              <a:ext uri="{FF2B5EF4-FFF2-40B4-BE49-F238E27FC236}">
                <a16:creationId xmlns:a16="http://schemas.microsoft.com/office/drawing/2014/main" id="{0EE60BBE-0D35-4E56-B8DA-FCE2CBE6B62B}"/>
              </a:ext>
            </a:extLst>
          </p:cNvPr>
          <p:cNvCxnSpPr/>
          <p:nvPr/>
        </p:nvCxnSpPr>
        <p:spPr>
          <a:xfrm>
            <a:off x="5221271" y="5410424"/>
            <a:ext cx="233500" cy="52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45" name="TextBox 444">
            <a:extLst>
              <a:ext uri="{FF2B5EF4-FFF2-40B4-BE49-F238E27FC236}">
                <a16:creationId xmlns:a16="http://schemas.microsoft.com/office/drawing/2014/main" id="{3DE4A749-F7AC-4F9A-A8B8-25E0D6F4EB85}"/>
              </a:ext>
            </a:extLst>
          </p:cNvPr>
          <p:cNvSpPr txBox="1"/>
          <p:nvPr/>
        </p:nvSpPr>
        <p:spPr>
          <a:xfrm>
            <a:off x="5221271" y="5233714"/>
            <a:ext cx="276838"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t>
            </a:r>
          </a:p>
        </p:txBody>
      </p:sp>
      <p:sp>
        <p:nvSpPr>
          <p:cNvPr id="446" name="Text Box 28">
            <a:extLst>
              <a:ext uri="{FF2B5EF4-FFF2-40B4-BE49-F238E27FC236}">
                <a16:creationId xmlns:a16="http://schemas.microsoft.com/office/drawing/2014/main" id="{A26511FA-73FB-48F6-B7F6-C27DA2CD4A52}"/>
              </a:ext>
            </a:extLst>
          </p:cNvPr>
          <p:cNvSpPr txBox="1">
            <a:spLocks noChangeArrowheads="1"/>
          </p:cNvSpPr>
          <p:nvPr/>
        </p:nvSpPr>
        <p:spPr bwMode="auto">
          <a:xfrm>
            <a:off x="5427120" y="4810476"/>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grpSp>
        <p:nvGrpSpPr>
          <p:cNvPr id="447" name="그룹 215">
            <a:extLst>
              <a:ext uri="{FF2B5EF4-FFF2-40B4-BE49-F238E27FC236}">
                <a16:creationId xmlns:a16="http://schemas.microsoft.com/office/drawing/2014/main" id="{34572337-3852-4ECD-BC6A-4A054F1FA5A8}"/>
              </a:ext>
            </a:extLst>
          </p:cNvPr>
          <p:cNvGrpSpPr/>
          <p:nvPr/>
        </p:nvGrpSpPr>
        <p:grpSpPr>
          <a:xfrm>
            <a:off x="403953" y="5803818"/>
            <a:ext cx="718466" cy="276999"/>
            <a:chOff x="5343906" y="2292516"/>
            <a:chExt cx="718466" cy="276999"/>
          </a:xfrm>
          <a:effectLst/>
        </p:grpSpPr>
        <p:sp>
          <p:nvSpPr>
            <p:cNvPr id="448" name="Text Box 164">
              <a:extLst>
                <a:ext uri="{FF2B5EF4-FFF2-40B4-BE49-F238E27FC236}">
                  <a16:creationId xmlns:a16="http://schemas.microsoft.com/office/drawing/2014/main" id="{CD31D6E4-3394-4921-AD59-1D69A48CD919}"/>
                </a:ext>
              </a:extLst>
            </p:cNvPr>
            <p:cNvSpPr txBox="1">
              <a:spLocks noChangeArrowheads="1"/>
            </p:cNvSpPr>
            <p:nvPr/>
          </p:nvSpPr>
          <p:spPr bwMode="auto">
            <a:xfrm>
              <a:off x="5343906" y="2292516"/>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endParaRPr kumimoji="1" lang="en-US" altLang="zh-CN" sz="600" dirty="0">
                <a:latin typeface="Arial" pitchFamily="34" charset="0"/>
                <a:ea typeface="SimSun" charset="-122"/>
                <a:cs typeface="Arial" pitchFamily="34" charset="0"/>
                <a:sym typeface="Webdings" pitchFamily="18" charset="2"/>
              </a:endParaRP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449" name="직사각형 217">
              <a:extLst>
                <a:ext uri="{FF2B5EF4-FFF2-40B4-BE49-F238E27FC236}">
                  <a16:creationId xmlns:a16="http://schemas.microsoft.com/office/drawing/2014/main" id="{417D7AD6-7FEB-4B5B-AFFA-946EA7A2B328}"/>
                </a:ext>
              </a:extLst>
            </p:cNvPr>
            <p:cNvSpPr/>
            <p:nvPr/>
          </p:nvSpPr>
          <p:spPr>
            <a:xfrm>
              <a:off x="546168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50" name="직사각형 218">
              <a:extLst>
                <a:ext uri="{FF2B5EF4-FFF2-40B4-BE49-F238E27FC236}">
                  <a16:creationId xmlns:a16="http://schemas.microsoft.com/office/drawing/2014/main" id="{5B0554C3-0A46-4D83-BE78-A8B9713FADF7}"/>
                </a:ext>
              </a:extLst>
            </p:cNvPr>
            <p:cNvSpPr/>
            <p:nvPr/>
          </p:nvSpPr>
          <p:spPr>
            <a:xfrm>
              <a:off x="546382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451" name="TextBox 450">
            <a:extLst>
              <a:ext uri="{FF2B5EF4-FFF2-40B4-BE49-F238E27FC236}">
                <a16:creationId xmlns:a16="http://schemas.microsoft.com/office/drawing/2014/main" id="{1E0EC816-ECAB-461D-8949-9387449AC687}"/>
              </a:ext>
            </a:extLst>
          </p:cNvPr>
          <p:cNvSpPr txBox="1"/>
          <p:nvPr/>
        </p:nvSpPr>
        <p:spPr>
          <a:xfrm>
            <a:off x="589050" y="7051377"/>
            <a:ext cx="441784" cy="172697"/>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Light</a:t>
            </a:r>
          </a:p>
        </p:txBody>
      </p:sp>
      <p:sp>
        <p:nvSpPr>
          <p:cNvPr id="452" name="TextBox 451">
            <a:extLst>
              <a:ext uri="{FF2B5EF4-FFF2-40B4-BE49-F238E27FC236}">
                <a16:creationId xmlns:a16="http://schemas.microsoft.com/office/drawing/2014/main" id="{E5096DD4-3EA1-4592-8252-FF6C9E324010}"/>
              </a:ext>
            </a:extLst>
          </p:cNvPr>
          <p:cNvSpPr txBox="1"/>
          <p:nvPr/>
        </p:nvSpPr>
        <p:spPr>
          <a:xfrm>
            <a:off x="1179663" y="7050693"/>
            <a:ext cx="441783" cy="173381"/>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Dark</a:t>
            </a:r>
          </a:p>
        </p:txBody>
      </p:sp>
      <p:cxnSp>
        <p:nvCxnSpPr>
          <p:cNvPr id="453" name="Straight Connector 452">
            <a:extLst>
              <a:ext uri="{FF2B5EF4-FFF2-40B4-BE49-F238E27FC236}">
                <a16:creationId xmlns:a16="http://schemas.microsoft.com/office/drawing/2014/main" id="{B8839B08-9C4C-4B97-B014-947B0B292134}"/>
              </a:ext>
            </a:extLst>
          </p:cNvPr>
          <p:cNvCxnSpPr/>
          <p:nvPr/>
        </p:nvCxnSpPr>
        <p:spPr>
          <a:xfrm>
            <a:off x="1295800" y="6161102"/>
            <a:ext cx="233500" cy="52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54" name="TextBox 453">
            <a:extLst>
              <a:ext uri="{FF2B5EF4-FFF2-40B4-BE49-F238E27FC236}">
                <a16:creationId xmlns:a16="http://schemas.microsoft.com/office/drawing/2014/main" id="{37056C8B-FA66-4B8A-95C3-4DC2957A55FD}"/>
              </a:ext>
            </a:extLst>
          </p:cNvPr>
          <p:cNvSpPr txBox="1"/>
          <p:nvPr/>
        </p:nvSpPr>
        <p:spPr>
          <a:xfrm>
            <a:off x="1244238" y="5993520"/>
            <a:ext cx="314510" cy="276999"/>
          </a:xfrm>
          <a:prstGeom prst="rect">
            <a:avLst/>
          </a:prstGeom>
          <a:noFill/>
          <a:effectLst/>
        </p:spPr>
        <p:txBody>
          <a:bodyPr wrap="square" rtlCol="0">
            <a:spAutoFit/>
          </a:bodyPr>
          <a:lstStyle/>
          <a:p>
            <a:r>
              <a:rPr lang="en-US" sz="1200" dirty="0">
                <a:latin typeface="Arial" panose="020B0604020202020204" pitchFamily="34" charset="0"/>
                <a:cs typeface="Arial" panose="020B0604020202020204" pitchFamily="34" charset="0"/>
              </a:rPr>
              <a:t>**</a:t>
            </a:r>
          </a:p>
        </p:txBody>
      </p:sp>
      <p:cxnSp>
        <p:nvCxnSpPr>
          <p:cNvPr id="455" name="Straight Connector 454">
            <a:extLst>
              <a:ext uri="{FF2B5EF4-FFF2-40B4-BE49-F238E27FC236}">
                <a16:creationId xmlns:a16="http://schemas.microsoft.com/office/drawing/2014/main" id="{C742C1CE-8668-481B-BDA6-BDC7C6157460}"/>
              </a:ext>
            </a:extLst>
          </p:cNvPr>
          <p:cNvCxnSpPr/>
          <p:nvPr/>
        </p:nvCxnSpPr>
        <p:spPr>
          <a:xfrm>
            <a:off x="700284" y="6235184"/>
            <a:ext cx="233500" cy="52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56" name="TextBox 455">
            <a:extLst>
              <a:ext uri="{FF2B5EF4-FFF2-40B4-BE49-F238E27FC236}">
                <a16:creationId xmlns:a16="http://schemas.microsoft.com/office/drawing/2014/main" id="{A8AE2043-C055-4612-A068-A99A828373E8}"/>
              </a:ext>
            </a:extLst>
          </p:cNvPr>
          <p:cNvSpPr txBox="1"/>
          <p:nvPr/>
        </p:nvSpPr>
        <p:spPr>
          <a:xfrm>
            <a:off x="643183" y="6063985"/>
            <a:ext cx="517134" cy="276999"/>
          </a:xfrm>
          <a:prstGeom prst="rect">
            <a:avLst/>
          </a:prstGeom>
          <a:noFill/>
          <a:effectLst/>
        </p:spPr>
        <p:txBody>
          <a:bodyPr wrap="square" rtlCol="0">
            <a:spAutoFit/>
          </a:bodyPr>
          <a:lstStyle/>
          <a:p>
            <a:r>
              <a:rPr lang="en-US" sz="1200" dirty="0">
                <a:latin typeface="Arial" panose="020B0604020202020204" pitchFamily="34" charset="0"/>
                <a:cs typeface="Arial" panose="020B0604020202020204" pitchFamily="34" charset="0"/>
              </a:rPr>
              <a:t>***</a:t>
            </a:r>
          </a:p>
        </p:txBody>
      </p:sp>
      <p:sp>
        <p:nvSpPr>
          <p:cNvPr id="457" name="TextBox 456">
            <a:extLst>
              <a:ext uri="{FF2B5EF4-FFF2-40B4-BE49-F238E27FC236}">
                <a16:creationId xmlns:a16="http://schemas.microsoft.com/office/drawing/2014/main" id="{BA2095C0-393F-45D2-8C39-8411235B473F}"/>
              </a:ext>
            </a:extLst>
          </p:cNvPr>
          <p:cNvSpPr txBox="1"/>
          <p:nvPr/>
        </p:nvSpPr>
        <p:spPr>
          <a:xfrm rot="16200000">
            <a:off x="-244314" y="6464761"/>
            <a:ext cx="1006733" cy="215444"/>
          </a:xfrm>
          <a:prstGeom prst="rect">
            <a:avLst/>
          </a:prstGeom>
          <a:noFill/>
        </p:spPr>
        <p:txBody>
          <a:bodyPr wrap="square" rtlCol="0">
            <a:spAutoFit/>
          </a:bodyPr>
          <a:lstStyle/>
          <a:p>
            <a:r>
              <a:rPr lang="en-US" sz="800" dirty="0">
                <a:latin typeface="Arial" pitchFamily="34" charset="0"/>
                <a:cs typeface="Arial" pitchFamily="34" charset="0"/>
              </a:rPr>
              <a:t>RQ (VO</a:t>
            </a:r>
            <a:r>
              <a:rPr lang="en-US" sz="800" baseline="-25000" dirty="0">
                <a:latin typeface="Arial" pitchFamily="34" charset="0"/>
                <a:cs typeface="Arial" pitchFamily="34" charset="0"/>
              </a:rPr>
              <a:t>2</a:t>
            </a:r>
            <a:r>
              <a:rPr lang="en-US" sz="800" dirty="0">
                <a:latin typeface="Arial" pitchFamily="34" charset="0"/>
                <a:cs typeface="Arial" pitchFamily="34" charset="0"/>
              </a:rPr>
              <a:t>/VCO</a:t>
            </a:r>
            <a:r>
              <a:rPr lang="en-US" sz="800" baseline="-25000" dirty="0">
                <a:latin typeface="Arial" pitchFamily="34" charset="0"/>
                <a:cs typeface="Arial" pitchFamily="34" charset="0"/>
              </a:rPr>
              <a:t>2</a:t>
            </a:r>
            <a:r>
              <a:rPr lang="en-US" sz="800" dirty="0">
                <a:latin typeface="Arial" pitchFamily="34" charset="0"/>
                <a:cs typeface="Arial" pitchFamily="34" charset="0"/>
              </a:rPr>
              <a:t>)</a:t>
            </a:r>
          </a:p>
        </p:txBody>
      </p:sp>
      <p:sp>
        <p:nvSpPr>
          <p:cNvPr id="458" name="Text Box 28">
            <a:extLst>
              <a:ext uri="{FF2B5EF4-FFF2-40B4-BE49-F238E27FC236}">
                <a16:creationId xmlns:a16="http://schemas.microsoft.com/office/drawing/2014/main" id="{6D5225A4-D0DD-477B-B4EC-AA803DDA4D4B}"/>
              </a:ext>
            </a:extLst>
          </p:cNvPr>
          <p:cNvSpPr txBox="1">
            <a:spLocks noChangeArrowheads="1"/>
          </p:cNvSpPr>
          <p:nvPr/>
        </p:nvSpPr>
        <p:spPr bwMode="auto">
          <a:xfrm>
            <a:off x="147565" y="6016271"/>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1.5</a:t>
            </a:r>
          </a:p>
        </p:txBody>
      </p:sp>
      <p:sp>
        <p:nvSpPr>
          <p:cNvPr id="459" name="Text Box 28">
            <a:extLst>
              <a:ext uri="{FF2B5EF4-FFF2-40B4-BE49-F238E27FC236}">
                <a16:creationId xmlns:a16="http://schemas.microsoft.com/office/drawing/2014/main" id="{E448B2B7-3F56-4276-B543-36E2D912FAE2}"/>
              </a:ext>
            </a:extLst>
          </p:cNvPr>
          <p:cNvSpPr txBox="1">
            <a:spLocks noChangeArrowheads="1"/>
          </p:cNvSpPr>
          <p:nvPr/>
        </p:nvSpPr>
        <p:spPr bwMode="auto">
          <a:xfrm>
            <a:off x="147565" y="6291743"/>
            <a:ext cx="390525" cy="357983"/>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	</a:t>
            </a:r>
          </a:p>
        </p:txBody>
      </p:sp>
      <p:sp>
        <p:nvSpPr>
          <p:cNvPr id="460" name="Text Box 28">
            <a:extLst>
              <a:ext uri="{FF2B5EF4-FFF2-40B4-BE49-F238E27FC236}">
                <a16:creationId xmlns:a16="http://schemas.microsoft.com/office/drawing/2014/main" id="{A2642B6C-4802-4F32-8899-D4765DFF10E8}"/>
              </a:ext>
            </a:extLst>
          </p:cNvPr>
          <p:cNvSpPr txBox="1">
            <a:spLocks noChangeArrowheads="1"/>
          </p:cNvSpPr>
          <p:nvPr/>
        </p:nvSpPr>
        <p:spPr bwMode="auto">
          <a:xfrm>
            <a:off x="147565" y="658199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0.5</a:t>
            </a:r>
          </a:p>
        </p:txBody>
      </p:sp>
      <p:sp>
        <p:nvSpPr>
          <p:cNvPr id="461" name="Text Box 28">
            <a:extLst>
              <a:ext uri="{FF2B5EF4-FFF2-40B4-BE49-F238E27FC236}">
                <a16:creationId xmlns:a16="http://schemas.microsoft.com/office/drawing/2014/main" id="{8ABFAD0B-FC69-4493-AB07-53583000AFF8}"/>
              </a:ext>
            </a:extLst>
          </p:cNvPr>
          <p:cNvSpPr txBox="1">
            <a:spLocks noChangeArrowheads="1"/>
          </p:cNvSpPr>
          <p:nvPr/>
        </p:nvSpPr>
        <p:spPr bwMode="auto">
          <a:xfrm>
            <a:off x="147565" y="6871230"/>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graphicFrame>
        <p:nvGraphicFramePr>
          <p:cNvPr id="462" name="Object 461">
            <a:extLst>
              <a:ext uri="{FF2B5EF4-FFF2-40B4-BE49-F238E27FC236}">
                <a16:creationId xmlns:a16="http://schemas.microsoft.com/office/drawing/2014/main" id="{A13E2414-7B02-4F45-902F-C215657E9CB7}"/>
              </a:ext>
            </a:extLst>
          </p:cNvPr>
          <p:cNvGraphicFramePr>
            <a:graphicFrameLocks noChangeAspect="1"/>
          </p:cNvGraphicFramePr>
          <p:nvPr>
            <p:extLst>
              <p:ext uri="{D42A27DB-BD31-4B8C-83A1-F6EECF244321}">
                <p14:modId xmlns:p14="http://schemas.microsoft.com/office/powerpoint/2010/main" val="2880493288"/>
              </p:ext>
            </p:extLst>
          </p:nvPr>
        </p:nvGraphicFramePr>
        <p:xfrm>
          <a:off x="438578" y="6030133"/>
          <a:ext cx="1283130" cy="1161605"/>
        </p:xfrm>
        <a:graphic>
          <a:graphicData uri="http://schemas.openxmlformats.org/presentationml/2006/ole">
            <mc:AlternateContent xmlns:mc="http://schemas.openxmlformats.org/markup-compatibility/2006">
              <mc:Choice xmlns:v="urn:schemas-microsoft-com:vml" Requires="v">
                <p:oleObj spid="_x0000_s1727" name="Prism 7" r:id="rId23" imgW="2971423" imgH="2461058" progId="Prism7.Document">
                  <p:embed/>
                </p:oleObj>
              </mc:Choice>
              <mc:Fallback>
                <p:oleObj name="Prism 7" r:id="rId23" imgW="2971423" imgH="2461058" progId="Prism7.Document">
                  <p:embed/>
                  <p:pic>
                    <p:nvPicPr>
                      <p:cNvPr id="155" name="Object 154">
                        <a:extLst>
                          <a:ext uri="{FF2B5EF4-FFF2-40B4-BE49-F238E27FC236}">
                            <a16:creationId xmlns:a16="http://schemas.microsoft.com/office/drawing/2014/main" id="{3711AD2A-9D7E-4453-A7D7-7EC0BA9A41D7}"/>
                          </a:ext>
                        </a:extLst>
                      </p:cNvPr>
                      <p:cNvPicPr/>
                      <p:nvPr/>
                    </p:nvPicPr>
                    <p:blipFill>
                      <a:blip r:embed="rId24"/>
                      <a:stretch>
                        <a:fillRect/>
                      </a:stretch>
                    </p:blipFill>
                    <p:spPr>
                      <a:xfrm>
                        <a:off x="438578" y="6030133"/>
                        <a:ext cx="1283130" cy="1161605"/>
                      </a:xfrm>
                      <a:prstGeom prst="rect">
                        <a:avLst/>
                      </a:prstGeom>
                    </p:spPr>
                  </p:pic>
                </p:oleObj>
              </mc:Fallback>
            </mc:AlternateContent>
          </a:graphicData>
        </a:graphic>
      </p:graphicFrame>
      <p:sp>
        <p:nvSpPr>
          <p:cNvPr id="463" name="TextBox 462">
            <a:extLst>
              <a:ext uri="{FF2B5EF4-FFF2-40B4-BE49-F238E27FC236}">
                <a16:creationId xmlns:a16="http://schemas.microsoft.com/office/drawing/2014/main" id="{17BBD7C2-37C4-41B7-BF06-5074C2916E6A}"/>
              </a:ext>
            </a:extLst>
          </p:cNvPr>
          <p:cNvSpPr txBox="1"/>
          <p:nvPr/>
        </p:nvSpPr>
        <p:spPr>
          <a:xfrm>
            <a:off x="68789" y="5675480"/>
            <a:ext cx="324128" cy="307777"/>
          </a:xfrm>
          <a:prstGeom prst="rect">
            <a:avLst/>
          </a:prstGeom>
          <a:noFill/>
        </p:spPr>
        <p:txBody>
          <a:bodyPr wrap="none" rtlCol="0">
            <a:spAutoFit/>
          </a:bodyPr>
          <a:lstStyle/>
          <a:p>
            <a:r>
              <a:rPr lang="en-US" sz="1400" b="1" dirty="0">
                <a:latin typeface="Arial"/>
                <a:cs typeface="Arial"/>
              </a:rPr>
              <a:t>O</a:t>
            </a:r>
          </a:p>
        </p:txBody>
      </p:sp>
      <p:sp>
        <p:nvSpPr>
          <p:cNvPr id="465" name="Text Box 28">
            <a:extLst>
              <a:ext uri="{FF2B5EF4-FFF2-40B4-BE49-F238E27FC236}">
                <a16:creationId xmlns:a16="http://schemas.microsoft.com/office/drawing/2014/main" id="{F990E57C-48AA-4D37-9482-F559A79D5346}"/>
              </a:ext>
            </a:extLst>
          </p:cNvPr>
          <p:cNvSpPr txBox="1">
            <a:spLocks noChangeArrowheads="1"/>
          </p:cNvSpPr>
          <p:nvPr/>
        </p:nvSpPr>
        <p:spPr bwMode="auto">
          <a:xfrm>
            <a:off x="901217" y="5745337"/>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(NC)</a:t>
            </a:r>
          </a:p>
        </p:txBody>
      </p:sp>
      <p:sp>
        <p:nvSpPr>
          <p:cNvPr id="411" name="TextBox 410">
            <a:extLst>
              <a:ext uri="{FF2B5EF4-FFF2-40B4-BE49-F238E27FC236}">
                <a16:creationId xmlns:a16="http://schemas.microsoft.com/office/drawing/2014/main" id="{AC42AD8C-68FE-4A65-B765-D222153E60FA}"/>
              </a:ext>
            </a:extLst>
          </p:cNvPr>
          <p:cNvSpPr txBox="1"/>
          <p:nvPr/>
        </p:nvSpPr>
        <p:spPr>
          <a:xfrm>
            <a:off x="6156951" y="2418818"/>
            <a:ext cx="441784" cy="161776"/>
          </a:xfrm>
          <a:prstGeom prst="rect">
            <a:avLst/>
          </a:prstGeom>
          <a:solidFill>
            <a:schemeClr val="bg1"/>
          </a:solidFill>
        </p:spPr>
        <p:txBody>
          <a:bodyPr wrap="square" rtlCol="0">
            <a:spAutoFit/>
          </a:bodyPr>
          <a:lstStyle/>
          <a:p>
            <a:pPr>
              <a:lnSpc>
                <a:spcPts val="560"/>
              </a:lnSpc>
            </a:pPr>
            <a:r>
              <a:rPr lang="en-US" sz="400" dirty="0" err="1">
                <a:latin typeface="Arial" pitchFamily="34" charset="0"/>
                <a:cs typeface="Arial" pitchFamily="34" charset="0"/>
              </a:rPr>
              <a:t>Loxp</a:t>
            </a:r>
            <a:endParaRPr lang="en-US" sz="400" dirty="0">
              <a:latin typeface="Arial" pitchFamily="34" charset="0"/>
              <a:cs typeface="Arial" pitchFamily="34" charset="0"/>
            </a:endParaRPr>
          </a:p>
        </p:txBody>
      </p:sp>
      <p:graphicFrame>
        <p:nvGraphicFramePr>
          <p:cNvPr id="466" name="Object 465">
            <a:extLst>
              <a:ext uri="{FF2B5EF4-FFF2-40B4-BE49-F238E27FC236}">
                <a16:creationId xmlns:a16="http://schemas.microsoft.com/office/drawing/2014/main" id="{A951167E-1E12-4978-9C39-DEAA50C1D2D6}"/>
              </a:ext>
            </a:extLst>
          </p:cNvPr>
          <p:cNvGraphicFramePr>
            <a:graphicFrameLocks noChangeAspect="1"/>
          </p:cNvGraphicFramePr>
          <p:nvPr>
            <p:extLst>
              <p:ext uri="{D42A27DB-BD31-4B8C-83A1-F6EECF244321}">
                <p14:modId xmlns:p14="http://schemas.microsoft.com/office/powerpoint/2010/main" val="3756139133"/>
              </p:ext>
            </p:extLst>
          </p:nvPr>
        </p:nvGraphicFramePr>
        <p:xfrm>
          <a:off x="6197469" y="1815094"/>
          <a:ext cx="287162" cy="763301"/>
        </p:xfrm>
        <a:graphic>
          <a:graphicData uri="http://schemas.openxmlformats.org/presentationml/2006/ole">
            <mc:AlternateContent xmlns:mc="http://schemas.openxmlformats.org/markup-compatibility/2006">
              <mc:Choice xmlns:v="urn:schemas-microsoft-com:vml" Requires="v">
                <p:oleObj spid="_x0000_s1728" name="Prism 7" r:id="rId25" imgW="2971423" imgH="2461058" progId="Prism7.Document">
                  <p:embed/>
                </p:oleObj>
              </mc:Choice>
              <mc:Fallback>
                <p:oleObj name="Prism 7" r:id="rId25" imgW="2971423" imgH="2461058" progId="Prism7.Document">
                  <p:embed/>
                  <p:pic>
                    <p:nvPicPr>
                      <p:cNvPr id="169" name="Object 168">
                        <a:extLst>
                          <a:ext uri="{FF2B5EF4-FFF2-40B4-BE49-F238E27FC236}">
                            <a16:creationId xmlns:a16="http://schemas.microsoft.com/office/drawing/2014/main" id="{F13A3DB8-7C1F-455A-A0DA-D78011E24872}"/>
                          </a:ext>
                        </a:extLst>
                      </p:cNvPr>
                      <p:cNvPicPr/>
                      <p:nvPr/>
                    </p:nvPicPr>
                    <p:blipFill>
                      <a:blip r:embed="rId26"/>
                      <a:stretch>
                        <a:fillRect/>
                      </a:stretch>
                    </p:blipFill>
                    <p:spPr>
                      <a:xfrm>
                        <a:off x="6197469" y="1815094"/>
                        <a:ext cx="287162" cy="763301"/>
                      </a:xfrm>
                      <a:prstGeom prst="rect">
                        <a:avLst/>
                      </a:prstGeom>
                    </p:spPr>
                  </p:pic>
                </p:oleObj>
              </mc:Fallback>
            </mc:AlternateContent>
          </a:graphicData>
        </a:graphic>
      </p:graphicFrame>
      <p:sp>
        <p:nvSpPr>
          <p:cNvPr id="467" name="TextBox 466">
            <a:extLst>
              <a:ext uri="{FF2B5EF4-FFF2-40B4-BE49-F238E27FC236}">
                <a16:creationId xmlns:a16="http://schemas.microsoft.com/office/drawing/2014/main" id="{A8BA9B77-046C-4694-8478-8BA8E0A4B322}"/>
              </a:ext>
            </a:extLst>
          </p:cNvPr>
          <p:cNvSpPr txBox="1"/>
          <p:nvPr/>
        </p:nvSpPr>
        <p:spPr>
          <a:xfrm>
            <a:off x="5962250" y="1819646"/>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20000</a:t>
            </a:r>
          </a:p>
        </p:txBody>
      </p:sp>
      <p:sp>
        <p:nvSpPr>
          <p:cNvPr id="469" name="TextBox 468">
            <a:extLst>
              <a:ext uri="{FF2B5EF4-FFF2-40B4-BE49-F238E27FC236}">
                <a16:creationId xmlns:a16="http://schemas.microsoft.com/office/drawing/2014/main" id="{E9E73440-2650-4347-9BE2-6BC66AE9533A}"/>
              </a:ext>
            </a:extLst>
          </p:cNvPr>
          <p:cNvSpPr txBox="1"/>
          <p:nvPr/>
        </p:nvSpPr>
        <p:spPr>
          <a:xfrm>
            <a:off x="5968551" y="1952751"/>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15000</a:t>
            </a:r>
          </a:p>
        </p:txBody>
      </p:sp>
      <p:sp>
        <p:nvSpPr>
          <p:cNvPr id="471" name="TextBox 470">
            <a:extLst>
              <a:ext uri="{FF2B5EF4-FFF2-40B4-BE49-F238E27FC236}">
                <a16:creationId xmlns:a16="http://schemas.microsoft.com/office/drawing/2014/main" id="{1CB8F09C-2D7A-4F4C-A7D0-80E41EADF51A}"/>
              </a:ext>
            </a:extLst>
          </p:cNvPr>
          <p:cNvSpPr txBox="1"/>
          <p:nvPr/>
        </p:nvSpPr>
        <p:spPr>
          <a:xfrm>
            <a:off x="5969047" y="2096292"/>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10000</a:t>
            </a:r>
          </a:p>
        </p:txBody>
      </p:sp>
      <p:sp>
        <p:nvSpPr>
          <p:cNvPr id="472" name="TextBox 471">
            <a:extLst>
              <a:ext uri="{FF2B5EF4-FFF2-40B4-BE49-F238E27FC236}">
                <a16:creationId xmlns:a16="http://schemas.microsoft.com/office/drawing/2014/main" id="{B33A5DE1-3B2D-43D5-89DE-7343C4C43844}"/>
              </a:ext>
            </a:extLst>
          </p:cNvPr>
          <p:cNvSpPr txBox="1"/>
          <p:nvPr/>
        </p:nvSpPr>
        <p:spPr>
          <a:xfrm>
            <a:off x="5995768" y="2235341"/>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5000</a:t>
            </a:r>
          </a:p>
        </p:txBody>
      </p:sp>
      <p:sp>
        <p:nvSpPr>
          <p:cNvPr id="474" name="TextBox 473">
            <a:extLst>
              <a:ext uri="{FF2B5EF4-FFF2-40B4-BE49-F238E27FC236}">
                <a16:creationId xmlns:a16="http://schemas.microsoft.com/office/drawing/2014/main" id="{6334D548-C6E4-4F8F-A642-BE34F47E4F69}"/>
              </a:ext>
            </a:extLst>
          </p:cNvPr>
          <p:cNvSpPr txBox="1"/>
          <p:nvPr/>
        </p:nvSpPr>
        <p:spPr>
          <a:xfrm>
            <a:off x="6083258" y="2384165"/>
            <a:ext cx="228422"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0</a:t>
            </a:r>
          </a:p>
        </p:txBody>
      </p:sp>
      <p:sp>
        <p:nvSpPr>
          <p:cNvPr id="475" name="TextBox 474">
            <a:extLst>
              <a:ext uri="{FF2B5EF4-FFF2-40B4-BE49-F238E27FC236}">
                <a16:creationId xmlns:a16="http://schemas.microsoft.com/office/drawing/2014/main" id="{5C004B70-0C34-40C1-ADE5-BC4EAF56F38D}"/>
              </a:ext>
            </a:extLst>
          </p:cNvPr>
          <p:cNvSpPr txBox="1"/>
          <p:nvPr/>
        </p:nvSpPr>
        <p:spPr>
          <a:xfrm>
            <a:off x="6290521" y="2429603"/>
            <a:ext cx="469255"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APPL2</a:t>
            </a:r>
            <a:r>
              <a:rPr lang="en-US" sz="400" baseline="30000" dirty="0">
                <a:latin typeface="Arial" panose="020B0604020202020204" pitchFamily="34" charset="0"/>
                <a:cs typeface="Arial" panose="020B0604020202020204" pitchFamily="34" charset="0"/>
              </a:rPr>
              <a:t>HepKO</a:t>
            </a:r>
          </a:p>
        </p:txBody>
      </p:sp>
      <p:sp>
        <p:nvSpPr>
          <p:cNvPr id="476" name="TextBox 475">
            <a:extLst>
              <a:ext uri="{FF2B5EF4-FFF2-40B4-BE49-F238E27FC236}">
                <a16:creationId xmlns:a16="http://schemas.microsoft.com/office/drawing/2014/main" id="{ACE59965-5D79-4413-8BFD-BE6D89BA24A7}"/>
              </a:ext>
            </a:extLst>
          </p:cNvPr>
          <p:cNvSpPr txBox="1"/>
          <p:nvPr/>
        </p:nvSpPr>
        <p:spPr>
          <a:xfrm>
            <a:off x="6199316" y="1736138"/>
            <a:ext cx="440856" cy="184666"/>
          </a:xfrm>
          <a:prstGeom prst="rect">
            <a:avLst/>
          </a:prstGeom>
          <a:noFill/>
        </p:spPr>
        <p:txBody>
          <a:bodyPr wrap="square" rtlCol="0">
            <a:spAutoFit/>
          </a:bodyPr>
          <a:lstStyle/>
          <a:p>
            <a:r>
              <a:rPr lang="en-US" sz="600" dirty="0">
                <a:latin typeface="Arial" panose="020B0604020202020204" pitchFamily="34" charset="0"/>
                <a:cs typeface="Arial" panose="020B0604020202020204" pitchFamily="34" charset="0"/>
              </a:rPr>
              <a:t>AUC</a:t>
            </a:r>
          </a:p>
        </p:txBody>
      </p:sp>
      <p:sp>
        <p:nvSpPr>
          <p:cNvPr id="477" name="Rectangle 476">
            <a:extLst>
              <a:ext uri="{FF2B5EF4-FFF2-40B4-BE49-F238E27FC236}">
                <a16:creationId xmlns:a16="http://schemas.microsoft.com/office/drawing/2014/main" id="{805CED22-651D-4B38-A5B2-EBC658F3F4FE}"/>
              </a:ext>
            </a:extLst>
          </p:cNvPr>
          <p:cNvSpPr/>
          <p:nvPr/>
        </p:nvSpPr>
        <p:spPr>
          <a:xfrm>
            <a:off x="6041820" y="1786361"/>
            <a:ext cx="625802" cy="76883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94" name="Group 493">
            <a:extLst>
              <a:ext uri="{FF2B5EF4-FFF2-40B4-BE49-F238E27FC236}">
                <a16:creationId xmlns:a16="http://schemas.microsoft.com/office/drawing/2014/main" id="{BAAF6244-243E-459A-BE7C-546D4821A166}"/>
              </a:ext>
            </a:extLst>
          </p:cNvPr>
          <p:cNvGrpSpPr/>
          <p:nvPr/>
        </p:nvGrpSpPr>
        <p:grpSpPr>
          <a:xfrm>
            <a:off x="1511656" y="3593556"/>
            <a:ext cx="773561" cy="885375"/>
            <a:chOff x="5713237" y="2173528"/>
            <a:chExt cx="773561" cy="885375"/>
          </a:xfrm>
        </p:grpSpPr>
        <p:sp>
          <p:nvSpPr>
            <p:cNvPr id="497" name="TextBox 496">
              <a:extLst>
                <a:ext uri="{FF2B5EF4-FFF2-40B4-BE49-F238E27FC236}">
                  <a16:creationId xmlns:a16="http://schemas.microsoft.com/office/drawing/2014/main" id="{5A353859-74D3-429F-ADD1-AFA91B354F95}"/>
                </a:ext>
              </a:extLst>
            </p:cNvPr>
            <p:cNvSpPr txBox="1"/>
            <p:nvPr/>
          </p:nvSpPr>
          <p:spPr>
            <a:xfrm>
              <a:off x="5883973" y="2894230"/>
              <a:ext cx="441784" cy="161776"/>
            </a:xfrm>
            <a:prstGeom prst="rect">
              <a:avLst/>
            </a:prstGeom>
            <a:solidFill>
              <a:schemeClr val="bg1"/>
            </a:solidFill>
          </p:spPr>
          <p:txBody>
            <a:bodyPr wrap="square" rtlCol="0">
              <a:spAutoFit/>
            </a:bodyPr>
            <a:lstStyle/>
            <a:p>
              <a:pPr>
                <a:lnSpc>
                  <a:spcPts val="560"/>
                </a:lnSpc>
              </a:pPr>
              <a:r>
                <a:rPr lang="en-US" sz="400" dirty="0" err="1">
                  <a:latin typeface="Arial" pitchFamily="34" charset="0"/>
                  <a:cs typeface="Arial" pitchFamily="34" charset="0"/>
                </a:rPr>
                <a:t>Loxp</a:t>
              </a:r>
              <a:endParaRPr lang="en-US" sz="400" dirty="0">
                <a:latin typeface="Arial" pitchFamily="34" charset="0"/>
                <a:cs typeface="Arial" pitchFamily="34" charset="0"/>
              </a:endParaRPr>
            </a:p>
          </p:txBody>
        </p:sp>
        <p:graphicFrame>
          <p:nvGraphicFramePr>
            <p:cNvPr id="498" name="Object 497">
              <a:extLst>
                <a:ext uri="{FF2B5EF4-FFF2-40B4-BE49-F238E27FC236}">
                  <a16:creationId xmlns:a16="http://schemas.microsoft.com/office/drawing/2014/main" id="{6F56B785-7F5E-4010-B28B-082C6F7CF4E0}"/>
                </a:ext>
              </a:extLst>
            </p:cNvPr>
            <p:cNvGraphicFramePr>
              <a:graphicFrameLocks noChangeAspect="1"/>
            </p:cNvGraphicFramePr>
            <p:nvPr>
              <p:extLst>
                <p:ext uri="{D42A27DB-BD31-4B8C-83A1-F6EECF244321}">
                  <p14:modId xmlns:p14="http://schemas.microsoft.com/office/powerpoint/2010/main" val="2525890866"/>
                </p:ext>
              </p:extLst>
            </p:nvPr>
          </p:nvGraphicFramePr>
          <p:xfrm>
            <a:off x="5924491" y="2290506"/>
            <a:ext cx="287162" cy="763301"/>
          </p:xfrm>
          <a:graphic>
            <a:graphicData uri="http://schemas.openxmlformats.org/presentationml/2006/ole">
              <mc:AlternateContent xmlns:mc="http://schemas.openxmlformats.org/markup-compatibility/2006">
                <mc:Choice xmlns:v="urn:schemas-microsoft-com:vml" Requires="v">
                  <p:oleObj spid="_x0000_s1729" name="Prism 7" r:id="rId27" imgW="2971423" imgH="2461058" progId="Prism7.Document">
                    <p:embed/>
                  </p:oleObj>
                </mc:Choice>
                <mc:Fallback>
                  <p:oleObj name="Prism 7" r:id="rId27" imgW="2971423" imgH="2461058" progId="Prism7.Document">
                    <p:embed/>
                    <p:pic>
                      <p:nvPicPr>
                        <p:cNvPr id="219" name="Object 218">
                          <a:extLst>
                            <a:ext uri="{FF2B5EF4-FFF2-40B4-BE49-F238E27FC236}">
                              <a16:creationId xmlns:a16="http://schemas.microsoft.com/office/drawing/2014/main" id="{AFB0707A-C189-4B43-9B07-D8C61716323F}"/>
                            </a:ext>
                          </a:extLst>
                        </p:cNvPr>
                        <p:cNvPicPr/>
                        <p:nvPr/>
                      </p:nvPicPr>
                      <p:blipFill>
                        <a:blip r:embed="rId28"/>
                        <a:stretch>
                          <a:fillRect/>
                        </a:stretch>
                      </p:blipFill>
                      <p:spPr>
                        <a:xfrm>
                          <a:off x="5924491" y="2290506"/>
                          <a:ext cx="287162" cy="763301"/>
                        </a:xfrm>
                        <a:prstGeom prst="rect">
                          <a:avLst/>
                        </a:prstGeom>
                      </p:spPr>
                    </p:pic>
                  </p:oleObj>
                </mc:Fallback>
              </mc:AlternateContent>
            </a:graphicData>
          </a:graphic>
        </p:graphicFrame>
        <p:sp>
          <p:nvSpPr>
            <p:cNvPr id="499" name="TextBox 498">
              <a:extLst>
                <a:ext uri="{FF2B5EF4-FFF2-40B4-BE49-F238E27FC236}">
                  <a16:creationId xmlns:a16="http://schemas.microsoft.com/office/drawing/2014/main" id="{45AFA875-3981-4D12-8BAE-048265BCBA96}"/>
                </a:ext>
              </a:extLst>
            </p:cNvPr>
            <p:cNvSpPr txBox="1"/>
            <p:nvPr/>
          </p:nvSpPr>
          <p:spPr>
            <a:xfrm>
              <a:off x="5713986" y="2295058"/>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8000</a:t>
              </a:r>
            </a:p>
          </p:txBody>
        </p:sp>
        <p:sp>
          <p:nvSpPr>
            <p:cNvPr id="501" name="TextBox 500">
              <a:extLst>
                <a:ext uri="{FF2B5EF4-FFF2-40B4-BE49-F238E27FC236}">
                  <a16:creationId xmlns:a16="http://schemas.microsoft.com/office/drawing/2014/main" id="{88FDFB9F-3084-4E1C-9DEF-A0526E20B94C}"/>
                </a:ext>
              </a:extLst>
            </p:cNvPr>
            <p:cNvSpPr txBox="1"/>
            <p:nvPr/>
          </p:nvSpPr>
          <p:spPr>
            <a:xfrm>
              <a:off x="5714795" y="2432470"/>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6000</a:t>
              </a:r>
            </a:p>
          </p:txBody>
        </p:sp>
        <p:sp>
          <p:nvSpPr>
            <p:cNvPr id="503" name="TextBox 502">
              <a:extLst>
                <a:ext uri="{FF2B5EF4-FFF2-40B4-BE49-F238E27FC236}">
                  <a16:creationId xmlns:a16="http://schemas.microsoft.com/office/drawing/2014/main" id="{14020D49-0645-4DE3-9A1C-F393490E45F0}"/>
                </a:ext>
              </a:extLst>
            </p:cNvPr>
            <p:cNvSpPr txBox="1"/>
            <p:nvPr/>
          </p:nvSpPr>
          <p:spPr>
            <a:xfrm>
              <a:off x="5713237" y="2574603"/>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4000</a:t>
              </a:r>
            </a:p>
          </p:txBody>
        </p:sp>
        <p:sp>
          <p:nvSpPr>
            <p:cNvPr id="505" name="TextBox 504">
              <a:extLst>
                <a:ext uri="{FF2B5EF4-FFF2-40B4-BE49-F238E27FC236}">
                  <a16:creationId xmlns:a16="http://schemas.microsoft.com/office/drawing/2014/main" id="{B396438A-1187-4CF9-A9EF-0FB5D0E6A2E9}"/>
                </a:ext>
              </a:extLst>
            </p:cNvPr>
            <p:cNvSpPr txBox="1"/>
            <p:nvPr/>
          </p:nvSpPr>
          <p:spPr>
            <a:xfrm>
              <a:off x="5714427" y="2712663"/>
              <a:ext cx="359286"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2000</a:t>
              </a:r>
            </a:p>
          </p:txBody>
        </p:sp>
        <p:sp>
          <p:nvSpPr>
            <p:cNvPr id="538" name="TextBox 537">
              <a:extLst>
                <a:ext uri="{FF2B5EF4-FFF2-40B4-BE49-F238E27FC236}">
                  <a16:creationId xmlns:a16="http://schemas.microsoft.com/office/drawing/2014/main" id="{FAB7AA39-DEA3-4541-8DC4-2BA617C4B731}"/>
                </a:ext>
              </a:extLst>
            </p:cNvPr>
            <p:cNvSpPr txBox="1"/>
            <p:nvPr/>
          </p:nvSpPr>
          <p:spPr>
            <a:xfrm>
              <a:off x="5810280" y="2859577"/>
              <a:ext cx="228422"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0</a:t>
              </a:r>
            </a:p>
          </p:txBody>
        </p:sp>
        <p:sp>
          <p:nvSpPr>
            <p:cNvPr id="562" name="TextBox 561">
              <a:extLst>
                <a:ext uri="{FF2B5EF4-FFF2-40B4-BE49-F238E27FC236}">
                  <a16:creationId xmlns:a16="http://schemas.microsoft.com/office/drawing/2014/main" id="{F32D8B68-1916-4F75-B06B-C70A5FB4DA20}"/>
                </a:ext>
              </a:extLst>
            </p:cNvPr>
            <p:cNvSpPr txBox="1"/>
            <p:nvPr/>
          </p:nvSpPr>
          <p:spPr>
            <a:xfrm>
              <a:off x="6017543" y="2905015"/>
              <a:ext cx="469255" cy="153888"/>
            </a:xfrm>
            <a:prstGeom prst="rect">
              <a:avLst/>
            </a:prstGeom>
            <a:noFill/>
          </p:spPr>
          <p:txBody>
            <a:bodyPr wrap="square" rtlCol="0">
              <a:spAutoFit/>
            </a:bodyPr>
            <a:lstStyle/>
            <a:p>
              <a:r>
                <a:rPr lang="en-US" sz="400" dirty="0">
                  <a:latin typeface="Arial" panose="020B0604020202020204" pitchFamily="34" charset="0"/>
                  <a:cs typeface="Arial" panose="020B0604020202020204" pitchFamily="34" charset="0"/>
                </a:rPr>
                <a:t>APPL2</a:t>
              </a:r>
              <a:r>
                <a:rPr lang="en-US" sz="400" baseline="30000" dirty="0">
                  <a:latin typeface="Arial" panose="020B0604020202020204" pitchFamily="34" charset="0"/>
                  <a:cs typeface="Arial" panose="020B0604020202020204" pitchFamily="34" charset="0"/>
                </a:rPr>
                <a:t>HepKO</a:t>
              </a:r>
            </a:p>
          </p:txBody>
        </p:sp>
        <p:sp>
          <p:nvSpPr>
            <p:cNvPr id="564" name="TextBox 563">
              <a:extLst>
                <a:ext uri="{FF2B5EF4-FFF2-40B4-BE49-F238E27FC236}">
                  <a16:creationId xmlns:a16="http://schemas.microsoft.com/office/drawing/2014/main" id="{64A6C392-790F-41AB-A36D-E9A4FF3B7AF7}"/>
                </a:ext>
              </a:extLst>
            </p:cNvPr>
            <p:cNvSpPr txBox="1"/>
            <p:nvPr/>
          </p:nvSpPr>
          <p:spPr>
            <a:xfrm>
              <a:off x="5884326" y="2173528"/>
              <a:ext cx="440856" cy="184666"/>
            </a:xfrm>
            <a:prstGeom prst="rect">
              <a:avLst/>
            </a:prstGeom>
            <a:noFill/>
          </p:spPr>
          <p:txBody>
            <a:bodyPr wrap="square" rtlCol="0">
              <a:spAutoFit/>
            </a:bodyPr>
            <a:lstStyle/>
            <a:p>
              <a:r>
                <a:rPr lang="en-US" sz="600" dirty="0">
                  <a:latin typeface="Arial" panose="020B0604020202020204" pitchFamily="34" charset="0"/>
                  <a:cs typeface="Arial" panose="020B0604020202020204" pitchFamily="34" charset="0"/>
                </a:rPr>
                <a:t>AUC</a:t>
              </a:r>
            </a:p>
          </p:txBody>
        </p:sp>
        <p:cxnSp>
          <p:nvCxnSpPr>
            <p:cNvPr id="583" name="Straight Connector 582">
              <a:extLst>
                <a:ext uri="{FF2B5EF4-FFF2-40B4-BE49-F238E27FC236}">
                  <a16:creationId xmlns:a16="http://schemas.microsoft.com/office/drawing/2014/main" id="{019D6703-71AD-45CA-9954-288ACDE82D3C}"/>
                </a:ext>
              </a:extLst>
            </p:cNvPr>
            <p:cNvCxnSpPr>
              <a:cxnSpLocks/>
            </p:cNvCxnSpPr>
            <p:nvPr/>
          </p:nvCxnSpPr>
          <p:spPr>
            <a:xfrm flipV="1">
              <a:off x="5987581" y="2422802"/>
              <a:ext cx="142833" cy="2"/>
            </a:xfrm>
            <a:prstGeom prst="line">
              <a:avLst/>
            </a:prstGeom>
            <a:ln w="9525"/>
            <a:effectLst/>
          </p:spPr>
          <p:style>
            <a:lnRef idx="2">
              <a:schemeClr val="dk1"/>
            </a:lnRef>
            <a:fillRef idx="0">
              <a:schemeClr val="dk1"/>
            </a:fillRef>
            <a:effectRef idx="1">
              <a:schemeClr val="dk1"/>
            </a:effectRef>
            <a:fontRef idx="minor">
              <a:schemeClr val="tx1"/>
            </a:fontRef>
          </p:style>
        </p:cxnSp>
        <p:sp>
          <p:nvSpPr>
            <p:cNvPr id="599" name="TextBox 598">
              <a:extLst>
                <a:ext uri="{FF2B5EF4-FFF2-40B4-BE49-F238E27FC236}">
                  <a16:creationId xmlns:a16="http://schemas.microsoft.com/office/drawing/2014/main" id="{9C2AB46E-46C6-4B10-9E58-502A789AEA1A}"/>
                </a:ext>
              </a:extLst>
            </p:cNvPr>
            <p:cNvSpPr txBox="1"/>
            <p:nvPr/>
          </p:nvSpPr>
          <p:spPr>
            <a:xfrm>
              <a:off x="5950309" y="2297590"/>
              <a:ext cx="434163"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t>
              </a:r>
            </a:p>
          </p:txBody>
        </p:sp>
      </p:grpSp>
      <p:sp>
        <p:nvSpPr>
          <p:cNvPr id="600" name="Rectangle 599">
            <a:extLst>
              <a:ext uri="{FF2B5EF4-FFF2-40B4-BE49-F238E27FC236}">
                <a16:creationId xmlns:a16="http://schemas.microsoft.com/office/drawing/2014/main" id="{FCF5BF5B-D20A-41B1-88C8-EF0991BC8C39}"/>
              </a:ext>
            </a:extLst>
          </p:cNvPr>
          <p:cNvSpPr/>
          <p:nvPr/>
        </p:nvSpPr>
        <p:spPr>
          <a:xfrm>
            <a:off x="1574436" y="3626411"/>
            <a:ext cx="621575" cy="83352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27BDB9B-6A09-4CF2-BC16-F7C5BFECA35E}"/>
              </a:ext>
            </a:extLst>
          </p:cNvPr>
          <p:cNvPicPr>
            <a:picLocks noChangeAspect="1"/>
          </p:cNvPicPr>
          <p:nvPr/>
        </p:nvPicPr>
        <p:blipFill rotWithShape="1">
          <a:blip r:embed="rId3"/>
          <a:srcRect l="7923" t="4818" r="8980" b="14638"/>
          <a:stretch/>
        </p:blipFill>
        <p:spPr>
          <a:xfrm>
            <a:off x="2489751" y="468469"/>
            <a:ext cx="1466580" cy="1110520"/>
          </a:xfrm>
          <a:prstGeom prst="rect">
            <a:avLst/>
          </a:prstGeom>
        </p:spPr>
      </p:pic>
      <p:pic>
        <p:nvPicPr>
          <p:cNvPr id="3" name="Picture 2">
            <a:extLst>
              <a:ext uri="{FF2B5EF4-FFF2-40B4-BE49-F238E27FC236}">
                <a16:creationId xmlns:a16="http://schemas.microsoft.com/office/drawing/2014/main" id="{DD91CE01-27CA-4F30-8BA7-113BC6DD00BB}"/>
              </a:ext>
            </a:extLst>
          </p:cNvPr>
          <p:cNvPicPr>
            <a:picLocks noChangeAspect="1"/>
          </p:cNvPicPr>
          <p:nvPr/>
        </p:nvPicPr>
        <p:blipFill rotWithShape="1">
          <a:blip r:embed="rId4"/>
          <a:srcRect l="10063" t="7573" r="5131" b="11968"/>
          <a:stretch/>
        </p:blipFill>
        <p:spPr>
          <a:xfrm>
            <a:off x="530723" y="491141"/>
            <a:ext cx="1340861" cy="1095307"/>
          </a:xfrm>
          <a:prstGeom prst="rect">
            <a:avLst/>
          </a:prstGeom>
        </p:spPr>
      </p:pic>
      <p:sp>
        <p:nvSpPr>
          <p:cNvPr id="31" name="TextBox 30"/>
          <p:cNvSpPr txBox="1"/>
          <p:nvPr/>
        </p:nvSpPr>
        <p:spPr>
          <a:xfrm>
            <a:off x="100369" y="7549048"/>
            <a:ext cx="6670537" cy="1631216"/>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a:t>
            </a:r>
            <a:r>
              <a:rPr lang="en-US" sz="1000" b="1" dirty="0">
                <a:latin typeface="Arial"/>
                <a:cs typeface="Arial"/>
              </a:rPr>
              <a:t>Figure 2: Phenotype of APPL2</a:t>
            </a:r>
            <a:r>
              <a:rPr lang="en-US" sz="1000" b="1" baseline="30000" dirty="0">
                <a:latin typeface="Arial"/>
                <a:cs typeface="Arial"/>
              </a:rPr>
              <a:t>HepKO</a:t>
            </a:r>
            <a:r>
              <a:rPr lang="en-US" sz="1000" b="1" dirty="0">
                <a:latin typeface="Arial"/>
                <a:cs typeface="Arial"/>
              </a:rPr>
              <a:t> mice and their control mice under HFD feeding. </a:t>
            </a:r>
            <a:r>
              <a:rPr lang="en-US" sz="1000" dirty="0">
                <a:latin typeface="Arial"/>
                <a:cs typeface="Arial"/>
              </a:rPr>
              <a:t>Body weight gain </a:t>
            </a:r>
            <a:r>
              <a:rPr lang="en-US" sz="1000" b="1" dirty="0">
                <a:latin typeface="Arial"/>
                <a:cs typeface="Arial"/>
              </a:rPr>
              <a:t>(A), </a:t>
            </a:r>
            <a:r>
              <a:rPr lang="en-US" sz="1000" dirty="0">
                <a:latin typeface="Arial" panose="020B0604020202020204" pitchFamily="34" charset="0"/>
                <a:cs typeface="Arial" panose="020B0604020202020204" pitchFamily="34" charset="0"/>
              </a:rPr>
              <a:t>weekly food intake (</a:t>
            </a:r>
            <a:r>
              <a:rPr lang="en-US" sz="1000" b="1" dirty="0">
                <a:latin typeface="Arial" panose="020B0604020202020204" pitchFamily="34" charset="0"/>
                <a:cs typeface="Arial" panose="020B0604020202020204" pitchFamily="34" charset="0"/>
              </a:rPr>
              <a:t>B</a:t>
            </a:r>
            <a:r>
              <a:rPr lang="en-US" sz="1000" dirty="0">
                <a:latin typeface="Arial" panose="020B0604020202020204" pitchFamily="34" charset="0"/>
                <a:cs typeface="Arial" panose="020B0604020202020204" pitchFamily="34" charset="0"/>
              </a:rPr>
              <a:t>)  and organ mass (</a:t>
            </a:r>
            <a:r>
              <a:rPr lang="en-US" sz="1000" b="1" dirty="0">
                <a:latin typeface="Arial" panose="020B0604020202020204" pitchFamily="34" charset="0"/>
                <a:cs typeface="Arial" panose="020B0604020202020204" pitchFamily="34" charset="0"/>
              </a:rPr>
              <a:t>C</a:t>
            </a:r>
            <a:r>
              <a:rPr lang="en-US" sz="1000" dirty="0">
                <a:latin typeface="Arial" panose="020B0604020202020204" pitchFamily="34" charset="0"/>
                <a:cs typeface="Arial" panose="020B0604020202020204" pitchFamily="34" charset="0"/>
              </a:rPr>
              <a:t>) of loxp or APPL2</a:t>
            </a:r>
            <a:r>
              <a:rPr lang="en-US" sz="1000" baseline="30000" dirty="0">
                <a:latin typeface="Arial" panose="020B0604020202020204" pitchFamily="34" charset="0"/>
                <a:cs typeface="Arial" panose="020B0604020202020204" pitchFamily="34" charset="0"/>
              </a:rPr>
              <a:t>HepKO</a:t>
            </a:r>
            <a:r>
              <a:rPr lang="en-US" sz="1000" dirty="0">
                <a:latin typeface="Arial" panose="020B0604020202020204" pitchFamily="34" charset="0"/>
                <a:cs typeface="Arial" panose="020B0604020202020204" pitchFamily="34" charset="0"/>
              </a:rPr>
              <a:t> mice on HFD. Relative serum adiponectin (</a:t>
            </a:r>
            <a:r>
              <a:rPr lang="en-US" sz="1000" b="1" dirty="0">
                <a:latin typeface="Arial" panose="020B0604020202020204" pitchFamily="34" charset="0"/>
                <a:cs typeface="Arial" panose="020B0604020202020204" pitchFamily="34" charset="0"/>
              </a:rPr>
              <a:t>D</a:t>
            </a:r>
            <a:r>
              <a:rPr lang="en-US" sz="1000" dirty="0">
                <a:latin typeface="Arial" panose="020B0604020202020204" pitchFamily="34" charset="0"/>
                <a:cs typeface="Arial" panose="020B0604020202020204" pitchFamily="34" charset="0"/>
              </a:rPr>
              <a:t>) and serum leptin levels (</a:t>
            </a:r>
            <a:r>
              <a:rPr lang="en-US" sz="1000" b="1" dirty="0">
                <a:latin typeface="Arial" panose="020B0604020202020204" pitchFamily="34" charset="0"/>
                <a:cs typeface="Arial" panose="020B0604020202020204" pitchFamily="34" charset="0"/>
              </a:rPr>
              <a:t>E</a:t>
            </a:r>
            <a:r>
              <a:rPr lang="en-US" sz="1000" dirty="0">
                <a:latin typeface="Arial" panose="020B0604020202020204" pitchFamily="34" charset="0"/>
                <a:cs typeface="Arial" panose="020B0604020202020204" pitchFamily="34" charset="0"/>
              </a:rPr>
              <a:t>) in APPL2</a:t>
            </a:r>
            <a:r>
              <a:rPr lang="en-US" sz="1000" baseline="30000" dirty="0">
                <a:latin typeface="Arial" panose="020B0604020202020204" pitchFamily="34" charset="0"/>
                <a:cs typeface="Arial" panose="020B0604020202020204" pitchFamily="34" charset="0"/>
              </a:rPr>
              <a:t>HepKO </a:t>
            </a:r>
            <a:r>
              <a:rPr lang="en-US" sz="1000" dirty="0">
                <a:latin typeface="Arial" panose="020B0604020202020204" pitchFamily="34" charset="0"/>
                <a:cs typeface="Arial" panose="020B0604020202020204" pitchFamily="34" charset="0"/>
              </a:rPr>
              <a:t>and loxp mice on HFD. (</a:t>
            </a:r>
            <a:r>
              <a:rPr lang="en-US" sz="1000" b="1" dirty="0">
                <a:latin typeface="Arial" panose="020B0604020202020204" pitchFamily="34" charset="0"/>
                <a:cs typeface="Arial" panose="020B0604020202020204" pitchFamily="34" charset="0"/>
              </a:rPr>
              <a:t>F) </a:t>
            </a:r>
            <a:r>
              <a:rPr lang="en-US" sz="1000" dirty="0">
                <a:latin typeface="Arial" panose="020B0604020202020204" pitchFamily="34" charset="0"/>
                <a:cs typeface="Arial" panose="020B0604020202020204" pitchFamily="34" charset="0"/>
              </a:rPr>
              <a:t>Activities of HFD-fed APPL2</a:t>
            </a:r>
            <a:r>
              <a:rPr lang="en-US" sz="1000" baseline="30000" dirty="0">
                <a:latin typeface="Arial" panose="020B0604020202020204" pitchFamily="34" charset="0"/>
                <a:cs typeface="Arial" panose="020B0604020202020204" pitchFamily="34" charset="0"/>
              </a:rPr>
              <a:t>HepKO</a:t>
            </a:r>
            <a:r>
              <a:rPr lang="en-US" sz="1000" dirty="0">
                <a:latin typeface="Arial" panose="020B0604020202020204" pitchFamily="34" charset="0"/>
                <a:cs typeface="Arial" panose="020B0604020202020204" pitchFamily="34" charset="0"/>
              </a:rPr>
              <a:t> and Loxp mice. (</a:t>
            </a:r>
            <a:r>
              <a:rPr lang="en-US" sz="1000" b="1" dirty="0">
                <a:latin typeface="Arial" panose="020B0604020202020204" pitchFamily="34" charset="0"/>
                <a:cs typeface="Arial" panose="020B0604020202020204" pitchFamily="34" charset="0"/>
              </a:rPr>
              <a:t>G</a:t>
            </a:r>
            <a:r>
              <a:rPr lang="en-US" sz="1000" dirty="0">
                <a:latin typeface="Arial" panose="020B0604020202020204" pitchFamily="34" charset="0"/>
                <a:cs typeface="Arial" panose="020B0604020202020204" pitchFamily="34" charset="0"/>
              </a:rPr>
              <a:t>) Resting metabolic rate of HFD-fed APPL2</a:t>
            </a:r>
            <a:r>
              <a:rPr lang="en-US" sz="1000" baseline="30000" dirty="0">
                <a:latin typeface="Arial" panose="020B0604020202020204" pitchFamily="34" charset="0"/>
                <a:cs typeface="Arial" panose="020B0604020202020204" pitchFamily="34" charset="0"/>
              </a:rPr>
              <a:t>HepKO</a:t>
            </a:r>
            <a:r>
              <a:rPr lang="en-US" sz="1000" dirty="0">
                <a:latin typeface="Arial" panose="020B0604020202020204" pitchFamily="34" charset="0"/>
                <a:cs typeface="Arial" panose="020B0604020202020204" pitchFamily="34" charset="0"/>
              </a:rPr>
              <a:t> and Loxp mice. </a:t>
            </a:r>
            <a:r>
              <a:rPr lang="en-US" sz="1000" dirty="0">
                <a:latin typeface="Arial"/>
                <a:cs typeface="Arial"/>
              </a:rPr>
              <a:t>(</a:t>
            </a:r>
            <a:r>
              <a:rPr lang="en-US" sz="1000" b="1" dirty="0">
                <a:latin typeface="Arial"/>
                <a:cs typeface="Arial"/>
              </a:rPr>
              <a:t>H</a:t>
            </a:r>
            <a:r>
              <a:rPr lang="en-US" sz="1000" dirty="0">
                <a:latin typeface="Arial"/>
                <a:cs typeface="Arial"/>
              </a:rPr>
              <a:t>) Core body temperature of control (</a:t>
            </a:r>
            <a:r>
              <a:rPr lang="en-US" sz="1000" dirty="0" err="1">
                <a:latin typeface="Arial"/>
                <a:cs typeface="Arial"/>
              </a:rPr>
              <a:t>loxp</a:t>
            </a:r>
            <a:r>
              <a:rPr lang="en-US" sz="1000" dirty="0">
                <a:latin typeface="Arial"/>
                <a:cs typeface="Arial"/>
              </a:rPr>
              <a:t>) and APPL2</a:t>
            </a:r>
            <a:r>
              <a:rPr lang="en-US" sz="1000" baseline="30000" dirty="0">
                <a:latin typeface="Arial"/>
                <a:cs typeface="Arial"/>
              </a:rPr>
              <a:t>HepKO</a:t>
            </a:r>
            <a:r>
              <a:rPr lang="en-US" sz="1000" dirty="0">
                <a:latin typeface="Arial"/>
                <a:cs typeface="Arial"/>
              </a:rPr>
              <a:t> mice under HFD. (</a:t>
            </a:r>
            <a:r>
              <a:rPr lang="en-US" sz="1000" b="1" dirty="0">
                <a:latin typeface="Arial"/>
                <a:cs typeface="Arial"/>
              </a:rPr>
              <a:t>I</a:t>
            </a:r>
            <a:r>
              <a:rPr lang="en-US" sz="1000" dirty="0">
                <a:latin typeface="Arial"/>
                <a:cs typeface="Arial"/>
              </a:rPr>
              <a:t>) Glycolysis responsible gene expression in the liver of control (loxp) and APPL2</a:t>
            </a:r>
            <a:r>
              <a:rPr lang="en-US" sz="1000" baseline="30000" dirty="0">
                <a:latin typeface="Arial"/>
                <a:cs typeface="Arial"/>
              </a:rPr>
              <a:t>HepKO</a:t>
            </a:r>
            <a:r>
              <a:rPr lang="en-US" sz="1000" dirty="0">
                <a:latin typeface="Arial"/>
                <a:cs typeface="Arial"/>
              </a:rPr>
              <a:t> mice under HFD. (</a:t>
            </a:r>
            <a:r>
              <a:rPr lang="en-US" sz="1000" b="1" dirty="0">
                <a:latin typeface="Arial"/>
                <a:cs typeface="Arial"/>
              </a:rPr>
              <a:t>J</a:t>
            </a:r>
            <a:r>
              <a:rPr lang="en-US" sz="1000" dirty="0">
                <a:latin typeface="Arial"/>
                <a:cs typeface="Arial"/>
              </a:rPr>
              <a:t>) Fasting serum glucagon levels. (</a:t>
            </a:r>
            <a:r>
              <a:rPr lang="en-US" sz="1000" b="1" dirty="0">
                <a:latin typeface="Arial"/>
                <a:cs typeface="Arial"/>
              </a:rPr>
              <a:t>K</a:t>
            </a:r>
            <a:r>
              <a:rPr lang="en-US" sz="1000" dirty="0">
                <a:latin typeface="Arial"/>
                <a:cs typeface="Arial"/>
              </a:rPr>
              <a:t>) phosphorylation of PKA substrates and CREB in the liver of </a:t>
            </a:r>
            <a:r>
              <a:rPr lang="en-US" sz="1000" dirty="0">
                <a:latin typeface="Arial" panose="020B0604020202020204" pitchFamily="34" charset="0"/>
                <a:cs typeface="Arial" panose="020B0604020202020204" pitchFamily="34" charset="0"/>
              </a:rPr>
              <a:t>APPL2</a:t>
            </a:r>
            <a:r>
              <a:rPr lang="en-US" sz="1000" baseline="30000" dirty="0">
                <a:latin typeface="Arial" panose="020B0604020202020204" pitchFamily="34" charset="0"/>
                <a:cs typeface="Arial" panose="020B0604020202020204" pitchFamily="34" charset="0"/>
              </a:rPr>
              <a:t>HepKO</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Loxp</a:t>
            </a:r>
            <a:r>
              <a:rPr lang="en-US" sz="1000" dirty="0">
                <a:latin typeface="Arial" panose="020B0604020202020204" pitchFamily="34" charset="0"/>
                <a:cs typeface="Arial" panose="020B0604020202020204" pitchFamily="34" charset="0"/>
              </a:rPr>
              <a:t> mice. (</a:t>
            </a:r>
            <a:r>
              <a:rPr lang="en-US" sz="1000" b="1" dirty="0">
                <a:latin typeface="Arial" panose="020B0604020202020204" pitchFamily="34" charset="0"/>
                <a:cs typeface="Arial" panose="020B0604020202020204" pitchFamily="34" charset="0"/>
              </a:rPr>
              <a:t>L</a:t>
            </a:r>
            <a:r>
              <a:rPr lang="en-US" sz="1000" dirty="0">
                <a:latin typeface="Arial" panose="020B0604020202020204" pitchFamily="34" charset="0"/>
                <a:cs typeface="Arial" panose="020B0604020202020204" pitchFamily="34" charset="0"/>
              </a:rPr>
              <a:t>) </a:t>
            </a:r>
            <a:r>
              <a:rPr lang="en-US" sz="1000" dirty="0">
                <a:latin typeface="Arial"/>
                <a:cs typeface="Arial"/>
              </a:rPr>
              <a:t>Lipid uptake, (</a:t>
            </a:r>
            <a:r>
              <a:rPr lang="en-US" sz="1000" b="1" dirty="0">
                <a:latin typeface="Arial"/>
                <a:cs typeface="Arial"/>
              </a:rPr>
              <a:t>M</a:t>
            </a:r>
            <a:r>
              <a:rPr lang="en-US" sz="1000" dirty="0">
                <a:latin typeface="Arial"/>
                <a:cs typeface="Arial"/>
              </a:rPr>
              <a:t>) Lipid export, (</a:t>
            </a:r>
            <a:r>
              <a:rPr lang="en-US" sz="1000" b="1" dirty="0">
                <a:latin typeface="Arial"/>
                <a:cs typeface="Arial"/>
              </a:rPr>
              <a:t>N</a:t>
            </a:r>
            <a:r>
              <a:rPr lang="en-US" sz="1000" dirty="0">
                <a:latin typeface="Arial"/>
                <a:cs typeface="Arial"/>
              </a:rPr>
              <a:t>) Fatty acid oxidation responsible gene expression in the liver of control (loxp) and APPL2</a:t>
            </a:r>
            <a:r>
              <a:rPr lang="en-US" sz="1000" baseline="30000" dirty="0">
                <a:latin typeface="Arial"/>
                <a:cs typeface="Arial"/>
              </a:rPr>
              <a:t>HepKO</a:t>
            </a:r>
            <a:r>
              <a:rPr lang="en-US" sz="1000" dirty="0">
                <a:latin typeface="Arial"/>
                <a:cs typeface="Arial"/>
              </a:rPr>
              <a:t> mice under HFD. (</a:t>
            </a:r>
            <a:r>
              <a:rPr lang="en-US" sz="1000" b="1" dirty="0">
                <a:latin typeface="Arial"/>
                <a:cs typeface="Arial"/>
              </a:rPr>
              <a:t>O</a:t>
            </a:r>
            <a:r>
              <a:rPr lang="en-US" sz="1000" dirty="0">
                <a:latin typeface="Arial"/>
                <a:cs typeface="Arial"/>
              </a:rPr>
              <a:t>) Level of Diglyceride in the liver. (</a:t>
            </a:r>
            <a:r>
              <a:rPr lang="en-US" sz="1000" b="1" dirty="0">
                <a:latin typeface="Arial"/>
                <a:cs typeface="Arial"/>
              </a:rPr>
              <a:t>P</a:t>
            </a:r>
            <a:r>
              <a:rPr lang="en-US" sz="1000" dirty="0">
                <a:latin typeface="Arial"/>
                <a:cs typeface="Arial"/>
              </a:rPr>
              <a:t>) UCP-1 expression in brown adipose tissue from the mice on HFD. </a:t>
            </a:r>
            <a:r>
              <a:rPr lang="en-US" sz="1000" dirty="0">
                <a:latin typeface="Arial" panose="020B0604020202020204" pitchFamily="34" charset="0"/>
                <a:cs typeface="Arial" panose="020B0604020202020204" pitchFamily="34" charset="0"/>
              </a:rPr>
              <a:t>All results are presented as mean ± SD, and p values were calculated using the Student’s t test.</a:t>
            </a:r>
            <a:endParaRPr lang="en-US" sz="1000" dirty="0">
              <a:latin typeface="Arial"/>
              <a:cs typeface="Arial"/>
            </a:endParaRPr>
          </a:p>
        </p:txBody>
      </p:sp>
      <p:sp>
        <p:nvSpPr>
          <p:cNvPr id="54" name="Text Box 67"/>
          <p:cNvSpPr txBox="1">
            <a:spLocks noChangeArrowheads="1"/>
          </p:cNvSpPr>
          <p:nvPr/>
        </p:nvSpPr>
        <p:spPr bwMode="auto">
          <a:xfrm>
            <a:off x="1595333" y="4711575"/>
            <a:ext cx="255620" cy="307777"/>
          </a:xfrm>
          <a:prstGeom prst="rect">
            <a:avLst/>
          </a:prstGeom>
          <a:noFill/>
          <a:ln w="38100">
            <a:noFill/>
            <a:miter lim="800000"/>
            <a:headEnd/>
            <a:tailEnd/>
          </a:ln>
        </p:spPr>
        <p:txBody>
          <a:bodyPr wrap="square">
            <a:prstTxWarp prst="textNoShape">
              <a:avLst/>
            </a:prstTxWarp>
            <a:spAutoFit/>
          </a:bodyPr>
          <a:lstStyle/>
          <a:p>
            <a:pPr>
              <a:spcBef>
                <a:spcPct val="50000"/>
              </a:spcBef>
            </a:pPr>
            <a:r>
              <a:rPr lang="en-US" altLang="zh-CN" sz="1400" b="1" dirty="0">
                <a:latin typeface="Arial"/>
                <a:ea typeface="宋体" pitchFamily="-108" charset="-122"/>
                <a:cs typeface="Arial"/>
              </a:rPr>
              <a:t>M</a:t>
            </a:r>
          </a:p>
        </p:txBody>
      </p:sp>
      <p:sp>
        <p:nvSpPr>
          <p:cNvPr id="135" name="Text Box 67"/>
          <p:cNvSpPr txBox="1">
            <a:spLocks noChangeArrowheads="1"/>
          </p:cNvSpPr>
          <p:nvPr/>
        </p:nvSpPr>
        <p:spPr bwMode="auto">
          <a:xfrm>
            <a:off x="3395924" y="4688715"/>
            <a:ext cx="304741" cy="307777"/>
          </a:xfrm>
          <a:prstGeom prst="rect">
            <a:avLst/>
          </a:prstGeom>
          <a:noFill/>
          <a:ln w="38100">
            <a:noFill/>
            <a:miter lim="800000"/>
            <a:headEnd/>
            <a:tailEnd/>
          </a:ln>
        </p:spPr>
        <p:txBody>
          <a:bodyPr>
            <a:prstTxWarp prst="textNoShape">
              <a:avLst/>
            </a:prstTxWarp>
            <a:spAutoFit/>
          </a:bodyPr>
          <a:lstStyle/>
          <a:p>
            <a:pPr>
              <a:spcBef>
                <a:spcPct val="50000"/>
              </a:spcBef>
            </a:pPr>
            <a:r>
              <a:rPr lang="en-US" altLang="zh-CN" sz="1400" b="1" dirty="0">
                <a:latin typeface="Arial"/>
                <a:ea typeface="宋体" pitchFamily="-108" charset="-122"/>
                <a:cs typeface="Arial"/>
              </a:rPr>
              <a:t>N</a:t>
            </a:r>
          </a:p>
        </p:txBody>
      </p:sp>
      <p:sp>
        <p:nvSpPr>
          <p:cNvPr id="57" name="Text Box 28"/>
          <p:cNvSpPr txBox="1">
            <a:spLocks noChangeArrowheads="1"/>
          </p:cNvSpPr>
          <p:nvPr/>
        </p:nvSpPr>
        <p:spPr bwMode="auto">
          <a:xfrm>
            <a:off x="1149406" y="6218117"/>
            <a:ext cx="449840"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CD36</a:t>
            </a:r>
          </a:p>
        </p:txBody>
      </p:sp>
      <p:sp>
        <p:nvSpPr>
          <p:cNvPr id="58" name="Text Box 28"/>
          <p:cNvSpPr txBox="1">
            <a:spLocks noChangeArrowheads="1"/>
          </p:cNvSpPr>
          <p:nvPr/>
        </p:nvSpPr>
        <p:spPr bwMode="auto">
          <a:xfrm>
            <a:off x="255182" y="571390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59" name="Text Box 28"/>
          <p:cNvSpPr txBox="1">
            <a:spLocks noChangeArrowheads="1"/>
          </p:cNvSpPr>
          <p:nvPr/>
        </p:nvSpPr>
        <p:spPr bwMode="auto">
          <a:xfrm>
            <a:off x="255182" y="536777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60" name="Text Box 28"/>
          <p:cNvSpPr txBox="1">
            <a:spLocks noChangeArrowheads="1"/>
          </p:cNvSpPr>
          <p:nvPr/>
        </p:nvSpPr>
        <p:spPr bwMode="auto">
          <a:xfrm>
            <a:off x="255182" y="6065252"/>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61" name="TextBox 60"/>
          <p:cNvSpPr txBox="1"/>
          <p:nvPr/>
        </p:nvSpPr>
        <p:spPr>
          <a:xfrm rot="16200000">
            <a:off x="-418147" y="5556377"/>
            <a:ext cx="1576173" cy="215444"/>
          </a:xfrm>
          <a:prstGeom prst="rect">
            <a:avLst/>
          </a:prstGeom>
          <a:noFill/>
        </p:spPr>
        <p:txBody>
          <a:bodyPr wrap="square" rtlCol="0">
            <a:spAutoFit/>
          </a:bodyPr>
          <a:lstStyle/>
          <a:p>
            <a:pPr algn="ctr"/>
            <a:r>
              <a:rPr lang="en-US" sz="800" dirty="0">
                <a:latin typeface="Arial" pitchFamily="34" charset="0"/>
                <a:cs typeface="Arial" pitchFamily="34" charset="0"/>
              </a:rPr>
              <a:t>Relative mRNA levels (Fold)</a:t>
            </a:r>
          </a:p>
        </p:txBody>
      </p:sp>
      <p:sp>
        <p:nvSpPr>
          <p:cNvPr id="63" name="Text Box 28"/>
          <p:cNvSpPr txBox="1">
            <a:spLocks noChangeArrowheads="1"/>
          </p:cNvSpPr>
          <p:nvPr/>
        </p:nvSpPr>
        <p:spPr bwMode="auto">
          <a:xfrm>
            <a:off x="641994" y="6222486"/>
            <a:ext cx="527065"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LPL</a:t>
            </a:r>
          </a:p>
        </p:txBody>
      </p:sp>
      <p:sp>
        <p:nvSpPr>
          <p:cNvPr id="67" name="Text Box 67"/>
          <p:cNvSpPr txBox="1">
            <a:spLocks noChangeArrowheads="1"/>
          </p:cNvSpPr>
          <p:nvPr/>
        </p:nvSpPr>
        <p:spPr bwMode="auto">
          <a:xfrm>
            <a:off x="267121" y="4711575"/>
            <a:ext cx="304741" cy="307777"/>
          </a:xfrm>
          <a:prstGeom prst="rect">
            <a:avLst/>
          </a:prstGeom>
          <a:noFill/>
          <a:ln w="38100">
            <a:noFill/>
            <a:miter lim="800000"/>
            <a:headEnd/>
            <a:tailEnd/>
          </a:ln>
        </p:spPr>
        <p:txBody>
          <a:bodyPr>
            <a:prstTxWarp prst="textNoShape">
              <a:avLst/>
            </a:prstTxWarp>
            <a:spAutoFit/>
          </a:bodyPr>
          <a:lstStyle/>
          <a:p>
            <a:pPr>
              <a:spcBef>
                <a:spcPct val="50000"/>
              </a:spcBef>
            </a:pPr>
            <a:r>
              <a:rPr lang="en-US" altLang="zh-CN" sz="1400" b="1" dirty="0">
                <a:latin typeface="Arial"/>
                <a:ea typeface="宋体" pitchFamily="-108" charset="-122"/>
                <a:cs typeface="Arial"/>
              </a:rPr>
              <a:t>L</a:t>
            </a:r>
          </a:p>
        </p:txBody>
      </p:sp>
      <p:sp>
        <p:nvSpPr>
          <p:cNvPr id="8" name="TextBox 7">
            <a:extLst>
              <a:ext uri="{FF2B5EF4-FFF2-40B4-BE49-F238E27FC236}">
                <a16:creationId xmlns:a16="http://schemas.microsoft.com/office/drawing/2014/main" id="{1295D103-7E49-4C06-85A7-C9350012E766}"/>
              </a:ext>
            </a:extLst>
          </p:cNvPr>
          <p:cNvSpPr txBox="1"/>
          <p:nvPr/>
        </p:nvSpPr>
        <p:spPr>
          <a:xfrm>
            <a:off x="592374" y="4896358"/>
            <a:ext cx="109509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Lipid uptake (HFD)</a:t>
            </a:r>
          </a:p>
        </p:txBody>
      </p:sp>
      <p:sp>
        <p:nvSpPr>
          <p:cNvPr id="146" name="TextBox 145"/>
          <p:cNvSpPr txBox="1"/>
          <p:nvPr/>
        </p:nvSpPr>
        <p:spPr>
          <a:xfrm>
            <a:off x="1581890" y="3243387"/>
            <a:ext cx="234360" cy="307777"/>
          </a:xfrm>
          <a:prstGeom prst="rect">
            <a:avLst/>
          </a:prstGeom>
          <a:noFill/>
        </p:spPr>
        <p:txBody>
          <a:bodyPr wrap="none" rtlCol="0">
            <a:spAutoFit/>
          </a:bodyPr>
          <a:lstStyle/>
          <a:p>
            <a:r>
              <a:rPr lang="en-US" sz="1400" b="1" dirty="0">
                <a:latin typeface="Arial"/>
                <a:cs typeface="Arial"/>
              </a:rPr>
              <a:t>I</a:t>
            </a:r>
          </a:p>
        </p:txBody>
      </p:sp>
      <p:sp>
        <p:nvSpPr>
          <p:cNvPr id="147" name="Text Box 28"/>
          <p:cNvSpPr txBox="1">
            <a:spLocks noChangeArrowheads="1"/>
          </p:cNvSpPr>
          <p:nvPr/>
        </p:nvSpPr>
        <p:spPr bwMode="auto">
          <a:xfrm>
            <a:off x="1976664" y="4535795"/>
            <a:ext cx="528393"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GCK</a:t>
            </a:r>
          </a:p>
        </p:txBody>
      </p:sp>
      <p:sp>
        <p:nvSpPr>
          <p:cNvPr id="148" name="Text Box 28"/>
          <p:cNvSpPr txBox="1">
            <a:spLocks noChangeArrowheads="1"/>
          </p:cNvSpPr>
          <p:nvPr/>
        </p:nvSpPr>
        <p:spPr bwMode="auto">
          <a:xfrm>
            <a:off x="2447084" y="4535795"/>
            <a:ext cx="449840" cy="215444"/>
          </a:xfrm>
          <a:prstGeom prst="rect">
            <a:avLst/>
          </a:prstGeom>
          <a:noFill/>
          <a:ln w="9525">
            <a:noFill/>
            <a:miter lim="800000"/>
            <a:headEnd/>
            <a:tailEnd/>
          </a:ln>
        </p:spPr>
        <p:txBody>
          <a:bodyPr wrap="square">
            <a:spAutoFit/>
          </a:bodyPr>
          <a:lstStyle/>
          <a:p>
            <a:r>
              <a:rPr kumimoji="1" lang="en-US" altLang="zh-CN" sz="800" dirty="0" err="1">
                <a:latin typeface="Arial" pitchFamily="34" charset="0"/>
                <a:ea typeface="SimSun" charset="-122"/>
                <a:cs typeface="Arial" pitchFamily="34" charset="0"/>
              </a:rPr>
              <a:t>pdhb</a:t>
            </a:r>
            <a:endParaRPr kumimoji="1" lang="en-US" altLang="zh-CN" sz="800" dirty="0">
              <a:latin typeface="Arial" pitchFamily="34" charset="0"/>
              <a:ea typeface="SimSun" charset="-122"/>
              <a:cs typeface="Arial" pitchFamily="34" charset="0"/>
            </a:endParaRPr>
          </a:p>
        </p:txBody>
      </p:sp>
      <p:sp>
        <p:nvSpPr>
          <p:cNvPr id="149" name="Text Box 28"/>
          <p:cNvSpPr txBox="1">
            <a:spLocks noChangeArrowheads="1"/>
          </p:cNvSpPr>
          <p:nvPr/>
        </p:nvSpPr>
        <p:spPr bwMode="auto">
          <a:xfrm>
            <a:off x="1608668" y="394954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150" name="Text Box 28"/>
          <p:cNvSpPr txBox="1">
            <a:spLocks noChangeArrowheads="1"/>
          </p:cNvSpPr>
          <p:nvPr/>
        </p:nvSpPr>
        <p:spPr bwMode="auto">
          <a:xfrm>
            <a:off x="1608668" y="332984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5</a:t>
            </a:r>
          </a:p>
        </p:txBody>
      </p:sp>
      <p:sp>
        <p:nvSpPr>
          <p:cNvPr id="151" name="Text Box 28"/>
          <p:cNvSpPr txBox="1">
            <a:spLocks noChangeArrowheads="1"/>
          </p:cNvSpPr>
          <p:nvPr/>
        </p:nvSpPr>
        <p:spPr bwMode="auto">
          <a:xfrm>
            <a:off x="1608668" y="4386744"/>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152" name="TextBox 151"/>
          <p:cNvSpPr txBox="1"/>
          <p:nvPr/>
        </p:nvSpPr>
        <p:spPr>
          <a:xfrm rot="16200000">
            <a:off x="1189313" y="3826438"/>
            <a:ext cx="1024177" cy="338554"/>
          </a:xfrm>
          <a:prstGeom prst="rect">
            <a:avLst/>
          </a:prstGeom>
          <a:noFill/>
        </p:spPr>
        <p:txBody>
          <a:bodyPr wrap="square" rtlCol="0">
            <a:spAutoFit/>
          </a:bodyPr>
          <a:lstStyle/>
          <a:p>
            <a:pPr algn="ctr"/>
            <a:r>
              <a:rPr lang="en-US" sz="800" dirty="0">
                <a:latin typeface="Arial" pitchFamily="34" charset="0"/>
                <a:cs typeface="Arial" pitchFamily="34" charset="0"/>
              </a:rPr>
              <a:t>Relative mRNA expression (Fold)</a:t>
            </a:r>
          </a:p>
        </p:txBody>
      </p:sp>
      <p:sp>
        <p:nvSpPr>
          <p:cNvPr id="155" name="Text Box 28"/>
          <p:cNvSpPr txBox="1">
            <a:spLocks noChangeArrowheads="1"/>
          </p:cNvSpPr>
          <p:nvPr/>
        </p:nvSpPr>
        <p:spPr bwMode="auto">
          <a:xfrm>
            <a:off x="2931989" y="4535795"/>
            <a:ext cx="527065"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pfkfb1</a:t>
            </a:r>
          </a:p>
        </p:txBody>
      </p:sp>
      <p:sp>
        <p:nvSpPr>
          <p:cNvPr id="117" name="TextBox 116">
            <a:extLst>
              <a:ext uri="{FF2B5EF4-FFF2-40B4-BE49-F238E27FC236}">
                <a16:creationId xmlns:a16="http://schemas.microsoft.com/office/drawing/2014/main" id="{41BDD626-B56A-4843-9B22-D0801961D30C}"/>
              </a:ext>
            </a:extLst>
          </p:cNvPr>
          <p:cNvSpPr txBox="1"/>
          <p:nvPr/>
        </p:nvSpPr>
        <p:spPr>
          <a:xfrm>
            <a:off x="2098646" y="3301040"/>
            <a:ext cx="96578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Glycolysis (HFD)</a:t>
            </a:r>
          </a:p>
        </p:txBody>
      </p:sp>
      <p:sp>
        <p:nvSpPr>
          <p:cNvPr id="69" name="Text Box 28"/>
          <p:cNvSpPr txBox="1">
            <a:spLocks noChangeArrowheads="1"/>
          </p:cNvSpPr>
          <p:nvPr/>
        </p:nvSpPr>
        <p:spPr bwMode="auto">
          <a:xfrm>
            <a:off x="3828488" y="6192753"/>
            <a:ext cx="589302"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HMGS2</a:t>
            </a:r>
          </a:p>
        </p:txBody>
      </p:sp>
      <p:sp>
        <p:nvSpPr>
          <p:cNvPr id="70" name="Text Box 28"/>
          <p:cNvSpPr txBox="1">
            <a:spLocks noChangeArrowheads="1"/>
          </p:cNvSpPr>
          <p:nvPr/>
        </p:nvSpPr>
        <p:spPr bwMode="auto">
          <a:xfrm>
            <a:off x="4271392" y="6192753"/>
            <a:ext cx="449840"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CPT1</a:t>
            </a:r>
          </a:p>
        </p:txBody>
      </p:sp>
      <p:sp>
        <p:nvSpPr>
          <p:cNvPr id="71" name="Text Box 28"/>
          <p:cNvSpPr txBox="1">
            <a:spLocks noChangeArrowheads="1"/>
          </p:cNvSpPr>
          <p:nvPr/>
        </p:nvSpPr>
        <p:spPr bwMode="auto">
          <a:xfrm>
            <a:off x="3584439" y="542568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1.5</a:t>
            </a:r>
          </a:p>
        </p:txBody>
      </p:sp>
      <p:sp>
        <p:nvSpPr>
          <p:cNvPr id="72" name="Text Box 28"/>
          <p:cNvSpPr txBox="1">
            <a:spLocks noChangeArrowheads="1"/>
          </p:cNvSpPr>
          <p:nvPr/>
        </p:nvSpPr>
        <p:spPr bwMode="auto">
          <a:xfrm>
            <a:off x="3584439" y="504565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2.5</a:t>
            </a:r>
          </a:p>
        </p:txBody>
      </p:sp>
      <p:sp>
        <p:nvSpPr>
          <p:cNvPr id="73" name="Text Box 28"/>
          <p:cNvSpPr txBox="1">
            <a:spLocks noChangeArrowheads="1"/>
          </p:cNvSpPr>
          <p:nvPr/>
        </p:nvSpPr>
        <p:spPr bwMode="auto">
          <a:xfrm>
            <a:off x="3584439" y="6018581"/>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74" name="TextBox 73"/>
          <p:cNvSpPr txBox="1"/>
          <p:nvPr/>
        </p:nvSpPr>
        <p:spPr>
          <a:xfrm rot="16200000">
            <a:off x="2936858" y="5545934"/>
            <a:ext cx="1526279" cy="215444"/>
          </a:xfrm>
          <a:prstGeom prst="rect">
            <a:avLst/>
          </a:prstGeom>
          <a:noFill/>
        </p:spPr>
        <p:txBody>
          <a:bodyPr wrap="square" rtlCol="0">
            <a:spAutoFit/>
          </a:bodyPr>
          <a:lstStyle/>
          <a:p>
            <a:pPr algn="ctr"/>
            <a:r>
              <a:rPr lang="en-US" sz="800" dirty="0">
                <a:latin typeface="Arial" pitchFamily="34" charset="0"/>
                <a:cs typeface="Arial" pitchFamily="34" charset="0"/>
              </a:rPr>
              <a:t>Relative mRNA levels (Fold)</a:t>
            </a:r>
          </a:p>
        </p:txBody>
      </p:sp>
      <p:sp>
        <p:nvSpPr>
          <p:cNvPr id="76" name="Text Box 28"/>
          <p:cNvSpPr txBox="1">
            <a:spLocks noChangeArrowheads="1"/>
          </p:cNvSpPr>
          <p:nvPr/>
        </p:nvSpPr>
        <p:spPr bwMode="auto">
          <a:xfrm>
            <a:off x="4564586" y="6192753"/>
            <a:ext cx="687607"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ACADVM</a:t>
            </a:r>
          </a:p>
        </p:txBody>
      </p:sp>
      <p:sp>
        <p:nvSpPr>
          <p:cNvPr id="77" name="Text Box 28"/>
          <p:cNvSpPr txBox="1">
            <a:spLocks noChangeArrowheads="1"/>
          </p:cNvSpPr>
          <p:nvPr/>
        </p:nvSpPr>
        <p:spPr bwMode="auto">
          <a:xfrm>
            <a:off x="5064931" y="6192482"/>
            <a:ext cx="687607"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MCAD</a:t>
            </a:r>
          </a:p>
        </p:txBody>
      </p:sp>
      <p:sp>
        <p:nvSpPr>
          <p:cNvPr id="118" name="TextBox 117">
            <a:extLst>
              <a:ext uri="{FF2B5EF4-FFF2-40B4-BE49-F238E27FC236}">
                <a16:creationId xmlns:a16="http://schemas.microsoft.com/office/drawing/2014/main" id="{B900CB90-3C0D-43D0-8B2C-00CC809F9592}"/>
              </a:ext>
            </a:extLst>
          </p:cNvPr>
          <p:cNvSpPr txBox="1"/>
          <p:nvPr/>
        </p:nvSpPr>
        <p:spPr>
          <a:xfrm>
            <a:off x="3793902" y="4858260"/>
            <a:ext cx="1422631"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Fatty acid oxidation (HFD)</a:t>
            </a:r>
          </a:p>
        </p:txBody>
      </p:sp>
      <p:sp>
        <p:nvSpPr>
          <p:cNvPr id="142" name="Text Box 28"/>
          <p:cNvSpPr txBox="1">
            <a:spLocks noChangeArrowheads="1"/>
          </p:cNvSpPr>
          <p:nvPr/>
        </p:nvSpPr>
        <p:spPr bwMode="auto">
          <a:xfrm>
            <a:off x="1900861" y="6154708"/>
            <a:ext cx="589302"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ABCA1</a:t>
            </a:r>
          </a:p>
        </p:txBody>
      </p:sp>
      <p:sp>
        <p:nvSpPr>
          <p:cNvPr id="143" name="Text Box 28"/>
          <p:cNvSpPr txBox="1">
            <a:spLocks noChangeArrowheads="1"/>
          </p:cNvSpPr>
          <p:nvPr/>
        </p:nvSpPr>
        <p:spPr bwMode="auto">
          <a:xfrm>
            <a:off x="2285488" y="6154708"/>
            <a:ext cx="566418"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ABCA6</a:t>
            </a:r>
          </a:p>
        </p:txBody>
      </p:sp>
      <p:sp>
        <p:nvSpPr>
          <p:cNvPr id="144" name="Text Box 28"/>
          <p:cNvSpPr txBox="1">
            <a:spLocks noChangeArrowheads="1"/>
          </p:cNvSpPr>
          <p:nvPr/>
        </p:nvSpPr>
        <p:spPr bwMode="auto">
          <a:xfrm>
            <a:off x="1603116" y="562798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159" name="Text Box 28"/>
          <p:cNvSpPr txBox="1">
            <a:spLocks noChangeArrowheads="1"/>
          </p:cNvSpPr>
          <p:nvPr/>
        </p:nvSpPr>
        <p:spPr bwMode="auto">
          <a:xfrm>
            <a:off x="1603116" y="521662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sp>
        <p:nvSpPr>
          <p:cNvPr id="160" name="Text Box 28"/>
          <p:cNvSpPr txBox="1">
            <a:spLocks noChangeArrowheads="1"/>
          </p:cNvSpPr>
          <p:nvPr/>
        </p:nvSpPr>
        <p:spPr bwMode="auto">
          <a:xfrm>
            <a:off x="1603116" y="6031403"/>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161" name="TextBox 160"/>
          <p:cNvSpPr txBox="1"/>
          <p:nvPr/>
        </p:nvSpPr>
        <p:spPr>
          <a:xfrm rot="16200000">
            <a:off x="1029923" y="5550338"/>
            <a:ext cx="1498307" cy="215444"/>
          </a:xfrm>
          <a:prstGeom prst="rect">
            <a:avLst/>
          </a:prstGeom>
          <a:noFill/>
        </p:spPr>
        <p:txBody>
          <a:bodyPr wrap="square" rtlCol="0">
            <a:spAutoFit/>
          </a:bodyPr>
          <a:lstStyle/>
          <a:p>
            <a:pPr algn="ctr"/>
            <a:r>
              <a:rPr lang="en-US" sz="800" dirty="0">
                <a:latin typeface="Arial" pitchFamily="34" charset="0"/>
                <a:cs typeface="Arial" pitchFamily="34" charset="0"/>
              </a:rPr>
              <a:t>Relative mRNA levels (Fold)</a:t>
            </a:r>
          </a:p>
        </p:txBody>
      </p:sp>
      <p:sp>
        <p:nvSpPr>
          <p:cNvPr id="168" name="Text Box 28"/>
          <p:cNvSpPr txBox="1">
            <a:spLocks noChangeArrowheads="1"/>
          </p:cNvSpPr>
          <p:nvPr/>
        </p:nvSpPr>
        <p:spPr bwMode="auto">
          <a:xfrm>
            <a:off x="1603116" y="542020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169" name="Text Box 28"/>
          <p:cNvSpPr txBox="1">
            <a:spLocks noChangeArrowheads="1"/>
          </p:cNvSpPr>
          <p:nvPr/>
        </p:nvSpPr>
        <p:spPr bwMode="auto">
          <a:xfrm>
            <a:off x="1603116" y="582539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119" name="TextBox 118">
            <a:extLst>
              <a:ext uri="{FF2B5EF4-FFF2-40B4-BE49-F238E27FC236}">
                <a16:creationId xmlns:a16="http://schemas.microsoft.com/office/drawing/2014/main" id="{6720F519-6070-45EF-B7FA-77ED796D6592}"/>
              </a:ext>
            </a:extLst>
          </p:cNvPr>
          <p:cNvSpPr txBox="1"/>
          <p:nvPr/>
        </p:nvSpPr>
        <p:spPr>
          <a:xfrm>
            <a:off x="2008270" y="4888738"/>
            <a:ext cx="1064720"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Lipid export (HFD)</a:t>
            </a:r>
          </a:p>
        </p:txBody>
      </p:sp>
      <p:sp>
        <p:nvSpPr>
          <p:cNvPr id="177" name="TextBox 176">
            <a:extLst>
              <a:ext uri="{FF2B5EF4-FFF2-40B4-BE49-F238E27FC236}">
                <a16:creationId xmlns:a16="http://schemas.microsoft.com/office/drawing/2014/main" id="{3F9FC9A2-82EC-9445-B4C8-349B4E64F953}"/>
              </a:ext>
            </a:extLst>
          </p:cNvPr>
          <p:cNvSpPr txBox="1"/>
          <p:nvPr/>
        </p:nvSpPr>
        <p:spPr>
          <a:xfrm>
            <a:off x="3902655" y="3171673"/>
            <a:ext cx="441784" cy="172697"/>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Light</a:t>
            </a:r>
          </a:p>
        </p:txBody>
      </p:sp>
      <p:sp>
        <p:nvSpPr>
          <p:cNvPr id="180" name="TextBox 179">
            <a:extLst>
              <a:ext uri="{FF2B5EF4-FFF2-40B4-BE49-F238E27FC236}">
                <a16:creationId xmlns:a16="http://schemas.microsoft.com/office/drawing/2014/main" id="{12E9260D-EF63-3142-9600-6B7DFEC58F31}"/>
              </a:ext>
            </a:extLst>
          </p:cNvPr>
          <p:cNvSpPr txBox="1"/>
          <p:nvPr/>
        </p:nvSpPr>
        <p:spPr>
          <a:xfrm>
            <a:off x="4576324" y="3170989"/>
            <a:ext cx="441783" cy="173381"/>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Dark</a:t>
            </a:r>
          </a:p>
        </p:txBody>
      </p:sp>
      <p:sp>
        <p:nvSpPr>
          <p:cNvPr id="181" name="Text Box 67">
            <a:extLst>
              <a:ext uri="{FF2B5EF4-FFF2-40B4-BE49-F238E27FC236}">
                <a16:creationId xmlns:a16="http://schemas.microsoft.com/office/drawing/2014/main" id="{163705D4-74B4-4247-890E-4D22BB5810C5}"/>
              </a:ext>
            </a:extLst>
          </p:cNvPr>
          <p:cNvSpPr txBox="1">
            <a:spLocks noChangeArrowheads="1"/>
          </p:cNvSpPr>
          <p:nvPr/>
        </p:nvSpPr>
        <p:spPr bwMode="auto">
          <a:xfrm>
            <a:off x="3265478" y="1813799"/>
            <a:ext cx="304741" cy="307777"/>
          </a:xfrm>
          <a:prstGeom prst="rect">
            <a:avLst/>
          </a:prstGeom>
          <a:noFill/>
          <a:ln w="38100">
            <a:noFill/>
            <a:miter lim="800000"/>
            <a:headEnd/>
            <a:tailEnd/>
          </a:ln>
        </p:spPr>
        <p:txBody>
          <a:bodyPr>
            <a:prstTxWarp prst="textNoShape">
              <a:avLst/>
            </a:prstTxWarp>
            <a:spAutoFit/>
          </a:bodyPr>
          <a:lstStyle/>
          <a:p>
            <a:pPr>
              <a:spcBef>
                <a:spcPct val="50000"/>
              </a:spcBef>
            </a:pPr>
            <a:r>
              <a:rPr lang="en-US" altLang="zh-CN" sz="1400" b="1" dirty="0">
                <a:latin typeface="Arial"/>
                <a:ea typeface="宋体" pitchFamily="-108" charset="-122"/>
                <a:cs typeface="Arial"/>
              </a:rPr>
              <a:t>F</a:t>
            </a:r>
          </a:p>
        </p:txBody>
      </p:sp>
      <p:sp>
        <p:nvSpPr>
          <p:cNvPr id="184" name="Text Box 28">
            <a:extLst>
              <a:ext uri="{FF2B5EF4-FFF2-40B4-BE49-F238E27FC236}">
                <a16:creationId xmlns:a16="http://schemas.microsoft.com/office/drawing/2014/main" id="{40117B09-7D86-114E-A4ED-58AC9B68C451}"/>
              </a:ext>
            </a:extLst>
          </p:cNvPr>
          <p:cNvSpPr txBox="1">
            <a:spLocks noChangeArrowheads="1"/>
          </p:cNvSpPr>
          <p:nvPr/>
        </p:nvSpPr>
        <p:spPr bwMode="auto">
          <a:xfrm>
            <a:off x="3420775" y="1946381"/>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sp>
        <p:nvSpPr>
          <p:cNvPr id="185" name="Text Box 28">
            <a:extLst>
              <a:ext uri="{FF2B5EF4-FFF2-40B4-BE49-F238E27FC236}">
                <a16:creationId xmlns:a16="http://schemas.microsoft.com/office/drawing/2014/main" id="{91E8C1C7-D515-9F43-9E92-6767B2E93C7D}"/>
              </a:ext>
            </a:extLst>
          </p:cNvPr>
          <p:cNvSpPr txBox="1">
            <a:spLocks noChangeArrowheads="1"/>
          </p:cNvSpPr>
          <p:nvPr/>
        </p:nvSpPr>
        <p:spPr bwMode="auto">
          <a:xfrm>
            <a:off x="3420775" y="2196707"/>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186" name="Text Box 28">
            <a:extLst>
              <a:ext uri="{FF2B5EF4-FFF2-40B4-BE49-F238E27FC236}">
                <a16:creationId xmlns:a16="http://schemas.microsoft.com/office/drawing/2014/main" id="{77521E0D-2411-AD4E-A61A-C4696B223459}"/>
              </a:ext>
            </a:extLst>
          </p:cNvPr>
          <p:cNvSpPr txBox="1">
            <a:spLocks noChangeArrowheads="1"/>
          </p:cNvSpPr>
          <p:nvPr/>
        </p:nvSpPr>
        <p:spPr bwMode="auto">
          <a:xfrm>
            <a:off x="3420775" y="269415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187" name="Text Box 28">
            <a:extLst>
              <a:ext uri="{FF2B5EF4-FFF2-40B4-BE49-F238E27FC236}">
                <a16:creationId xmlns:a16="http://schemas.microsoft.com/office/drawing/2014/main" id="{AA55165C-C455-4D4C-B4EB-6EB8AF1D2549}"/>
              </a:ext>
            </a:extLst>
          </p:cNvPr>
          <p:cNvSpPr txBox="1">
            <a:spLocks noChangeArrowheads="1"/>
          </p:cNvSpPr>
          <p:nvPr/>
        </p:nvSpPr>
        <p:spPr bwMode="auto">
          <a:xfrm>
            <a:off x="3420775" y="2975929"/>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188" name="TextBox 187">
            <a:extLst>
              <a:ext uri="{FF2B5EF4-FFF2-40B4-BE49-F238E27FC236}">
                <a16:creationId xmlns:a16="http://schemas.microsoft.com/office/drawing/2014/main" id="{4B216C3D-6E90-384C-8003-89A7B703A5BF}"/>
              </a:ext>
            </a:extLst>
          </p:cNvPr>
          <p:cNvSpPr txBox="1"/>
          <p:nvPr/>
        </p:nvSpPr>
        <p:spPr>
          <a:xfrm rot="16200000">
            <a:off x="2966494" y="2365262"/>
            <a:ext cx="1153734" cy="215444"/>
          </a:xfrm>
          <a:prstGeom prst="rect">
            <a:avLst/>
          </a:prstGeom>
          <a:noFill/>
        </p:spPr>
        <p:txBody>
          <a:bodyPr wrap="square" rtlCol="0">
            <a:spAutoFit/>
          </a:bodyPr>
          <a:lstStyle/>
          <a:p>
            <a:r>
              <a:rPr lang="en-US" sz="800" dirty="0">
                <a:latin typeface="Arial" pitchFamily="34" charset="0"/>
                <a:cs typeface="Arial" pitchFamily="34" charset="0"/>
              </a:rPr>
              <a:t>Activity (Count)</a:t>
            </a:r>
          </a:p>
        </p:txBody>
      </p:sp>
      <p:sp>
        <p:nvSpPr>
          <p:cNvPr id="209" name="TextBox 208">
            <a:extLst>
              <a:ext uri="{FF2B5EF4-FFF2-40B4-BE49-F238E27FC236}">
                <a16:creationId xmlns:a16="http://schemas.microsoft.com/office/drawing/2014/main" id="{0BD88649-4DC5-754F-9DAA-7A60A10EFAE3}"/>
              </a:ext>
            </a:extLst>
          </p:cNvPr>
          <p:cNvSpPr txBox="1"/>
          <p:nvPr/>
        </p:nvSpPr>
        <p:spPr>
          <a:xfrm>
            <a:off x="1819488" y="1813799"/>
            <a:ext cx="304892" cy="307777"/>
          </a:xfrm>
          <a:prstGeom prst="rect">
            <a:avLst/>
          </a:prstGeom>
          <a:noFill/>
        </p:spPr>
        <p:txBody>
          <a:bodyPr wrap="none" rtlCol="0">
            <a:spAutoFit/>
          </a:bodyPr>
          <a:lstStyle/>
          <a:p>
            <a:r>
              <a:rPr lang="en-US" sz="1400" b="1" dirty="0">
                <a:latin typeface="Arial"/>
                <a:cs typeface="Arial"/>
              </a:rPr>
              <a:t>E</a:t>
            </a:r>
          </a:p>
        </p:txBody>
      </p:sp>
      <p:sp>
        <p:nvSpPr>
          <p:cNvPr id="216" name="Text Box 28">
            <a:extLst>
              <a:ext uri="{FF2B5EF4-FFF2-40B4-BE49-F238E27FC236}">
                <a16:creationId xmlns:a16="http://schemas.microsoft.com/office/drawing/2014/main" id="{D9774756-0D14-3646-B7C5-6E0EB652B359}"/>
              </a:ext>
            </a:extLst>
          </p:cNvPr>
          <p:cNvSpPr txBox="1">
            <a:spLocks noChangeArrowheads="1"/>
          </p:cNvSpPr>
          <p:nvPr/>
        </p:nvSpPr>
        <p:spPr bwMode="auto">
          <a:xfrm>
            <a:off x="1938944" y="1894223"/>
            <a:ext cx="390525" cy="252185"/>
          </a:xfrm>
          <a:prstGeom prst="rect">
            <a:avLst/>
          </a:prstGeom>
          <a:noFill/>
          <a:ln w="9525">
            <a:noFill/>
            <a:miter lim="800000"/>
            <a:headEnd/>
            <a:tailEnd/>
          </a:ln>
        </p:spPr>
        <p:txBody>
          <a:bodyPr wrap="square" tIns="91440">
            <a:spAutoFit/>
          </a:bodyPr>
          <a:lstStyle/>
          <a:p>
            <a:pPr algn="r">
              <a:lnSpc>
                <a:spcPts val="1025"/>
              </a:lnSpc>
            </a:pPr>
            <a:r>
              <a:rPr kumimoji="1" lang="en-US" altLang="zh-CN" sz="600" dirty="0">
                <a:latin typeface="Arial" pitchFamily="34" charset="0"/>
                <a:ea typeface="SimSun" charset="-122"/>
                <a:cs typeface="Arial" pitchFamily="34" charset="0"/>
              </a:rPr>
              <a:t>50</a:t>
            </a:r>
          </a:p>
        </p:txBody>
      </p:sp>
      <p:sp>
        <p:nvSpPr>
          <p:cNvPr id="217" name="Text Box 28">
            <a:extLst>
              <a:ext uri="{FF2B5EF4-FFF2-40B4-BE49-F238E27FC236}">
                <a16:creationId xmlns:a16="http://schemas.microsoft.com/office/drawing/2014/main" id="{62B565FC-CF1D-354B-A993-36E36C5078D3}"/>
              </a:ext>
            </a:extLst>
          </p:cNvPr>
          <p:cNvSpPr txBox="1">
            <a:spLocks noChangeArrowheads="1"/>
          </p:cNvSpPr>
          <p:nvPr/>
        </p:nvSpPr>
        <p:spPr bwMode="auto">
          <a:xfrm>
            <a:off x="1948469" y="2335635"/>
            <a:ext cx="381000" cy="242567"/>
          </a:xfrm>
          <a:prstGeom prst="rect">
            <a:avLst/>
          </a:prstGeom>
          <a:noFill/>
          <a:ln w="9525">
            <a:noFill/>
            <a:miter lim="800000"/>
            <a:headEnd/>
            <a:tailEnd/>
          </a:ln>
        </p:spPr>
        <p:txBody>
          <a:bodyPr wrap="square" tIns="91440">
            <a:spAutoFit/>
          </a:bodyPr>
          <a:lstStyle/>
          <a:p>
            <a:pPr algn="r">
              <a:lnSpc>
                <a:spcPts val="925"/>
              </a:lnSpc>
            </a:pPr>
            <a:r>
              <a:rPr kumimoji="1" lang="en-US" altLang="zh-CN" sz="600" dirty="0">
                <a:latin typeface="Arial" pitchFamily="34" charset="0"/>
                <a:ea typeface="SimSun" charset="-122"/>
                <a:cs typeface="Arial" pitchFamily="34" charset="0"/>
              </a:rPr>
              <a:t>30</a:t>
            </a:r>
          </a:p>
        </p:txBody>
      </p:sp>
      <p:sp>
        <p:nvSpPr>
          <p:cNvPr id="218" name="Text Box 28">
            <a:extLst>
              <a:ext uri="{FF2B5EF4-FFF2-40B4-BE49-F238E27FC236}">
                <a16:creationId xmlns:a16="http://schemas.microsoft.com/office/drawing/2014/main" id="{0C2E7499-2024-B249-8342-2AC841A304CE}"/>
              </a:ext>
            </a:extLst>
          </p:cNvPr>
          <p:cNvSpPr txBox="1">
            <a:spLocks noChangeArrowheads="1"/>
          </p:cNvSpPr>
          <p:nvPr/>
        </p:nvSpPr>
        <p:spPr bwMode="auto">
          <a:xfrm>
            <a:off x="1938944" y="2545732"/>
            <a:ext cx="390525" cy="242567"/>
          </a:xfrm>
          <a:prstGeom prst="rect">
            <a:avLst/>
          </a:prstGeom>
          <a:noFill/>
          <a:ln w="9525">
            <a:noFill/>
            <a:miter lim="800000"/>
            <a:headEnd/>
            <a:tailEnd/>
          </a:ln>
        </p:spPr>
        <p:txBody>
          <a:bodyPr wrap="square"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219" name="Text Box 28">
            <a:extLst>
              <a:ext uri="{FF2B5EF4-FFF2-40B4-BE49-F238E27FC236}">
                <a16:creationId xmlns:a16="http://schemas.microsoft.com/office/drawing/2014/main" id="{D14CACA4-DBB7-954C-86C1-024DA312C514}"/>
              </a:ext>
            </a:extLst>
          </p:cNvPr>
          <p:cNvSpPr txBox="1">
            <a:spLocks noChangeArrowheads="1"/>
          </p:cNvSpPr>
          <p:nvPr/>
        </p:nvSpPr>
        <p:spPr bwMode="auto">
          <a:xfrm>
            <a:off x="1938944" y="2755944"/>
            <a:ext cx="390525" cy="242567"/>
          </a:xfrm>
          <a:prstGeom prst="rect">
            <a:avLst/>
          </a:prstGeom>
          <a:noFill/>
          <a:ln w="9525">
            <a:noFill/>
            <a:miter lim="800000"/>
            <a:headEnd/>
            <a:tailEnd/>
          </a:ln>
        </p:spPr>
        <p:txBody>
          <a:bodyPr wrap="square"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220" name="Text Box 28">
            <a:extLst>
              <a:ext uri="{FF2B5EF4-FFF2-40B4-BE49-F238E27FC236}">
                <a16:creationId xmlns:a16="http://schemas.microsoft.com/office/drawing/2014/main" id="{99B2F141-CCCB-F947-B033-11DD822741E3}"/>
              </a:ext>
            </a:extLst>
          </p:cNvPr>
          <p:cNvSpPr txBox="1">
            <a:spLocks noChangeArrowheads="1"/>
          </p:cNvSpPr>
          <p:nvPr/>
        </p:nvSpPr>
        <p:spPr bwMode="auto">
          <a:xfrm>
            <a:off x="1938944" y="2137320"/>
            <a:ext cx="390525" cy="230833"/>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40</a:t>
            </a:r>
          </a:p>
        </p:txBody>
      </p:sp>
      <p:sp>
        <p:nvSpPr>
          <p:cNvPr id="221" name="TextBox 220">
            <a:extLst>
              <a:ext uri="{FF2B5EF4-FFF2-40B4-BE49-F238E27FC236}">
                <a16:creationId xmlns:a16="http://schemas.microsoft.com/office/drawing/2014/main" id="{D449373F-C386-6347-855E-E30C1391EBC0}"/>
              </a:ext>
            </a:extLst>
          </p:cNvPr>
          <p:cNvSpPr txBox="1"/>
          <p:nvPr/>
        </p:nvSpPr>
        <p:spPr>
          <a:xfrm rot="16200000">
            <a:off x="1594463" y="2466623"/>
            <a:ext cx="878617" cy="21544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Leptin (ng/mL)</a:t>
            </a:r>
          </a:p>
        </p:txBody>
      </p:sp>
      <p:sp>
        <p:nvSpPr>
          <p:cNvPr id="222" name="TextBox 221">
            <a:extLst>
              <a:ext uri="{FF2B5EF4-FFF2-40B4-BE49-F238E27FC236}">
                <a16:creationId xmlns:a16="http://schemas.microsoft.com/office/drawing/2014/main" id="{EE26D769-83D6-BB49-B8EE-41B6316D0AEB}"/>
              </a:ext>
            </a:extLst>
          </p:cNvPr>
          <p:cNvSpPr txBox="1"/>
          <p:nvPr/>
        </p:nvSpPr>
        <p:spPr>
          <a:xfrm>
            <a:off x="2268896" y="3152623"/>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224" name="Text Box 28">
            <a:extLst>
              <a:ext uri="{FF2B5EF4-FFF2-40B4-BE49-F238E27FC236}">
                <a16:creationId xmlns:a16="http://schemas.microsoft.com/office/drawing/2014/main" id="{E031E88B-49C6-1548-B835-048DC1A39C26}"/>
              </a:ext>
            </a:extLst>
          </p:cNvPr>
          <p:cNvSpPr txBox="1">
            <a:spLocks noChangeArrowheads="1"/>
          </p:cNvSpPr>
          <p:nvPr/>
        </p:nvSpPr>
        <p:spPr bwMode="auto">
          <a:xfrm>
            <a:off x="1938944" y="2980520"/>
            <a:ext cx="390525" cy="230832"/>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0</a:t>
            </a:r>
          </a:p>
        </p:txBody>
      </p:sp>
      <p:sp>
        <p:nvSpPr>
          <p:cNvPr id="225" name="Text Box 28">
            <a:extLst>
              <a:ext uri="{FF2B5EF4-FFF2-40B4-BE49-F238E27FC236}">
                <a16:creationId xmlns:a16="http://schemas.microsoft.com/office/drawing/2014/main" id="{75D615CF-4F17-9D4E-90E5-BA8D1DC2BD3F}"/>
              </a:ext>
            </a:extLst>
          </p:cNvPr>
          <p:cNvSpPr txBox="1">
            <a:spLocks noChangeArrowheads="1"/>
          </p:cNvSpPr>
          <p:nvPr/>
        </p:nvSpPr>
        <p:spPr bwMode="auto">
          <a:xfrm>
            <a:off x="2287871" y="1832070"/>
            <a:ext cx="785893"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(Serum, HFD)</a:t>
            </a:r>
          </a:p>
        </p:txBody>
      </p:sp>
      <p:sp>
        <p:nvSpPr>
          <p:cNvPr id="205" name="Text Box 28">
            <a:extLst>
              <a:ext uri="{FF2B5EF4-FFF2-40B4-BE49-F238E27FC236}">
                <a16:creationId xmlns:a16="http://schemas.microsoft.com/office/drawing/2014/main" id="{1DFB2A99-A2EA-E344-B394-47DE52A908FA}"/>
              </a:ext>
            </a:extLst>
          </p:cNvPr>
          <p:cNvSpPr txBox="1">
            <a:spLocks noChangeArrowheads="1"/>
          </p:cNvSpPr>
          <p:nvPr/>
        </p:nvSpPr>
        <p:spPr bwMode="auto">
          <a:xfrm>
            <a:off x="395446" y="1914272"/>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4</a:t>
            </a:r>
          </a:p>
        </p:txBody>
      </p:sp>
      <p:sp>
        <p:nvSpPr>
          <p:cNvPr id="206" name="Text Box 28">
            <a:extLst>
              <a:ext uri="{FF2B5EF4-FFF2-40B4-BE49-F238E27FC236}">
                <a16:creationId xmlns:a16="http://schemas.microsoft.com/office/drawing/2014/main" id="{619DD941-050D-2D43-9A79-A36B45A93903}"/>
              </a:ext>
            </a:extLst>
          </p:cNvPr>
          <p:cNvSpPr txBox="1">
            <a:spLocks noChangeArrowheads="1"/>
          </p:cNvSpPr>
          <p:nvPr/>
        </p:nvSpPr>
        <p:spPr bwMode="auto">
          <a:xfrm>
            <a:off x="404971" y="2168436"/>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207" name="Text Box 28">
            <a:extLst>
              <a:ext uri="{FF2B5EF4-FFF2-40B4-BE49-F238E27FC236}">
                <a16:creationId xmlns:a16="http://schemas.microsoft.com/office/drawing/2014/main" id="{5BD66241-A057-C24B-BBE5-7401447002E9}"/>
              </a:ext>
            </a:extLst>
          </p:cNvPr>
          <p:cNvSpPr txBox="1">
            <a:spLocks noChangeArrowheads="1"/>
          </p:cNvSpPr>
          <p:nvPr/>
        </p:nvSpPr>
        <p:spPr bwMode="auto">
          <a:xfrm>
            <a:off x="395446" y="2430517"/>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208" name="TextBox 207">
            <a:extLst>
              <a:ext uri="{FF2B5EF4-FFF2-40B4-BE49-F238E27FC236}">
                <a16:creationId xmlns:a16="http://schemas.microsoft.com/office/drawing/2014/main" id="{51976447-1CB2-304A-9BCD-1C9A8271EB2F}"/>
              </a:ext>
            </a:extLst>
          </p:cNvPr>
          <p:cNvSpPr txBox="1"/>
          <p:nvPr/>
        </p:nvSpPr>
        <p:spPr>
          <a:xfrm rot="16200000">
            <a:off x="-127194" y="2415711"/>
            <a:ext cx="1127178"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Relative adiponectin expression (fold)</a:t>
            </a:r>
          </a:p>
        </p:txBody>
      </p:sp>
      <p:sp>
        <p:nvSpPr>
          <p:cNvPr id="210" name="TextBox 209">
            <a:extLst>
              <a:ext uri="{FF2B5EF4-FFF2-40B4-BE49-F238E27FC236}">
                <a16:creationId xmlns:a16="http://schemas.microsoft.com/office/drawing/2014/main" id="{28BC5F63-9BF7-9F48-89EB-A73312B9B6DB}"/>
              </a:ext>
            </a:extLst>
          </p:cNvPr>
          <p:cNvSpPr txBox="1"/>
          <p:nvPr/>
        </p:nvSpPr>
        <p:spPr>
          <a:xfrm>
            <a:off x="284021" y="1813799"/>
            <a:ext cx="314510" cy="307777"/>
          </a:xfrm>
          <a:prstGeom prst="rect">
            <a:avLst/>
          </a:prstGeom>
          <a:noFill/>
        </p:spPr>
        <p:txBody>
          <a:bodyPr wrap="none" rtlCol="0">
            <a:spAutoFit/>
          </a:bodyPr>
          <a:lstStyle/>
          <a:p>
            <a:r>
              <a:rPr lang="en-US" sz="1400" b="1" dirty="0">
                <a:latin typeface="Arial"/>
                <a:cs typeface="Arial"/>
              </a:rPr>
              <a:t>D</a:t>
            </a:r>
          </a:p>
        </p:txBody>
      </p:sp>
      <p:sp>
        <p:nvSpPr>
          <p:cNvPr id="211" name="TextBox 210">
            <a:extLst>
              <a:ext uri="{FF2B5EF4-FFF2-40B4-BE49-F238E27FC236}">
                <a16:creationId xmlns:a16="http://schemas.microsoft.com/office/drawing/2014/main" id="{CAE777A0-403E-394A-A3FE-F06D09CBF828}"/>
              </a:ext>
            </a:extLst>
          </p:cNvPr>
          <p:cNvSpPr txBox="1"/>
          <p:nvPr/>
        </p:nvSpPr>
        <p:spPr>
          <a:xfrm>
            <a:off x="747671" y="3168869"/>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213" name="Text Box 28">
            <a:extLst>
              <a:ext uri="{FF2B5EF4-FFF2-40B4-BE49-F238E27FC236}">
                <a16:creationId xmlns:a16="http://schemas.microsoft.com/office/drawing/2014/main" id="{A95A3EC5-A75A-4A48-9B4B-678018DFA512}"/>
              </a:ext>
            </a:extLst>
          </p:cNvPr>
          <p:cNvSpPr txBox="1">
            <a:spLocks noChangeArrowheads="1"/>
          </p:cNvSpPr>
          <p:nvPr/>
        </p:nvSpPr>
        <p:spPr bwMode="auto">
          <a:xfrm>
            <a:off x="395446" y="2978019"/>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226" name="Text Box 28">
            <a:extLst>
              <a:ext uri="{FF2B5EF4-FFF2-40B4-BE49-F238E27FC236}">
                <a16:creationId xmlns:a16="http://schemas.microsoft.com/office/drawing/2014/main" id="{2008DBE5-F582-6C4E-866B-DFCBB2C4029F}"/>
              </a:ext>
            </a:extLst>
          </p:cNvPr>
          <p:cNvSpPr txBox="1">
            <a:spLocks noChangeArrowheads="1"/>
          </p:cNvSpPr>
          <p:nvPr/>
        </p:nvSpPr>
        <p:spPr bwMode="auto">
          <a:xfrm>
            <a:off x="790510" y="1832070"/>
            <a:ext cx="795671"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(Serum, HFD)</a:t>
            </a:r>
          </a:p>
        </p:txBody>
      </p:sp>
      <p:sp>
        <p:nvSpPr>
          <p:cNvPr id="193" name="TextBox 192">
            <a:extLst>
              <a:ext uri="{FF2B5EF4-FFF2-40B4-BE49-F238E27FC236}">
                <a16:creationId xmlns:a16="http://schemas.microsoft.com/office/drawing/2014/main" id="{9ABCE0FF-D841-FB4A-B65E-0BA64C4B0A75}"/>
              </a:ext>
            </a:extLst>
          </p:cNvPr>
          <p:cNvSpPr txBox="1"/>
          <p:nvPr/>
        </p:nvSpPr>
        <p:spPr>
          <a:xfrm>
            <a:off x="5089093" y="1813799"/>
            <a:ext cx="324128" cy="307777"/>
          </a:xfrm>
          <a:prstGeom prst="rect">
            <a:avLst/>
          </a:prstGeom>
          <a:noFill/>
        </p:spPr>
        <p:txBody>
          <a:bodyPr wrap="none" rtlCol="0">
            <a:spAutoFit/>
          </a:bodyPr>
          <a:lstStyle/>
          <a:p>
            <a:r>
              <a:rPr lang="en-US" sz="1400" b="1" dirty="0">
                <a:latin typeface="Arial"/>
                <a:cs typeface="Arial"/>
              </a:rPr>
              <a:t>G</a:t>
            </a:r>
          </a:p>
        </p:txBody>
      </p:sp>
      <p:sp>
        <p:nvSpPr>
          <p:cNvPr id="194" name="Text Box 28">
            <a:extLst>
              <a:ext uri="{FF2B5EF4-FFF2-40B4-BE49-F238E27FC236}">
                <a16:creationId xmlns:a16="http://schemas.microsoft.com/office/drawing/2014/main" id="{B04556C5-E919-7040-932F-09BD287E6D88}"/>
              </a:ext>
            </a:extLst>
          </p:cNvPr>
          <p:cNvSpPr txBox="1">
            <a:spLocks noChangeArrowheads="1"/>
          </p:cNvSpPr>
          <p:nvPr/>
        </p:nvSpPr>
        <p:spPr bwMode="auto">
          <a:xfrm>
            <a:off x="5295039" y="1891048"/>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195" name="Text Box 28">
            <a:extLst>
              <a:ext uri="{FF2B5EF4-FFF2-40B4-BE49-F238E27FC236}">
                <a16:creationId xmlns:a16="http://schemas.microsoft.com/office/drawing/2014/main" id="{5B629BA0-1CAB-5545-9B7F-4A3471EE2B9C}"/>
              </a:ext>
            </a:extLst>
          </p:cNvPr>
          <p:cNvSpPr txBox="1">
            <a:spLocks noChangeArrowheads="1"/>
          </p:cNvSpPr>
          <p:nvPr/>
        </p:nvSpPr>
        <p:spPr bwMode="auto">
          <a:xfrm>
            <a:off x="5285514" y="225117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196" name="Text Box 28">
            <a:extLst>
              <a:ext uri="{FF2B5EF4-FFF2-40B4-BE49-F238E27FC236}">
                <a16:creationId xmlns:a16="http://schemas.microsoft.com/office/drawing/2014/main" id="{BDFE02EE-6AE1-B848-919C-D87B14BE50BF}"/>
              </a:ext>
            </a:extLst>
          </p:cNvPr>
          <p:cNvSpPr txBox="1">
            <a:spLocks noChangeArrowheads="1"/>
          </p:cNvSpPr>
          <p:nvPr/>
        </p:nvSpPr>
        <p:spPr bwMode="auto">
          <a:xfrm>
            <a:off x="5285514" y="2592976"/>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197" name="Text Box 28">
            <a:extLst>
              <a:ext uri="{FF2B5EF4-FFF2-40B4-BE49-F238E27FC236}">
                <a16:creationId xmlns:a16="http://schemas.microsoft.com/office/drawing/2014/main" id="{B132FF6E-E9F5-9B45-AF0E-3A5D090853AC}"/>
              </a:ext>
            </a:extLst>
          </p:cNvPr>
          <p:cNvSpPr txBox="1">
            <a:spLocks noChangeArrowheads="1"/>
          </p:cNvSpPr>
          <p:nvPr/>
        </p:nvSpPr>
        <p:spPr bwMode="auto">
          <a:xfrm>
            <a:off x="5285514" y="2981305"/>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198" name="TextBox 197">
            <a:extLst>
              <a:ext uri="{FF2B5EF4-FFF2-40B4-BE49-F238E27FC236}">
                <a16:creationId xmlns:a16="http://schemas.microsoft.com/office/drawing/2014/main" id="{B81B7AC6-B8FE-0449-AD18-1741F2802354}"/>
              </a:ext>
            </a:extLst>
          </p:cNvPr>
          <p:cNvSpPr txBox="1"/>
          <p:nvPr/>
        </p:nvSpPr>
        <p:spPr>
          <a:xfrm rot="16200000">
            <a:off x="4856980" y="2459793"/>
            <a:ext cx="1039013" cy="338554"/>
          </a:xfrm>
          <a:prstGeom prst="rect">
            <a:avLst/>
          </a:prstGeom>
          <a:noFill/>
        </p:spPr>
        <p:txBody>
          <a:bodyPr wrap="square" rtlCol="0">
            <a:spAutoFit/>
          </a:bodyPr>
          <a:lstStyle/>
          <a:p>
            <a:pPr algn="ctr"/>
            <a:r>
              <a:rPr lang="en-US" sz="800" dirty="0">
                <a:latin typeface="Arial" pitchFamily="34" charset="0"/>
                <a:cs typeface="Arial" pitchFamily="34" charset="0"/>
              </a:rPr>
              <a:t>Resting Metabolic Rate (RMR)</a:t>
            </a:r>
          </a:p>
        </p:txBody>
      </p:sp>
      <p:sp>
        <p:nvSpPr>
          <p:cNvPr id="200" name="TextBox 199">
            <a:extLst>
              <a:ext uri="{FF2B5EF4-FFF2-40B4-BE49-F238E27FC236}">
                <a16:creationId xmlns:a16="http://schemas.microsoft.com/office/drawing/2014/main" id="{9AEB2367-9946-C943-BA35-BD6745A11B4D}"/>
              </a:ext>
            </a:extLst>
          </p:cNvPr>
          <p:cNvSpPr txBox="1"/>
          <p:nvPr/>
        </p:nvSpPr>
        <p:spPr>
          <a:xfrm>
            <a:off x="5653512" y="3152623"/>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227" name="Text Box 28">
            <a:extLst>
              <a:ext uri="{FF2B5EF4-FFF2-40B4-BE49-F238E27FC236}">
                <a16:creationId xmlns:a16="http://schemas.microsoft.com/office/drawing/2014/main" id="{5ACB6F1C-9F76-9447-9E2F-2FDCA2FB5DEC}"/>
              </a:ext>
            </a:extLst>
          </p:cNvPr>
          <p:cNvSpPr txBox="1">
            <a:spLocks noChangeArrowheads="1"/>
          </p:cNvSpPr>
          <p:nvPr/>
        </p:nvSpPr>
        <p:spPr bwMode="auto">
          <a:xfrm>
            <a:off x="5777320" y="1832070"/>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(HFD)</a:t>
            </a:r>
          </a:p>
        </p:txBody>
      </p:sp>
      <p:sp>
        <p:nvSpPr>
          <p:cNvPr id="228" name="Text Box 28">
            <a:extLst>
              <a:ext uri="{FF2B5EF4-FFF2-40B4-BE49-F238E27FC236}">
                <a16:creationId xmlns:a16="http://schemas.microsoft.com/office/drawing/2014/main" id="{B4AF1667-6572-7544-80A8-D8D0315B1D82}"/>
              </a:ext>
            </a:extLst>
          </p:cNvPr>
          <p:cNvSpPr txBox="1">
            <a:spLocks noChangeArrowheads="1"/>
          </p:cNvSpPr>
          <p:nvPr/>
        </p:nvSpPr>
        <p:spPr bwMode="auto">
          <a:xfrm>
            <a:off x="4130723" y="1832070"/>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(HFD)</a:t>
            </a:r>
          </a:p>
        </p:txBody>
      </p:sp>
      <p:sp>
        <p:nvSpPr>
          <p:cNvPr id="229" name="TextBox 228">
            <a:extLst>
              <a:ext uri="{FF2B5EF4-FFF2-40B4-BE49-F238E27FC236}">
                <a16:creationId xmlns:a16="http://schemas.microsoft.com/office/drawing/2014/main" id="{95548074-51FB-E047-95A8-D96F45DA6C75}"/>
              </a:ext>
            </a:extLst>
          </p:cNvPr>
          <p:cNvSpPr txBox="1"/>
          <p:nvPr/>
        </p:nvSpPr>
        <p:spPr>
          <a:xfrm>
            <a:off x="2009177" y="170325"/>
            <a:ext cx="314510" cy="307777"/>
          </a:xfrm>
          <a:prstGeom prst="rect">
            <a:avLst/>
          </a:prstGeom>
          <a:noFill/>
        </p:spPr>
        <p:txBody>
          <a:bodyPr wrap="none" rtlCol="0">
            <a:spAutoFit/>
          </a:bodyPr>
          <a:lstStyle/>
          <a:p>
            <a:r>
              <a:rPr lang="en-US" sz="1400" b="1" dirty="0">
                <a:latin typeface="Arial" pitchFamily="34" charset="0"/>
                <a:cs typeface="Arial" pitchFamily="34" charset="0"/>
              </a:rPr>
              <a:t>B</a:t>
            </a:r>
          </a:p>
        </p:txBody>
      </p:sp>
      <p:sp>
        <p:nvSpPr>
          <p:cNvPr id="232" name="Text Box 28">
            <a:extLst>
              <a:ext uri="{FF2B5EF4-FFF2-40B4-BE49-F238E27FC236}">
                <a16:creationId xmlns:a16="http://schemas.microsoft.com/office/drawing/2014/main" id="{A3557E7F-9291-8343-BEA3-842D64F7145A}"/>
              </a:ext>
            </a:extLst>
          </p:cNvPr>
          <p:cNvSpPr txBox="1">
            <a:spLocks noChangeArrowheads="1"/>
          </p:cNvSpPr>
          <p:nvPr/>
        </p:nvSpPr>
        <p:spPr bwMode="auto">
          <a:xfrm>
            <a:off x="2206976" y="403274"/>
            <a:ext cx="39060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60</a:t>
            </a:r>
          </a:p>
        </p:txBody>
      </p:sp>
      <p:sp>
        <p:nvSpPr>
          <p:cNvPr id="233" name="Text Box 28">
            <a:extLst>
              <a:ext uri="{FF2B5EF4-FFF2-40B4-BE49-F238E27FC236}">
                <a16:creationId xmlns:a16="http://schemas.microsoft.com/office/drawing/2014/main" id="{41429D87-E954-3D46-8D34-BD268BCAC624}"/>
              </a:ext>
            </a:extLst>
          </p:cNvPr>
          <p:cNvSpPr txBox="1">
            <a:spLocks noChangeArrowheads="1"/>
          </p:cNvSpPr>
          <p:nvPr/>
        </p:nvSpPr>
        <p:spPr bwMode="auto">
          <a:xfrm>
            <a:off x="3709153" y="1549806"/>
            <a:ext cx="29165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11 </a:t>
            </a:r>
          </a:p>
        </p:txBody>
      </p:sp>
      <p:sp>
        <p:nvSpPr>
          <p:cNvPr id="234" name="Text Box 42">
            <a:extLst>
              <a:ext uri="{FF2B5EF4-FFF2-40B4-BE49-F238E27FC236}">
                <a16:creationId xmlns:a16="http://schemas.microsoft.com/office/drawing/2014/main" id="{8BAA434C-11DA-8C48-9B88-A0BE3FE1DDE1}"/>
              </a:ext>
            </a:extLst>
          </p:cNvPr>
          <p:cNvSpPr txBox="1">
            <a:spLocks noChangeArrowheads="1"/>
          </p:cNvSpPr>
          <p:nvPr/>
        </p:nvSpPr>
        <p:spPr bwMode="auto">
          <a:xfrm rot="16200000">
            <a:off x="1870891" y="942667"/>
            <a:ext cx="878646"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Food Intake (g)</a:t>
            </a:r>
          </a:p>
        </p:txBody>
      </p:sp>
      <p:sp>
        <p:nvSpPr>
          <p:cNvPr id="235" name="Text Box 28">
            <a:extLst>
              <a:ext uri="{FF2B5EF4-FFF2-40B4-BE49-F238E27FC236}">
                <a16:creationId xmlns:a16="http://schemas.microsoft.com/office/drawing/2014/main" id="{0565479D-08A5-B44F-BF58-35E9FF121D76}"/>
              </a:ext>
            </a:extLst>
          </p:cNvPr>
          <p:cNvSpPr txBox="1">
            <a:spLocks noChangeArrowheads="1"/>
          </p:cNvSpPr>
          <p:nvPr/>
        </p:nvSpPr>
        <p:spPr bwMode="auto">
          <a:xfrm>
            <a:off x="2475838" y="1549806"/>
            <a:ext cx="381000" cy="184666"/>
          </a:xfrm>
          <a:prstGeom prst="rect">
            <a:avLst/>
          </a:prstGeom>
          <a:noFill/>
          <a:ln w="9525">
            <a:noFill/>
            <a:miter lim="800000"/>
            <a:headEnd/>
            <a:tailEnd/>
          </a:ln>
        </p:spPr>
        <p:txBody>
          <a:bodyPr>
            <a:spAutoFit/>
          </a:bodyPr>
          <a:lstStyle/>
          <a:p>
            <a:r>
              <a:rPr kumimoji="1" lang="en-US" altLang="zh-CN" sz="600" dirty="0">
                <a:latin typeface="Arial" pitchFamily="34" charset="0"/>
                <a:ea typeface="SimSun" charset="-122"/>
                <a:cs typeface="Arial" pitchFamily="34" charset="0"/>
              </a:rPr>
              <a:t> 1</a:t>
            </a:r>
          </a:p>
        </p:txBody>
      </p:sp>
      <p:sp>
        <p:nvSpPr>
          <p:cNvPr id="236" name="Text Box 28">
            <a:extLst>
              <a:ext uri="{FF2B5EF4-FFF2-40B4-BE49-F238E27FC236}">
                <a16:creationId xmlns:a16="http://schemas.microsoft.com/office/drawing/2014/main" id="{01B57674-F62C-C24C-BF14-5DE397FDF08F}"/>
              </a:ext>
            </a:extLst>
          </p:cNvPr>
          <p:cNvSpPr txBox="1">
            <a:spLocks noChangeArrowheads="1"/>
          </p:cNvSpPr>
          <p:nvPr/>
        </p:nvSpPr>
        <p:spPr bwMode="auto">
          <a:xfrm>
            <a:off x="2595751"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2       </a:t>
            </a:r>
          </a:p>
        </p:txBody>
      </p:sp>
      <p:sp>
        <p:nvSpPr>
          <p:cNvPr id="238" name="Text Box 28">
            <a:extLst>
              <a:ext uri="{FF2B5EF4-FFF2-40B4-BE49-F238E27FC236}">
                <a16:creationId xmlns:a16="http://schemas.microsoft.com/office/drawing/2014/main" id="{D7868408-21D2-004E-8767-E46A16894334}"/>
              </a:ext>
            </a:extLst>
          </p:cNvPr>
          <p:cNvSpPr txBox="1">
            <a:spLocks noChangeArrowheads="1"/>
          </p:cNvSpPr>
          <p:nvPr/>
        </p:nvSpPr>
        <p:spPr bwMode="auto">
          <a:xfrm>
            <a:off x="2210227" y="722122"/>
            <a:ext cx="381000" cy="252413"/>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30</a:t>
            </a:r>
          </a:p>
        </p:txBody>
      </p:sp>
      <p:sp>
        <p:nvSpPr>
          <p:cNvPr id="239" name="Text Box 28">
            <a:extLst>
              <a:ext uri="{FF2B5EF4-FFF2-40B4-BE49-F238E27FC236}">
                <a16:creationId xmlns:a16="http://schemas.microsoft.com/office/drawing/2014/main" id="{FADD8531-FDDB-E54B-B3D6-68C49C0C249F}"/>
              </a:ext>
            </a:extLst>
          </p:cNvPr>
          <p:cNvSpPr txBox="1">
            <a:spLocks noChangeArrowheads="1"/>
          </p:cNvSpPr>
          <p:nvPr/>
        </p:nvSpPr>
        <p:spPr bwMode="auto">
          <a:xfrm>
            <a:off x="2204049" y="1061986"/>
            <a:ext cx="390525" cy="252413"/>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241" name="Text Box 28">
            <a:extLst>
              <a:ext uri="{FF2B5EF4-FFF2-40B4-BE49-F238E27FC236}">
                <a16:creationId xmlns:a16="http://schemas.microsoft.com/office/drawing/2014/main" id="{9F4E082C-C420-1841-899E-31F51C837EF0}"/>
              </a:ext>
            </a:extLst>
          </p:cNvPr>
          <p:cNvSpPr txBox="1">
            <a:spLocks noChangeArrowheads="1"/>
          </p:cNvSpPr>
          <p:nvPr/>
        </p:nvSpPr>
        <p:spPr bwMode="auto">
          <a:xfrm>
            <a:off x="2210227" y="1423855"/>
            <a:ext cx="390525" cy="230832"/>
          </a:xfrm>
          <a:prstGeom prst="rect">
            <a:avLst/>
          </a:prstGeom>
          <a:noFill/>
          <a:ln w="9525">
            <a:noFill/>
            <a:miter lim="800000"/>
            <a:headEnd/>
            <a:tailEnd/>
          </a:ln>
        </p:spPr>
        <p:txBody>
          <a:bodyPr tIns="91440">
            <a:spAutoFit/>
          </a:bodyPr>
          <a:lstStyle/>
          <a:p>
            <a:pPr algn="r"/>
            <a:r>
              <a:rPr kumimoji="1" lang="en-US" altLang="zh-CN" sz="600">
                <a:latin typeface="Arial" pitchFamily="34" charset="0"/>
                <a:ea typeface="SimSun" charset="-122"/>
                <a:cs typeface="Arial" pitchFamily="34" charset="0"/>
              </a:rPr>
              <a:t>0</a:t>
            </a:r>
          </a:p>
        </p:txBody>
      </p:sp>
      <p:sp>
        <p:nvSpPr>
          <p:cNvPr id="243" name="Text Box 28">
            <a:extLst>
              <a:ext uri="{FF2B5EF4-FFF2-40B4-BE49-F238E27FC236}">
                <a16:creationId xmlns:a16="http://schemas.microsoft.com/office/drawing/2014/main" id="{405CBCFB-3326-C144-824A-2C6EB3626749}"/>
              </a:ext>
            </a:extLst>
          </p:cNvPr>
          <p:cNvSpPr txBox="1">
            <a:spLocks noChangeArrowheads="1"/>
          </p:cNvSpPr>
          <p:nvPr/>
        </p:nvSpPr>
        <p:spPr bwMode="auto">
          <a:xfrm>
            <a:off x="2704905"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3       </a:t>
            </a:r>
          </a:p>
        </p:txBody>
      </p:sp>
      <p:sp>
        <p:nvSpPr>
          <p:cNvPr id="244" name="Text Box 28">
            <a:extLst>
              <a:ext uri="{FF2B5EF4-FFF2-40B4-BE49-F238E27FC236}">
                <a16:creationId xmlns:a16="http://schemas.microsoft.com/office/drawing/2014/main" id="{90257587-2433-A545-AE12-00D6C5EDAFFF}"/>
              </a:ext>
            </a:extLst>
          </p:cNvPr>
          <p:cNvSpPr txBox="1">
            <a:spLocks noChangeArrowheads="1"/>
          </p:cNvSpPr>
          <p:nvPr/>
        </p:nvSpPr>
        <p:spPr bwMode="auto">
          <a:xfrm>
            <a:off x="2852179"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4       </a:t>
            </a:r>
          </a:p>
        </p:txBody>
      </p:sp>
      <p:sp>
        <p:nvSpPr>
          <p:cNvPr id="245" name="Text Box 28">
            <a:extLst>
              <a:ext uri="{FF2B5EF4-FFF2-40B4-BE49-F238E27FC236}">
                <a16:creationId xmlns:a16="http://schemas.microsoft.com/office/drawing/2014/main" id="{6772CECD-B07F-A641-A68B-C15CC2302CDB}"/>
              </a:ext>
            </a:extLst>
          </p:cNvPr>
          <p:cNvSpPr txBox="1">
            <a:spLocks noChangeArrowheads="1"/>
          </p:cNvSpPr>
          <p:nvPr/>
        </p:nvSpPr>
        <p:spPr bwMode="auto">
          <a:xfrm>
            <a:off x="2967327"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5       </a:t>
            </a:r>
          </a:p>
        </p:txBody>
      </p:sp>
      <p:sp>
        <p:nvSpPr>
          <p:cNvPr id="246" name="Text Box 28">
            <a:extLst>
              <a:ext uri="{FF2B5EF4-FFF2-40B4-BE49-F238E27FC236}">
                <a16:creationId xmlns:a16="http://schemas.microsoft.com/office/drawing/2014/main" id="{C779FABF-DFC2-6A48-AA25-70B9ADE025EE}"/>
              </a:ext>
            </a:extLst>
          </p:cNvPr>
          <p:cNvSpPr txBox="1">
            <a:spLocks noChangeArrowheads="1"/>
          </p:cNvSpPr>
          <p:nvPr/>
        </p:nvSpPr>
        <p:spPr bwMode="auto">
          <a:xfrm>
            <a:off x="3083735"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6       </a:t>
            </a:r>
          </a:p>
        </p:txBody>
      </p:sp>
      <p:sp>
        <p:nvSpPr>
          <p:cNvPr id="247" name="Text Box 28">
            <a:extLst>
              <a:ext uri="{FF2B5EF4-FFF2-40B4-BE49-F238E27FC236}">
                <a16:creationId xmlns:a16="http://schemas.microsoft.com/office/drawing/2014/main" id="{498B806A-6F02-6641-AD59-D8713FC01989}"/>
              </a:ext>
            </a:extLst>
          </p:cNvPr>
          <p:cNvSpPr txBox="1">
            <a:spLocks noChangeArrowheads="1"/>
          </p:cNvSpPr>
          <p:nvPr/>
        </p:nvSpPr>
        <p:spPr bwMode="auto">
          <a:xfrm>
            <a:off x="3204124"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7       </a:t>
            </a:r>
          </a:p>
        </p:txBody>
      </p:sp>
      <p:sp>
        <p:nvSpPr>
          <p:cNvPr id="248" name="Text Box 28">
            <a:extLst>
              <a:ext uri="{FF2B5EF4-FFF2-40B4-BE49-F238E27FC236}">
                <a16:creationId xmlns:a16="http://schemas.microsoft.com/office/drawing/2014/main" id="{B70B26B1-9A80-0F46-8993-C7FC9FDE5D74}"/>
              </a:ext>
            </a:extLst>
          </p:cNvPr>
          <p:cNvSpPr txBox="1">
            <a:spLocks noChangeArrowheads="1"/>
          </p:cNvSpPr>
          <p:nvPr/>
        </p:nvSpPr>
        <p:spPr bwMode="auto">
          <a:xfrm>
            <a:off x="3323135"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8       </a:t>
            </a:r>
          </a:p>
        </p:txBody>
      </p:sp>
      <p:sp>
        <p:nvSpPr>
          <p:cNvPr id="249" name="Text Box 28">
            <a:extLst>
              <a:ext uri="{FF2B5EF4-FFF2-40B4-BE49-F238E27FC236}">
                <a16:creationId xmlns:a16="http://schemas.microsoft.com/office/drawing/2014/main" id="{1AC11200-38F0-8944-9216-BFC8F112D108}"/>
              </a:ext>
            </a:extLst>
          </p:cNvPr>
          <p:cNvSpPr txBox="1">
            <a:spLocks noChangeArrowheads="1"/>
          </p:cNvSpPr>
          <p:nvPr/>
        </p:nvSpPr>
        <p:spPr bwMode="auto">
          <a:xfrm>
            <a:off x="3459072"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9       </a:t>
            </a:r>
          </a:p>
        </p:txBody>
      </p:sp>
      <p:sp>
        <p:nvSpPr>
          <p:cNvPr id="250" name="Text Box 28">
            <a:extLst>
              <a:ext uri="{FF2B5EF4-FFF2-40B4-BE49-F238E27FC236}">
                <a16:creationId xmlns:a16="http://schemas.microsoft.com/office/drawing/2014/main" id="{D69E0589-A75E-D843-84E8-CF81AA2118CD}"/>
              </a:ext>
            </a:extLst>
          </p:cNvPr>
          <p:cNvSpPr txBox="1">
            <a:spLocks noChangeArrowheads="1"/>
          </p:cNvSpPr>
          <p:nvPr/>
        </p:nvSpPr>
        <p:spPr bwMode="auto">
          <a:xfrm>
            <a:off x="3551522" y="1549806"/>
            <a:ext cx="305136"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10          </a:t>
            </a:r>
          </a:p>
        </p:txBody>
      </p:sp>
      <p:grpSp>
        <p:nvGrpSpPr>
          <p:cNvPr id="251" name="그룹 169">
            <a:extLst>
              <a:ext uri="{FF2B5EF4-FFF2-40B4-BE49-F238E27FC236}">
                <a16:creationId xmlns:a16="http://schemas.microsoft.com/office/drawing/2014/main" id="{802EB04C-0909-404F-BDCF-E3F1CAF31FA6}"/>
              </a:ext>
            </a:extLst>
          </p:cNvPr>
          <p:cNvGrpSpPr/>
          <p:nvPr/>
        </p:nvGrpSpPr>
        <p:grpSpPr>
          <a:xfrm>
            <a:off x="2483152" y="1294811"/>
            <a:ext cx="958917" cy="276999"/>
            <a:chOff x="5117886" y="1415663"/>
            <a:chExt cx="958917" cy="276999"/>
          </a:xfrm>
        </p:grpSpPr>
        <p:sp>
          <p:nvSpPr>
            <p:cNvPr id="254" name="Text Box 164">
              <a:extLst>
                <a:ext uri="{FF2B5EF4-FFF2-40B4-BE49-F238E27FC236}">
                  <a16:creationId xmlns:a16="http://schemas.microsoft.com/office/drawing/2014/main" id="{41A44766-A693-224D-B150-F533A87AF448}"/>
                </a:ext>
              </a:extLst>
            </p:cNvPr>
            <p:cNvSpPr txBox="1">
              <a:spLocks noChangeArrowheads="1"/>
            </p:cNvSpPr>
            <p:nvPr/>
          </p:nvSpPr>
          <p:spPr bwMode="auto">
            <a:xfrm>
              <a:off x="5117886" y="1415663"/>
              <a:ext cx="958917"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(n=9)</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 </a:t>
              </a:r>
              <a:r>
                <a:rPr kumimoji="1" lang="en-US" altLang="zh-CN" sz="600" dirty="0">
                  <a:latin typeface="Arial" pitchFamily="34" charset="0"/>
                  <a:ea typeface="SimSun" charset="-122"/>
                  <a:cs typeface="Arial" pitchFamily="34" charset="0"/>
                  <a:sym typeface="Monotype Sorts"/>
                </a:rPr>
                <a:t>(n=13)</a:t>
              </a:r>
              <a:endParaRPr kumimoji="1" lang="en-US" altLang="zh-CN" sz="600" dirty="0">
                <a:latin typeface="Arial" pitchFamily="34" charset="0"/>
                <a:ea typeface="SimSun" charset="-122"/>
                <a:cs typeface="Arial" pitchFamily="34" charset="0"/>
              </a:endParaRPr>
            </a:p>
          </p:txBody>
        </p:sp>
        <p:sp>
          <p:nvSpPr>
            <p:cNvPr id="255" name="타원 207">
              <a:extLst>
                <a:ext uri="{FF2B5EF4-FFF2-40B4-BE49-F238E27FC236}">
                  <a16:creationId xmlns:a16="http://schemas.microsoft.com/office/drawing/2014/main" id="{2F9D5F46-1036-D048-9A09-B24183CD9863}"/>
                </a:ext>
              </a:extLst>
            </p:cNvPr>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600">
                  <a:latin typeface="Arial" pitchFamily="34" charset="0"/>
                  <a:ea typeface="Gulim" charset="-127"/>
                  <a:cs typeface="Arial" pitchFamily="34" charset="0"/>
                </a:rPr>
                <a:t> </a:t>
              </a:r>
            </a:p>
          </p:txBody>
        </p:sp>
        <p:sp>
          <p:nvSpPr>
            <p:cNvPr id="256" name="타원 207">
              <a:extLst>
                <a:ext uri="{FF2B5EF4-FFF2-40B4-BE49-F238E27FC236}">
                  <a16:creationId xmlns:a16="http://schemas.microsoft.com/office/drawing/2014/main" id="{D5AD3F00-8C3C-BE4A-B22D-892E9A2C8DEF}"/>
                </a:ext>
              </a:extLst>
            </p:cNvPr>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600">
                  <a:latin typeface="Arial" pitchFamily="34" charset="0"/>
                  <a:ea typeface="Gulim" charset="-127"/>
                  <a:cs typeface="Arial" pitchFamily="34" charset="0"/>
                </a:rPr>
                <a:t> </a:t>
              </a:r>
            </a:p>
          </p:txBody>
        </p:sp>
      </p:grpSp>
      <p:sp>
        <p:nvSpPr>
          <p:cNvPr id="252" name="Text Box 28">
            <a:extLst>
              <a:ext uri="{FF2B5EF4-FFF2-40B4-BE49-F238E27FC236}">
                <a16:creationId xmlns:a16="http://schemas.microsoft.com/office/drawing/2014/main" id="{3AAB63E1-3F8E-D048-ACD5-DB700F8C3315}"/>
              </a:ext>
            </a:extLst>
          </p:cNvPr>
          <p:cNvSpPr txBox="1">
            <a:spLocks noChangeArrowheads="1"/>
          </p:cNvSpPr>
          <p:nvPr/>
        </p:nvSpPr>
        <p:spPr bwMode="auto">
          <a:xfrm>
            <a:off x="2882056" y="1618076"/>
            <a:ext cx="527840"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(Week)</a:t>
            </a:r>
          </a:p>
        </p:txBody>
      </p:sp>
      <p:sp>
        <p:nvSpPr>
          <p:cNvPr id="253" name="Text Box 28">
            <a:extLst>
              <a:ext uri="{FF2B5EF4-FFF2-40B4-BE49-F238E27FC236}">
                <a16:creationId xmlns:a16="http://schemas.microsoft.com/office/drawing/2014/main" id="{C0429C12-1396-4B44-A0FF-5FEC24E69734}"/>
              </a:ext>
            </a:extLst>
          </p:cNvPr>
          <p:cNvSpPr txBox="1">
            <a:spLocks noChangeArrowheads="1"/>
          </p:cNvSpPr>
          <p:nvPr/>
        </p:nvSpPr>
        <p:spPr bwMode="auto">
          <a:xfrm>
            <a:off x="2910013" y="376072"/>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(HFD)</a:t>
            </a:r>
          </a:p>
        </p:txBody>
      </p:sp>
      <p:sp>
        <p:nvSpPr>
          <p:cNvPr id="257" name="TextBox 256">
            <a:extLst>
              <a:ext uri="{FF2B5EF4-FFF2-40B4-BE49-F238E27FC236}">
                <a16:creationId xmlns:a16="http://schemas.microsoft.com/office/drawing/2014/main" id="{B9BF3A9F-1DA2-A047-B386-115BB438C436}"/>
              </a:ext>
            </a:extLst>
          </p:cNvPr>
          <p:cNvSpPr txBox="1"/>
          <p:nvPr/>
        </p:nvSpPr>
        <p:spPr>
          <a:xfrm>
            <a:off x="4030699" y="170325"/>
            <a:ext cx="314510" cy="307777"/>
          </a:xfrm>
          <a:prstGeom prst="rect">
            <a:avLst/>
          </a:prstGeom>
          <a:noFill/>
        </p:spPr>
        <p:txBody>
          <a:bodyPr wrap="none" rtlCol="0">
            <a:spAutoFit/>
          </a:bodyPr>
          <a:lstStyle/>
          <a:p>
            <a:r>
              <a:rPr lang="en-US" sz="1400" b="1" dirty="0">
                <a:latin typeface="Arial"/>
                <a:cs typeface="Arial"/>
              </a:rPr>
              <a:t>C</a:t>
            </a:r>
          </a:p>
        </p:txBody>
      </p:sp>
      <p:sp>
        <p:nvSpPr>
          <p:cNvPr id="259" name="Text Box 28">
            <a:extLst>
              <a:ext uri="{FF2B5EF4-FFF2-40B4-BE49-F238E27FC236}">
                <a16:creationId xmlns:a16="http://schemas.microsoft.com/office/drawing/2014/main" id="{2293B69F-B0A4-4944-BCC7-ED0E9665DCFD}"/>
              </a:ext>
            </a:extLst>
          </p:cNvPr>
          <p:cNvSpPr txBox="1">
            <a:spLocks noChangeArrowheads="1"/>
          </p:cNvSpPr>
          <p:nvPr/>
        </p:nvSpPr>
        <p:spPr bwMode="auto">
          <a:xfrm>
            <a:off x="4167599" y="746046"/>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40</a:t>
            </a:r>
          </a:p>
        </p:txBody>
      </p:sp>
      <p:sp>
        <p:nvSpPr>
          <p:cNvPr id="260" name="Text Box 28">
            <a:extLst>
              <a:ext uri="{FF2B5EF4-FFF2-40B4-BE49-F238E27FC236}">
                <a16:creationId xmlns:a16="http://schemas.microsoft.com/office/drawing/2014/main" id="{55E94143-7673-A242-A6AB-8C1963E5C828}"/>
              </a:ext>
            </a:extLst>
          </p:cNvPr>
          <p:cNvSpPr txBox="1">
            <a:spLocks noChangeArrowheads="1"/>
          </p:cNvSpPr>
          <p:nvPr/>
        </p:nvSpPr>
        <p:spPr bwMode="auto">
          <a:xfrm>
            <a:off x="4150075" y="1077250"/>
            <a:ext cx="390525" cy="252413"/>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262" name="Text Box 28">
            <a:extLst>
              <a:ext uri="{FF2B5EF4-FFF2-40B4-BE49-F238E27FC236}">
                <a16:creationId xmlns:a16="http://schemas.microsoft.com/office/drawing/2014/main" id="{ACD10AF7-C90F-0D4E-A43C-DDD6C7574A3C}"/>
              </a:ext>
            </a:extLst>
          </p:cNvPr>
          <p:cNvSpPr txBox="1">
            <a:spLocks noChangeArrowheads="1"/>
          </p:cNvSpPr>
          <p:nvPr/>
        </p:nvSpPr>
        <p:spPr bwMode="auto">
          <a:xfrm>
            <a:off x="4158074" y="1421580"/>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263" name="Text Box 42">
            <a:extLst>
              <a:ext uri="{FF2B5EF4-FFF2-40B4-BE49-F238E27FC236}">
                <a16:creationId xmlns:a16="http://schemas.microsoft.com/office/drawing/2014/main" id="{836052AC-4879-3240-848E-BB18D4D4F4CB}"/>
              </a:ext>
            </a:extLst>
          </p:cNvPr>
          <p:cNvSpPr txBox="1">
            <a:spLocks noChangeArrowheads="1"/>
          </p:cNvSpPr>
          <p:nvPr/>
        </p:nvSpPr>
        <p:spPr bwMode="auto">
          <a:xfrm rot="16200000">
            <a:off x="3782212" y="991082"/>
            <a:ext cx="95347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Organ Mass (g)</a:t>
            </a:r>
          </a:p>
        </p:txBody>
      </p:sp>
      <p:sp>
        <p:nvSpPr>
          <p:cNvPr id="264" name="Text Box 28">
            <a:extLst>
              <a:ext uri="{FF2B5EF4-FFF2-40B4-BE49-F238E27FC236}">
                <a16:creationId xmlns:a16="http://schemas.microsoft.com/office/drawing/2014/main" id="{19FA1B7C-E3E2-6A4C-A6C9-016447185FF8}"/>
              </a:ext>
            </a:extLst>
          </p:cNvPr>
          <p:cNvSpPr txBox="1">
            <a:spLocks noChangeArrowheads="1"/>
          </p:cNvSpPr>
          <p:nvPr/>
        </p:nvSpPr>
        <p:spPr bwMode="auto">
          <a:xfrm>
            <a:off x="5119527" y="1592155"/>
            <a:ext cx="45993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Lean</a:t>
            </a:r>
          </a:p>
        </p:txBody>
      </p:sp>
      <p:sp>
        <p:nvSpPr>
          <p:cNvPr id="265" name="Text Box 28">
            <a:extLst>
              <a:ext uri="{FF2B5EF4-FFF2-40B4-BE49-F238E27FC236}">
                <a16:creationId xmlns:a16="http://schemas.microsoft.com/office/drawing/2014/main" id="{0FF317F6-FCC0-684F-9D85-64DF5A393C4F}"/>
              </a:ext>
            </a:extLst>
          </p:cNvPr>
          <p:cNvSpPr txBox="1">
            <a:spLocks noChangeArrowheads="1"/>
          </p:cNvSpPr>
          <p:nvPr/>
        </p:nvSpPr>
        <p:spPr bwMode="auto">
          <a:xfrm>
            <a:off x="4602155" y="1592155"/>
            <a:ext cx="45993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Fat</a:t>
            </a:r>
          </a:p>
        </p:txBody>
      </p:sp>
      <p:sp>
        <p:nvSpPr>
          <p:cNvPr id="266" name="Text Box 28">
            <a:extLst>
              <a:ext uri="{FF2B5EF4-FFF2-40B4-BE49-F238E27FC236}">
                <a16:creationId xmlns:a16="http://schemas.microsoft.com/office/drawing/2014/main" id="{1299659E-7900-9448-A1E8-A43802E8CAEA}"/>
              </a:ext>
            </a:extLst>
          </p:cNvPr>
          <p:cNvSpPr txBox="1">
            <a:spLocks noChangeArrowheads="1"/>
          </p:cNvSpPr>
          <p:nvPr/>
        </p:nvSpPr>
        <p:spPr bwMode="auto">
          <a:xfrm>
            <a:off x="5627823" y="1592155"/>
            <a:ext cx="45993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Total</a:t>
            </a:r>
          </a:p>
        </p:txBody>
      </p:sp>
      <p:sp>
        <p:nvSpPr>
          <p:cNvPr id="272" name="Text Box 28">
            <a:extLst>
              <a:ext uri="{FF2B5EF4-FFF2-40B4-BE49-F238E27FC236}">
                <a16:creationId xmlns:a16="http://schemas.microsoft.com/office/drawing/2014/main" id="{E4419BBD-B952-CB4E-BF41-6143073FF05A}"/>
              </a:ext>
            </a:extLst>
          </p:cNvPr>
          <p:cNvSpPr txBox="1">
            <a:spLocks noChangeArrowheads="1"/>
          </p:cNvSpPr>
          <p:nvPr/>
        </p:nvSpPr>
        <p:spPr bwMode="auto">
          <a:xfrm>
            <a:off x="4165503" y="407527"/>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60</a:t>
            </a:r>
          </a:p>
        </p:txBody>
      </p:sp>
      <p:sp>
        <p:nvSpPr>
          <p:cNvPr id="273" name="Text Box 28">
            <a:extLst>
              <a:ext uri="{FF2B5EF4-FFF2-40B4-BE49-F238E27FC236}">
                <a16:creationId xmlns:a16="http://schemas.microsoft.com/office/drawing/2014/main" id="{EC8490CE-764F-EB42-8A5D-B818C40AC5BC}"/>
              </a:ext>
            </a:extLst>
          </p:cNvPr>
          <p:cNvSpPr txBox="1">
            <a:spLocks noChangeArrowheads="1"/>
          </p:cNvSpPr>
          <p:nvPr/>
        </p:nvSpPr>
        <p:spPr bwMode="auto">
          <a:xfrm>
            <a:off x="5114855" y="376072"/>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(HFD)</a:t>
            </a:r>
          </a:p>
        </p:txBody>
      </p:sp>
      <p:sp>
        <p:nvSpPr>
          <p:cNvPr id="163" name="TextBox 162">
            <a:extLst>
              <a:ext uri="{FF2B5EF4-FFF2-40B4-BE49-F238E27FC236}">
                <a16:creationId xmlns:a16="http://schemas.microsoft.com/office/drawing/2014/main" id="{973E521D-B17A-4113-A120-4E774586D250}"/>
              </a:ext>
            </a:extLst>
          </p:cNvPr>
          <p:cNvSpPr txBox="1"/>
          <p:nvPr/>
        </p:nvSpPr>
        <p:spPr>
          <a:xfrm>
            <a:off x="284021" y="3246798"/>
            <a:ext cx="314510" cy="307777"/>
          </a:xfrm>
          <a:prstGeom prst="rect">
            <a:avLst/>
          </a:prstGeom>
          <a:noFill/>
        </p:spPr>
        <p:txBody>
          <a:bodyPr wrap="none" rtlCol="0">
            <a:spAutoFit/>
          </a:bodyPr>
          <a:lstStyle/>
          <a:p>
            <a:r>
              <a:rPr lang="en-US" sz="1400" b="1" dirty="0">
                <a:latin typeface="Arial"/>
                <a:cs typeface="Arial"/>
              </a:rPr>
              <a:t>H</a:t>
            </a:r>
          </a:p>
        </p:txBody>
      </p:sp>
      <p:sp>
        <p:nvSpPr>
          <p:cNvPr id="164" name="Text Box 28">
            <a:extLst>
              <a:ext uri="{FF2B5EF4-FFF2-40B4-BE49-F238E27FC236}">
                <a16:creationId xmlns:a16="http://schemas.microsoft.com/office/drawing/2014/main" id="{DFEB537E-FF54-449F-9015-62EA3584FB36}"/>
              </a:ext>
            </a:extLst>
          </p:cNvPr>
          <p:cNvSpPr txBox="1">
            <a:spLocks noChangeArrowheads="1"/>
          </p:cNvSpPr>
          <p:nvPr/>
        </p:nvSpPr>
        <p:spPr bwMode="auto">
          <a:xfrm>
            <a:off x="349173" y="3310656"/>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40</a:t>
            </a:r>
          </a:p>
        </p:txBody>
      </p:sp>
      <p:sp>
        <p:nvSpPr>
          <p:cNvPr id="170" name="Text Box 28">
            <a:extLst>
              <a:ext uri="{FF2B5EF4-FFF2-40B4-BE49-F238E27FC236}">
                <a16:creationId xmlns:a16="http://schemas.microsoft.com/office/drawing/2014/main" id="{85B64348-5EBF-4C88-8702-94225B7AE041}"/>
              </a:ext>
            </a:extLst>
          </p:cNvPr>
          <p:cNvSpPr txBox="1">
            <a:spLocks noChangeArrowheads="1"/>
          </p:cNvSpPr>
          <p:nvPr/>
        </p:nvSpPr>
        <p:spPr bwMode="auto">
          <a:xfrm>
            <a:off x="339648" y="366594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38</a:t>
            </a:r>
          </a:p>
        </p:txBody>
      </p:sp>
      <p:sp>
        <p:nvSpPr>
          <p:cNvPr id="171" name="Text Box 28">
            <a:extLst>
              <a:ext uri="{FF2B5EF4-FFF2-40B4-BE49-F238E27FC236}">
                <a16:creationId xmlns:a16="http://schemas.microsoft.com/office/drawing/2014/main" id="{F12BFF8D-FD69-4B37-BEE3-463732FBC578}"/>
              </a:ext>
            </a:extLst>
          </p:cNvPr>
          <p:cNvSpPr txBox="1">
            <a:spLocks noChangeArrowheads="1"/>
          </p:cNvSpPr>
          <p:nvPr/>
        </p:nvSpPr>
        <p:spPr bwMode="auto">
          <a:xfrm>
            <a:off x="339648" y="400290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36</a:t>
            </a:r>
          </a:p>
        </p:txBody>
      </p:sp>
      <p:sp>
        <p:nvSpPr>
          <p:cNvPr id="172" name="Text Box 28">
            <a:extLst>
              <a:ext uri="{FF2B5EF4-FFF2-40B4-BE49-F238E27FC236}">
                <a16:creationId xmlns:a16="http://schemas.microsoft.com/office/drawing/2014/main" id="{B9BD77FD-BE49-43DE-9B83-C19F34133758}"/>
              </a:ext>
            </a:extLst>
          </p:cNvPr>
          <p:cNvSpPr txBox="1">
            <a:spLocks noChangeArrowheads="1"/>
          </p:cNvSpPr>
          <p:nvPr/>
        </p:nvSpPr>
        <p:spPr bwMode="auto">
          <a:xfrm>
            <a:off x="339648" y="4357371"/>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34</a:t>
            </a:r>
          </a:p>
        </p:txBody>
      </p:sp>
      <p:sp>
        <p:nvSpPr>
          <p:cNvPr id="173" name="TextBox 172">
            <a:extLst>
              <a:ext uri="{FF2B5EF4-FFF2-40B4-BE49-F238E27FC236}">
                <a16:creationId xmlns:a16="http://schemas.microsoft.com/office/drawing/2014/main" id="{D87FFFC3-386E-4AB4-836B-D00D5F92AB95}"/>
              </a:ext>
            </a:extLst>
          </p:cNvPr>
          <p:cNvSpPr txBox="1"/>
          <p:nvPr/>
        </p:nvSpPr>
        <p:spPr>
          <a:xfrm rot="16200000">
            <a:off x="-134632" y="3841547"/>
            <a:ext cx="1039013" cy="338554"/>
          </a:xfrm>
          <a:prstGeom prst="rect">
            <a:avLst/>
          </a:prstGeom>
          <a:noFill/>
        </p:spPr>
        <p:txBody>
          <a:bodyPr wrap="square" rtlCol="0">
            <a:spAutoFit/>
          </a:bodyPr>
          <a:lstStyle/>
          <a:p>
            <a:pPr algn="ctr"/>
            <a:r>
              <a:rPr lang="en-US" sz="800" dirty="0">
                <a:latin typeface="Arial" pitchFamily="34" charset="0"/>
                <a:cs typeface="Arial" pitchFamily="34" charset="0"/>
              </a:rPr>
              <a:t>Core body temperature (</a:t>
            </a:r>
            <a:r>
              <a:rPr lang="en-US" sz="800" baseline="30000" dirty="0" err="1">
                <a:latin typeface="Arial" pitchFamily="34" charset="0"/>
                <a:cs typeface="Arial" pitchFamily="34" charset="0"/>
              </a:rPr>
              <a:t>o</a:t>
            </a:r>
            <a:r>
              <a:rPr lang="en-US" sz="800" dirty="0" err="1">
                <a:latin typeface="Arial" pitchFamily="34" charset="0"/>
                <a:cs typeface="Arial" pitchFamily="34" charset="0"/>
              </a:rPr>
              <a:t>C</a:t>
            </a:r>
            <a:r>
              <a:rPr lang="en-US" sz="800" dirty="0">
                <a:latin typeface="Arial" pitchFamily="34" charset="0"/>
                <a:cs typeface="Arial" pitchFamily="34" charset="0"/>
              </a:rPr>
              <a:t>)</a:t>
            </a:r>
          </a:p>
        </p:txBody>
      </p:sp>
      <p:sp>
        <p:nvSpPr>
          <p:cNvPr id="175" name="TextBox 174">
            <a:extLst>
              <a:ext uri="{FF2B5EF4-FFF2-40B4-BE49-F238E27FC236}">
                <a16:creationId xmlns:a16="http://schemas.microsoft.com/office/drawing/2014/main" id="{AB17FD4A-FC2A-461B-A422-CBDFF185E430}"/>
              </a:ext>
            </a:extLst>
          </p:cNvPr>
          <p:cNvSpPr txBox="1"/>
          <p:nvPr/>
        </p:nvSpPr>
        <p:spPr>
          <a:xfrm>
            <a:off x="652157" y="4530331"/>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214" name="Text Box 28">
            <a:extLst>
              <a:ext uri="{FF2B5EF4-FFF2-40B4-BE49-F238E27FC236}">
                <a16:creationId xmlns:a16="http://schemas.microsoft.com/office/drawing/2014/main" id="{65F84130-A828-43CA-8E0E-3CEDD288A327}"/>
              </a:ext>
            </a:extLst>
          </p:cNvPr>
          <p:cNvSpPr txBox="1">
            <a:spLocks noChangeArrowheads="1"/>
          </p:cNvSpPr>
          <p:nvPr/>
        </p:nvSpPr>
        <p:spPr bwMode="auto">
          <a:xfrm>
            <a:off x="841098" y="3300650"/>
            <a:ext cx="55697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(HFD)</a:t>
            </a:r>
          </a:p>
        </p:txBody>
      </p:sp>
      <p:sp>
        <p:nvSpPr>
          <p:cNvPr id="274" name="TextBox 273">
            <a:extLst>
              <a:ext uri="{FF2B5EF4-FFF2-40B4-BE49-F238E27FC236}">
                <a16:creationId xmlns:a16="http://schemas.microsoft.com/office/drawing/2014/main" id="{C11F9ECC-9FAC-A44E-8F3C-6DD01E317D7C}"/>
              </a:ext>
            </a:extLst>
          </p:cNvPr>
          <p:cNvSpPr txBox="1"/>
          <p:nvPr/>
        </p:nvSpPr>
        <p:spPr>
          <a:xfrm>
            <a:off x="284021" y="170325"/>
            <a:ext cx="314510" cy="307777"/>
          </a:xfrm>
          <a:prstGeom prst="rect">
            <a:avLst/>
          </a:prstGeom>
          <a:noFill/>
        </p:spPr>
        <p:txBody>
          <a:bodyPr wrap="none" rtlCol="0">
            <a:spAutoFit/>
          </a:bodyPr>
          <a:lstStyle/>
          <a:p>
            <a:r>
              <a:rPr lang="en-US" sz="1400" b="1" dirty="0">
                <a:latin typeface="Arial"/>
                <a:cs typeface="Arial"/>
              </a:rPr>
              <a:t>A</a:t>
            </a:r>
          </a:p>
        </p:txBody>
      </p:sp>
      <p:sp>
        <p:nvSpPr>
          <p:cNvPr id="275" name="Text Box 28">
            <a:extLst>
              <a:ext uri="{FF2B5EF4-FFF2-40B4-BE49-F238E27FC236}">
                <a16:creationId xmlns:a16="http://schemas.microsoft.com/office/drawing/2014/main" id="{C83855F2-F6DA-6E4E-B51F-93F75EBFE301}"/>
              </a:ext>
            </a:extLst>
          </p:cNvPr>
          <p:cNvSpPr txBox="1">
            <a:spLocks noChangeArrowheads="1"/>
          </p:cNvSpPr>
          <p:nvPr/>
        </p:nvSpPr>
        <p:spPr bwMode="auto">
          <a:xfrm>
            <a:off x="240881" y="448699"/>
            <a:ext cx="39060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50</a:t>
            </a:r>
          </a:p>
        </p:txBody>
      </p:sp>
      <p:sp>
        <p:nvSpPr>
          <p:cNvPr id="276" name="Text Box 28">
            <a:extLst>
              <a:ext uri="{FF2B5EF4-FFF2-40B4-BE49-F238E27FC236}">
                <a16:creationId xmlns:a16="http://schemas.microsoft.com/office/drawing/2014/main" id="{898AE426-44ED-F44B-8DFF-FDFEF7AB51FB}"/>
              </a:ext>
            </a:extLst>
          </p:cNvPr>
          <p:cNvSpPr txBox="1">
            <a:spLocks noChangeArrowheads="1"/>
          </p:cNvSpPr>
          <p:nvPr/>
        </p:nvSpPr>
        <p:spPr bwMode="auto">
          <a:xfrm>
            <a:off x="501753" y="1549806"/>
            <a:ext cx="242939" cy="184666"/>
          </a:xfrm>
          <a:prstGeom prst="rect">
            <a:avLst/>
          </a:prstGeom>
          <a:noFill/>
          <a:ln w="9525">
            <a:noFill/>
            <a:miter lim="800000"/>
            <a:headEnd/>
            <a:tailEnd/>
          </a:ln>
        </p:spPr>
        <p:txBody>
          <a:bodyPr>
            <a:spAutoFit/>
          </a:bodyPr>
          <a:lstStyle/>
          <a:p>
            <a:r>
              <a:rPr kumimoji="1" lang="en-US" altLang="zh-CN" sz="600" dirty="0">
                <a:latin typeface="Arial" pitchFamily="34" charset="0"/>
                <a:ea typeface="SimSun" charset="-122"/>
                <a:cs typeface="Arial" pitchFamily="34" charset="0"/>
              </a:rPr>
              <a:t>0 </a:t>
            </a:r>
          </a:p>
        </p:txBody>
      </p:sp>
      <p:sp>
        <p:nvSpPr>
          <p:cNvPr id="277" name="Text Box 28">
            <a:extLst>
              <a:ext uri="{FF2B5EF4-FFF2-40B4-BE49-F238E27FC236}">
                <a16:creationId xmlns:a16="http://schemas.microsoft.com/office/drawing/2014/main" id="{9DA033E7-F804-854A-A9F0-C630D80FEA91}"/>
              </a:ext>
            </a:extLst>
          </p:cNvPr>
          <p:cNvSpPr txBox="1">
            <a:spLocks noChangeArrowheads="1"/>
          </p:cNvSpPr>
          <p:nvPr/>
        </p:nvSpPr>
        <p:spPr bwMode="auto">
          <a:xfrm>
            <a:off x="582067" y="1549806"/>
            <a:ext cx="381000" cy="184666"/>
          </a:xfrm>
          <a:prstGeom prst="rect">
            <a:avLst/>
          </a:prstGeom>
          <a:noFill/>
          <a:ln w="9525">
            <a:noFill/>
            <a:miter lim="800000"/>
            <a:headEnd/>
            <a:tailEnd/>
          </a:ln>
        </p:spPr>
        <p:txBody>
          <a:bodyPr>
            <a:spAutoFit/>
          </a:bodyPr>
          <a:lstStyle/>
          <a:p>
            <a:r>
              <a:rPr kumimoji="1" lang="en-US" altLang="zh-CN" sz="600" dirty="0">
                <a:latin typeface="Arial" pitchFamily="34" charset="0"/>
                <a:ea typeface="SimSun" charset="-122"/>
                <a:cs typeface="Arial" pitchFamily="34" charset="0"/>
              </a:rPr>
              <a:t> 1</a:t>
            </a:r>
          </a:p>
        </p:txBody>
      </p:sp>
      <p:sp>
        <p:nvSpPr>
          <p:cNvPr id="278" name="Text Box 28">
            <a:extLst>
              <a:ext uri="{FF2B5EF4-FFF2-40B4-BE49-F238E27FC236}">
                <a16:creationId xmlns:a16="http://schemas.microsoft.com/office/drawing/2014/main" id="{DBABF9B2-2AEA-3744-8540-A63CB8756ECE}"/>
              </a:ext>
            </a:extLst>
          </p:cNvPr>
          <p:cNvSpPr txBox="1">
            <a:spLocks noChangeArrowheads="1"/>
          </p:cNvSpPr>
          <p:nvPr/>
        </p:nvSpPr>
        <p:spPr bwMode="auto">
          <a:xfrm>
            <a:off x="701980"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2       </a:t>
            </a:r>
          </a:p>
        </p:txBody>
      </p:sp>
      <p:sp>
        <p:nvSpPr>
          <p:cNvPr id="279" name="Text Box 28">
            <a:extLst>
              <a:ext uri="{FF2B5EF4-FFF2-40B4-BE49-F238E27FC236}">
                <a16:creationId xmlns:a16="http://schemas.microsoft.com/office/drawing/2014/main" id="{E5FD517E-55F8-F74D-8628-43A146A6DEA5}"/>
              </a:ext>
            </a:extLst>
          </p:cNvPr>
          <p:cNvSpPr txBox="1">
            <a:spLocks noChangeArrowheads="1"/>
          </p:cNvSpPr>
          <p:nvPr/>
        </p:nvSpPr>
        <p:spPr bwMode="auto">
          <a:xfrm>
            <a:off x="787333" y="1626622"/>
            <a:ext cx="1048413"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(Weeks on HFD)</a:t>
            </a:r>
          </a:p>
        </p:txBody>
      </p:sp>
      <p:sp>
        <p:nvSpPr>
          <p:cNvPr id="280" name="Text Box 28">
            <a:extLst>
              <a:ext uri="{FF2B5EF4-FFF2-40B4-BE49-F238E27FC236}">
                <a16:creationId xmlns:a16="http://schemas.microsoft.com/office/drawing/2014/main" id="{8A4041CF-132B-8747-9CCD-D9167FED7E01}"/>
              </a:ext>
            </a:extLst>
          </p:cNvPr>
          <p:cNvSpPr txBox="1">
            <a:spLocks noChangeArrowheads="1"/>
          </p:cNvSpPr>
          <p:nvPr/>
        </p:nvSpPr>
        <p:spPr bwMode="auto">
          <a:xfrm>
            <a:off x="234607" y="613525"/>
            <a:ext cx="390525" cy="263427"/>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40</a:t>
            </a:r>
          </a:p>
        </p:txBody>
      </p:sp>
      <p:sp>
        <p:nvSpPr>
          <p:cNvPr id="281" name="Text Box 28">
            <a:extLst>
              <a:ext uri="{FF2B5EF4-FFF2-40B4-BE49-F238E27FC236}">
                <a16:creationId xmlns:a16="http://schemas.microsoft.com/office/drawing/2014/main" id="{E30CE96D-1A0B-7B4A-ACEF-3D1CAB0E092E}"/>
              </a:ext>
            </a:extLst>
          </p:cNvPr>
          <p:cNvSpPr txBox="1">
            <a:spLocks noChangeArrowheads="1"/>
          </p:cNvSpPr>
          <p:nvPr/>
        </p:nvSpPr>
        <p:spPr bwMode="auto">
          <a:xfrm>
            <a:off x="244132" y="815017"/>
            <a:ext cx="381000" cy="252740"/>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30</a:t>
            </a:r>
          </a:p>
        </p:txBody>
      </p:sp>
      <p:sp>
        <p:nvSpPr>
          <p:cNvPr id="282" name="Text Box 28">
            <a:extLst>
              <a:ext uri="{FF2B5EF4-FFF2-40B4-BE49-F238E27FC236}">
                <a16:creationId xmlns:a16="http://schemas.microsoft.com/office/drawing/2014/main" id="{6985C15C-A090-2E49-8EE6-BBC93FD68718}"/>
              </a:ext>
            </a:extLst>
          </p:cNvPr>
          <p:cNvSpPr txBox="1">
            <a:spLocks noChangeArrowheads="1"/>
          </p:cNvSpPr>
          <p:nvPr/>
        </p:nvSpPr>
        <p:spPr bwMode="auto">
          <a:xfrm>
            <a:off x="229286" y="1007606"/>
            <a:ext cx="390525" cy="252740"/>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283" name="Text Box 28">
            <a:extLst>
              <a:ext uri="{FF2B5EF4-FFF2-40B4-BE49-F238E27FC236}">
                <a16:creationId xmlns:a16="http://schemas.microsoft.com/office/drawing/2014/main" id="{10F9AD2F-0FD4-AF44-9810-45CC57A5817B}"/>
              </a:ext>
            </a:extLst>
          </p:cNvPr>
          <p:cNvSpPr txBox="1">
            <a:spLocks noChangeArrowheads="1"/>
          </p:cNvSpPr>
          <p:nvPr/>
        </p:nvSpPr>
        <p:spPr bwMode="auto">
          <a:xfrm>
            <a:off x="229286" y="1197592"/>
            <a:ext cx="390525" cy="252740"/>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284" name="Text Box 28">
            <a:extLst>
              <a:ext uri="{FF2B5EF4-FFF2-40B4-BE49-F238E27FC236}">
                <a16:creationId xmlns:a16="http://schemas.microsoft.com/office/drawing/2014/main" id="{13510699-AB52-754A-B83C-8960D9C6C623}"/>
              </a:ext>
            </a:extLst>
          </p:cNvPr>
          <p:cNvSpPr txBox="1">
            <a:spLocks noChangeArrowheads="1"/>
          </p:cNvSpPr>
          <p:nvPr/>
        </p:nvSpPr>
        <p:spPr bwMode="auto">
          <a:xfrm>
            <a:off x="235464" y="1404258"/>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285" name="Text Box 28">
            <a:extLst>
              <a:ext uri="{FF2B5EF4-FFF2-40B4-BE49-F238E27FC236}">
                <a16:creationId xmlns:a16="http://schemas.microsoft.com/office/drawing/2014/main" id="{60BFE9D1-C009-C247-AD6B-93A72E55005D}"/>
              </a:ext>
            </a:extLst>
          </p:cNvPr>
          <p:cNvSpPr txBox="1">
            <a:spLocks noChangeArrowheads="1"/>
          </p:cNvSpPr>
          <p:nvPr/>
        </p:nvSpPr>
        <p:spPr bwMode="auto">
          <a:xfrm>
            <a:off x="811134"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3       </a:t>
            </a:r>
          </a:p>
        </p:txBody>
      </p:sp>
      <p:sp>
        <p:nvSpPr>
          <p:cNvPr id="286" name="Text Box 28">
            <a:extLst>
              <a:ext uri="{FF2B5EF4-FFF2-40B4-BE49-F238E27FC236}">
                <a16:creationId xmlns:a16="http://schemas.microsoft.com/office/drawing/2014/main" id="{EB8EC59C-B467-D04D-AEBF-4174F3A5B382}"/>
              </a:ext>
            </a:extLst>
          </p:cNvPr>
          <p:cNvSpPr txBox="1">
            <a:spLocks noChangeArrowheads="1"/>
          </p:cNvSpPr>
          <p:nvPr/>
        </p:nvSpPr>
        <p:spPr bwMode="auto">
          <a:xfrm>
            <a:off x="903804"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4       </a:t>
            </a:r>
          </a:p>
        </p:txBody>
      </p:sp>
      <p:sp>
        <p:nvSpPr>
          <p:cNvPr id="287" name="Text Box 28">
            <a:extLst>
              <a:ext uri="{FF2B5EF4-FFF2-40B4-BE49-F238E27FC236}">
                <a16:creationId xmlns:a16="http://schemas.microsoft.com/office/drawing/2014/main" id="{956634B9-B931-2D4C-BA02-84FE87C6952D}"/>
              </a:ext>
            </a:extLst>
          </p:cNvPr>
          <p:cNvSpPr txBox="1">
            <a:spLocks noChangeArrowheads="1"/>
          </p:cNvSpPr>
          <p:nvPr/>
        </p:nvSpPr>
        <p:spPr bwMode="auto">
          <a:xfrm>
            <a:off x="1008837"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5       </a:t>
            </a:r>
          </a:p>
        </p:txBody>
      </p:sp>
      <p:sp>
        <p:nvSpPr>
          <p:cNvPr id="288" name="Text Box 28">
            <a:extLst>
              <a:ext uri="{FF2B5EF4-FFF2-40B4-BE49-F238E27FC236}">
                <a16:creationId xmlns:a16="http://schemas.microsoft.com/office/drawing/2014/main" id="{B22B6920-10DB-6545-AD19-2DCA9E64B166}"/>
              </a:ext>
            </a:extLst>
          </p:cNvPr>
          <p:cNvSpPr txBox="1">
            <a:spLocks noChangeArrowheads="1"/>
          </p:cNvSpPr>
          <p:nvPr/>
        </p:nvSpPr>
        <p:spPr bwMode="auto">
          <a:xfrm>
            <a:off x="1113870"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6       </a:t>
            </a:r>
          </a:p>
        </p:txBody>
      </p:sp>
      <p:sp>
        <p:nvSpPr>
          <p:cNvPr id="289" name="Text Box 28">
            <a:extLst>
              <a:ext uri="{FF2B5EF4-FFF2-40B4-BE49-F238E27FC236}">
                <a16:creationId xmlns:a16="http://schemas.microsoft.com/office/drawing/2014/main" id="{E99B1282-9EB4-CD4F-9953-0DC21633FCB8}"/>
              </a:ext>
            </a:extLst>
          </p:cNvPr>
          <p:cNvSpPr txBox="1">
            <a:spLocks noChangeArrowheads="1"/>
          </p:cNvSpPr>
          <p:nvPr/>
        </p:nvSpPr>
        <p:spPr bwMode="auto">
          <a:xfrm>
            <a:off x="1212718"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7       </a:t>
            </a:r>
          </a:p>
        </p:txBody>
      </p:sp>
      <p:sp>
        <p:nvSpPr>
          <p:cNvPr id="290" name="Text Box 28">
            <a:extLst>
              <a:ext uri="{FF2B5EF4-FFF2-40B4-BE49-F238E27FC236}">
                <a16:creationId xmlns:a16="http://schemas.microsoft.com/office/drawing/2014/main" id="{862073FB-991B-354B-ADD7-94ED6F22791D}"/>
              </a:ext>
            </a:extLst>
          </p:cNvPr>
          <p:cNvSpPr txBox="1">
            <a:spLocks noChangeArrowheads="1"/>
          </p:cNvSpPr>
          <p:nvPr/>
        </p:nvSpPr>
        <p:spPr bwMode="auto">
          <a:xfrm>
            <a:off x="1317730"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8       </a:t>
            </a:r>
          </a:p>
        </p:txBody>
      </p:sp>
      <p:sp>
        <p:nvSpPr>
          <p:cNvPr id="291" name="Text Box 28">
            <a:extLst>
              <a:ext uri="{FF2B5EF4-FFF2-40B4-BE49-F238E27FC236}">
                <a16:creationId xmlns:a16="http://schemas.microsoft.com/office/drawing/2014/main" id="{EA668B02-155F-8E4E-997C-A0C5D9236888}"/>
              </a:ext>
            </a:extLst>
          </p:cNvPr>
          <p:cNvSpPr txBox="1">
            <a:spLocks noChangeArrowheads="1"/>
          </p:cNvSpPr>
          <p:nvPr/>
        </p:nvSpPr>
        <p:spPr bwMode="auto">
          <a:xfrm>
            <a:off x="1429041" y="1549806"/>
            <a:ext cx="284202"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9       </a:t>
            </a:r>
          </a:p>
        </p:txBody>
      </p:sp>
      <p:sp>
        <p:nvSpPr>
          <p:cNvPr id="292" name="Text Box 28">
            <a:extLst>
              <a:ext uri="{FF2B5EF4-FFF2-40B4-BE49-F238E27FC236}">
                <a16:creationId xmlns:a16="http://schemas.microsoft.com/office/drawing/2014/main" id="{3D7D5F04-0670-1248-BAB7-1A606BE24FDE}"/>
              </a:ext>
            </a:extLst>
          </p:cNvPr>
          <p:cNvSpPr txBox="1">
            <a:spLocks noChangeArrowheads="1"/>
          </p:cNvSpPr>
          <p:nvPr/>
        </p:nvSpPr>
        <p:spPr bwMode="auto">
          <a:xfrm>
            <a:off x="1503184" y="1549806"/>
            <a:ext cx="333626"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10       </a:t>
            </a:r>
          </a:p>
        </p:txBody>
      </p:sp>
      <p:grpSp>
        <p:nvGrpSpPr>
          <p:cNvPr id="293" name="그룹 190">
            <a:extLst>
              <a:ext uri="{FF2B5EF4-FFF2-40B4-BE49-F238E27FC236}">
                <a16:creationId xmlns:a16="http://schemas.microsoft.com/office/drawing/2014/main" id="{2D40BEC7-2FF4-1943-A90D-D5FED71E9A47}"/>
              </a:ext>
            </a:extLst>
          </p:cNvPr>
          <p:cNvGrpSpPr/>
          <p:nvPr/>
        </p:nvGrpSpPr>
        <p:grpSpPr>
          <a:xfrm>
            <a:off x="536379" y="1259997"/>
            <a:ext cx="965329" cy="276999"/>
            <a:chOff x="5117886" y="1415663"/>
            <a:chExt cx="965329" cy="276999"/>
          </a:xfrm>
        </p:grpSpPr>
        <p:sp>
          <p:nvSpPr>
            <p:cNvPr id="297" name="Text Box 164">
              <a:extLst>
                <a:ext uri="{FF2B5EF4-FFF2-40B4-BE49-F238E27FC236}">
                  <a16:creationId xmlns:a16="http://schemas.microsoft.com/office/drawing/2014/main" id="{EF13F6B3-DFF9-5E44-9D60-B5E52AEDC6E4}"/>
                </a:ext>
              </a:extLst>
            </p:cNvPr>
            <p:cNvSpPr txBox="1">
              <a:spLocks noChangeArrowheads="1"/>
            </p:cNvSpPr>
            <p:nvPr/>
          </p:nvSpPr>
          <p:spPr bwMode="auto">
            <a:xfrm>
              <a:off x="5117886" y="1415663"/>
              <a:ext cx="965329"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(n=9)</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r>
                <a:rPr kumimoji="1" lang="en-US" altLang="zh-CN" sz="600" dirty="0">
                  <a:latin typeface="Arial" pitchFamily="34" charset="0"/>
                  <a:ea typeface="SimSun" charset="-122"/>
                  <a:cs typeface="Arial" pitchFamily="34" charset="0"/>
                  <a:sym typeface="Monotype Sorts"/>
                </a:rPr>
                <a:t> (n=13)</a:t>
              </a:r>
              <a:endParaRPr kumimoji="1" lang="en-US" altLang="zh-CN" sz="600" dirty="0">
                <a:latin typeface="Arial" pitchFamily="34" charset="0"/>
                <a:ea typeface="SimSun" charset="-122"/>
                <a:cs typeface="Arial" pitchFamily="34" charset="0"/>
              </a:endParaRPr>
            </a:p>
          </p:txBody>
        </p:sp>
        <p:sp>
          <p:nvSpPr>
            <p:cNvPr id="298" name="타원 207">
              <a:extLst>
                <a:ext uri="{FF2B5EF4-FFF2-40B4-BE49-F238E27FC236}">
                  <a16:creationId xmlns:a16="http://schemas.microsoft.com/office/drawing/2014/main" id="{39F85CE5-3166-C844-A5D4-9A3FF3FACE29}"/>
                </a:ext>
              </a:extLst>
            </p:cNvPr>
            <p:cNvSpPr>
              <a:spLocks noChangeArrowheads="1"/>
            </p:cNvSpPr>
            <p:nvPr/>
          </p:nvSpPr>
          <p:spPr bwMode="auto">
            <a:xfrm>
              <a:off x="5257651" y="1491328"/>
              <a:ext cx="45719" cy="45719"/>
            </a:xfrm>
            <a:prstGeom prst="ellipse">
              <a:avLst/>
            </a:prstGeom>
            <a:solidFill>
              <a:schemeClr val="bg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sp>
          <p:nvSpPr>
            <p:cNvPr id="299" name="타원 207">
              <a:extLst>
                <a:ext uri="{FF2B5EF4-FFF2-40B4-BE49-F238E27FC236}">
                  <a16:creationId xmlns:a16="http://schemas.microsoft.com/office/drawing/2014/main" id="{E4303603-CBB0-7F4F-ACF2-A1A05F8FEF9F}"/>
                </a:ext>
              </a:extLst>
            </p:cNvPr>
            <p:cNvSpPr>
              <a:spLocks noChangeArrowheads="1"/>
            </p:cNvSpPr>
            <p:nvPr/>
          </p:nvSpPr>
          <p:spPr bwMode="auto">
            <a:xfrm>
              <a:off x="5257651" y="1573006"/>
              <a:ext cx="45719" cy="45719"/>
            </a:xfrm>
            <a:prstGeom prst="ellipse">
              <a:avLst/>
            </a:prstGeom>
            <a:solidFill>
              <a:schemeClr val="tx1"/>
            </a:solidFill>
            <a:ln w="9525">
              <a:solidFill>
                <a:schemeClr val="tx1"/>
              </a:solidFill>
              <a:round/>
              <a:headEnd/>
              <a:tailEnd/>
            </a:ln>
          </p:spPr>
          <p:txBody>
            <a:bodyPr/>
            <a:lstStyle/>
            <a:p>
              <a:pPr algn="ctr" eaLnBrk="0" hangingPunct="0"/>
              <a:r>
                <a:rPr lang="en-US" altLang="ko-KR" sz="800">
                  <a:latin typeface="Arial" pitchFamily="34" charset="0"/>
                  <a:ea typeface="Gulim" charset="-127"/>
                  <a:cs typeface="Arial" pitchFamily="34" charset="0"/>
                </a:rPr>
                <a:t> </a:t>
              </a:r>
            </a:p>
          </p:txBody>
        </p:sp>
      </p:grpSp>
      <p:sp>
        <p:nvSpPr>
          <p:cNvPr id="294" name="Text Box 42">
            <a:extLst>
              <a:ext uri="{FF2B5EF4-FFF2-40B4-BE49-F238E27FC236}">
                <a16:creationId xmlns:a16="http://schemas.microsoft.com/office/drawing/2014/main" id="{0C23600D-C94C-5F4F-B663-65BFD161D89C}"/>
              </a:ext>
            </a:extLst>
          </p:cNvPr>
          <p:cNvSpPr txBox="1">
            <a:spLocks noChangeArrowheads="1"/>
          </p:cNvSpPr>
          <p:nvPr/>
        </p:nvSpPr>
        <p:spPr bwMode="auto">
          <a:xfrm rot="16200000">
            <a:off x="-134223" y="928147"/>
            <a:ext cx="95347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Body Weight (g)</a:t>
            </a:r>
          </a:p>
        </p:txBody>
      </p:sp>
      <p:sp>
        <p:nvSpPr>
          <p:cNvPr id="296" name="Text Box 28">
            <a:extLst>
              <a:ext uri="{FF2B5EF4-FFF2-40B4-BE49-F238E27FC236}">
                <a16:creationId xmlns:a16="http://schemas.microsoft.com/office/drawing/2014/main" id="{7B554B8D-F6EB-444E-AB92-94A7D8FB177C}"/>
              </a:ext>
            </a:extLst>
          </p:cNvPr>
          <p:cNvSpPr txBox="1">
            <a:spLocks noChangeArrowheads="1"/>
          </p:cNvSpPr>
          <p:nvPr/>
        </p:nvSpPr>
        <p:spPr bwMode="auto">
          <a:xfrm>
            <a:off x="1613983" y="1549806"/>
            <a:ext cx="333626" cy="184666"/>
          </a:xfrm>
          <a:prstGeom prst="rect">
            <a:avLst/>
          </a:prstGeom>
          <a:noFill/>
          <a:ln w="9525">
            <a:noFill/>
            <a:miter lim="800000"/>
            <a:headEnd/>
            <a:tailEnd/>
          </a:ln>
        </p:spPr>
        <p:txBody>
          <a:bodyPr wrap="square">
            <a:spAutoFit/>
          </a:bodyPr>
          <a:lstStyle/>
          <a:p>
            <a:r>
              <a:rPr kumimoji="1" lang="en-US" altLang="zh-CN" sz="600" dirty="0">
                <a:latin typeface="Arial" pitchFamily="34" charset="0"/>
                <a:ea typeface="SimSun" charset="-122"/>
                <a:cs typeface="Arial" pitchFamily="34" charset="0"/>
              </a:rPr>
              <a:t> 11      </a:t>
            </a:r>
          </a:p>
        </p:txBody>
      </p:sp>
      <p:sp>
        <p:nvSpPr>
          <p:cNvPr id="300" name="TextBox 299">
            <a:extLst>
              <a:ext uri="{FF2B5EF4-FFF2-40B4-BE49-F238E27FC236}">
                <a16:creationId xmlns:a16="http://schemas.microsoft.com/office/drawing/2014/main" id="{C27CE73D-D760-4343-B8C0-5A183093A6AC}"/>
              </a:ext>
            </a:extLst>
          </p:cNvPr>
          <p:cNvSpPr txBox="1"/>
          <p:nvPr/>
        </p:nvSpPr>
        <p:spPr>
          <a:xfrm>
            <a:off x="2604142" y="3126288"/>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sp>
        <p:nvSpPr>
          <p:cNvPr id="301" name="TextBox 300">
            <a:extLst>
              <a:ext uri="{FF2B5EF4-FFF2-40B4-BE49-F238E27FC236}">
                <a16:creationId xmlns:a16="http://schemas.microsoft.com/office/drawing/2014/main" id="{26B13EE9-43BB-4F91-8F24-2EE752BD226E}"/>
              </a:ext>
            </a:extLst>
          </p:cNvPr>
          <p:cNvSpPr txBox="1"/>
          <p:nvPr/>
        </p:nvSpPr>
        <p:spPr>
          <a:xfrm>
            <a:off x="5984053" y="3128926"/>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sp>
        <p:nvSpPr>
          <p:cNvPr id="302" name="TextBox 301">
            <a:extLst>
              <a:ext uri="{FF2B5EF4-FFF2-40B4-BE49-F238E27FC236}">
                <a16:creationId xmlns:a16="http://schemas.microsoft.com/office/drawing/2014/main" id="{6FC97DFB-410E-448E-BB5E-41E4373F7930}"/>
              </a:ext>
            </a:extLst>
          </p:cNvPr>
          <p:cNvSpPr txBox="1"/>
          <p:nvPr/>
        </p:nvSpPr>
        <p:spPr>
          <a:xfrm>
            <a:off x="989312" y="4505427"/>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graphicFrame>
        <p:nvGraphicFramePr>
          <p:cNvPr id="326" name="Object 325">
            <a:extLst>
              <a:ext uri="{FF2B5EF4-FFF2-40B4-BE49-F238E27FC236}">
                <a16:creationId xmlns:a16="http://schemas.microsoft.com/office/drawing/2014/main" id="{469B1F64-9729-4CAF-B664-096E429D6F50}"/>
              </a:ext>
            </a:extLst>
          </p:cNvPr>
          <p:cNvGraphicFramePr>
            <a:graphicFrameLocks noChangeAspect="1"/>
          </p:cNvGraphicFramePr>
          <p:nvPr>
            <p:extLst>
              <p:ext uri="{D42A27DB-BD31-4B8C-83A1-F6EECF244321}">
                <p14:modId xmlns:p14="http://schemas.microsoft.com/office/powerpoint/2010/main" val="2659661945"/>
              </p:ext>
            </p:extLst>
          </p:nvPr>
        </p:nvGraphicFramePr>
        <p:xfrm>
          <a:off x="4437063" y="436563"/>
          <a:ext cx="1754187" cy="1195387"/>
        </p:xfrm>
        <a:graphic>
          <a:graphicData uri="http://schemas.openxmlformats.org/presentationml/2006/ole">
            <mc:AlternateContent xmlns:mc="http://schemas.openxmlformats.org/markup-compatibility/2006">
              <mc:Choice xmlns:v="urn:schemas-microsoft-com:vml" Requires="v">
                <p:oleObj spid="_x0000_s7607" name="Prism 7" r:id="rId5" imgW="2971423" imgH="2192886" progId="Prism7.Document">
                  <p:embed/>
                </p:oleObj>
              </mc:Choice>
              <mc:Fallback>
                <p:oleObj name="Prism 7" r:id="rId5" imgW="2971423" imgH="2192886" progId="Prism7.Document">
                  <p:embed/>
                  <p:pic>
                    <p:nvPicPr>
                      <p:cNvPr id="2" name="Object 1">
                        <a:extLst>
                          <a:ext uri="{FF2B5EF4-FFF2-40B4-BE49-F238E27FC236}">
                            <a16:creationId xmlns:a16="http://schemas.microsoft.com/office/drawing/2014/main" id="{5C991270-8C12-4D7B-B4BD-0F8DF5FE42EB}"/>
                          </a:ext>
                        </a:extLst>
                      </p:cNvPr>
                      <p:cNvPicPr/>
                      <p:nvPr/>
                    </p:nvPicPr>
                    <p:blipFill>
                      <a:blip r:embed="rId6"/>
                      <a:stretch>
                        <a:fillRect/>
                      </a:stretch>
                    </p:blipFill>
                    <p:spPr>
                      <a:xfrm>
                        <a:off x="4437063" y="436563"/>
                        <a:ext cx="1754187" cy="1195387"/>
                      </a:xfrm>
                      <a:prstGeom prst="rect">
                        <a:avLst/>
                      </a:prstGeom>
                    </p:spPr>
                  </p:pic>
                </p:oleObj>
              </mc:Fallback>
            </mc:AlternateContent>
          </a:graphicData>
        </a:graphic>
      </p:graphicFrame>
      <p:grpSp>
        <p:nvGrpSpPr>
          <p:cNvPr id="327" name="그룹 58">
            <a:extLst>
              <a:ext uri="{FF2B5EF4-FFF2-40B4-BE49-F238E27FC236}">
                <a16:creationId xmlns:a16="http://schemas.microsoft.com/office/drawing/2014/main" id="{763F3DFE-606B-4326-92B0-4FF33609CA07}"/>
              </a:ext>
            </a:extLst>
          </p:cNvPr>
          <p:cNvGrpSpPr/>
          <p:nvPr/>
        </p:nvGrpSpPr>
        <p:grpSpPr>
          <a:xfrm>
            <a:off x="4470894" y="545466"/>
            <a:ext cx="718466" cy="276999"/>
            <a:chOff x="5800711" y="2305388"/>
            <a:chExt cx="718466" cy="276999"/>
          </a:xfrm>
        </p:grpSpPr>
        <p:sp>
          <p:nvSpPr>
            <p:cNvPr id="328" name="Text Box 164">
              <a:extLst>
                <a:ext uri="{FF2B5EF4-FFF2-40B4-BE49-F238E27FC236}">
                  <a16:creationId xmlns:a16="http://schemas.microsoft.com/office/drawing/2014/main" id="{2C8D19D7-5898-4AC1-87DB-E5A472D7BC6F}"/>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29" name="직사각형 108">
              <a:extLst>
                <a:ext uri="{FF2B5EF4-FFF2-40B4-BE49-F238E27FC236}">
                  <a16:creationId xmlns:a16="http://schemas.microsoft.com/office/drawing/2014/main" id="{6D1268B7-328D-405D-A7BF-1AC6BB986FE8}"/>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0" name="직사각형 109">
              <a:extLst>
                <a:ext uri="{FF2B5EF4-FFF2-40B4-BE49-F238E27FC236}">
                  <a16:creationId xmlns:a16="http://schemas.microsoft.com/office/drawing/2014/main" id="{5A3711C6-3840-44F0-ADBC-1754EE37648B}"/>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aphicFrame>
        <p:nvGraphicFramePr>
          <p:cNvPr id="331" name="Object 330">
            <a:extLst>
              <a:ext uri="{FF2B5EF4-FFF2-40B4-BE49-F238E27FC236}">
                <a16:creationId xmlns:a16="http://schemas.microsoft.com/office/drawing/2014/main" id="{B749CBBA-0D8C-4F8A-995A-30ED3663DE5B}"/>
              </a:ext>
            </a:extLst>
          </p:cNvPr>
          <p:cNvGraphicFramePr>
            <a:graphicFrameLocks noChangeAspect="1"/>
          </p:cNvGraphicFramePr>
          <p:nvPr>
            <p:extLst>
              <p:ext uri="{D42A27DB-BD31-4B8C-83A1-F6EECF244321}">
                <p14:modId xmlns:p14="http://schemas.microsoft.com/office/powerpoint/2010/main" val="2446091958"/>
              </p:ext>
            </p:extLst>
          </p:nvPr>
        </p:nvGraphicFramePr>
        <p:xfrm>
          <a:off x="700361" y="1921719"/>
          <a:ext cx="860804" cy="1411716"/>
        </p:xfrm>
        <a:graphic>
          <a:graphicData uri="http://schemas.openxmlformats.org/presentationml/2006/ole">
            <mc:AlternateContent xmlns:mc="http://schemas.openxmlformats.org/markup-compatibility/2006">
              <mc:Choice xmlns:v="urn:schemas-microsoft-com:vml" Requires="v">
                <p:oleObj spid="_x0000_s7608" name="Prism 7" r:id="rId7" imgW="2971423" imgH="2461058" progId="Prism7.Document">
                  <p:embed/>
                </p:oleObj>
              </mc:Choice>
              <mc:Fallback>
                <p:oleObj name="Prism 7" r:id="rId7" imgW="2971423" imgH="2461058" progId="Prism7.Document">
                  <p:embed/>
                  <p:pic>
                    <p:nvPicPr>
                      <p:cNvPr id="2" name="Object 1">
                        <a:extLst>
                          <a:ext uri="{FF2B5EF4-FFF2-40B4-BE49-F238E27FC236}">
                            <a16:creationId xmlns:a16="http://schemas.microsoft.com/office/drawing/2014/main" id="{3DF814A0-5334-402E-A5E8-0257D9DE8FCC}"/>
                          </a:ext>
                        </a:extLst>
                      </p:cNvPr>
                      <p:cNvPicPr/>
                      <p:nvPr/>
                    </p:nvPicPr>
                    <p:blipFill>
                      <a:blip r:embed="rId8"/>
                      <a:stretch>
                        <a:fillRect/>
                      </a:stretch>
                    </p:blipFill>
                    <p:spPr>
                      <a:xfrm>
                        <a:off x="700361" y="1921719"/>
                        <a:ext cx="860804" cy="1411716"/>
                      </a:xfrm>
                      <a:prstGeom prst="rect">
                        <a:avLst/>
                      </a:prstGeom>
                    </p:spPr>
                  </p:pic>
                </p:oleObj>
              </mc:Fallback>
            </mc:AlternateContent>
          </a:graphicData>
        </a:graphic>
      </p:graphicFrame>
      <p:sp>
        <p:nvSpPr>
          <p:cNvPr id="332" name="Text Box 28">
            <a:extLst>
              <a:ext uri="{FF2B5EF4-FFF2-40B4-BE49-F238E27FC236}">
                <a16:creationId xmlns:a16="http://schemas.microsoft.com/office/drawing/2014/main" id="{A15552B3-694A-4B89-B435-277C868C117B}"/>
              </a:ext>
            </a:extLst>
          </p:cNvPr>
          <p:cNvSpPr txBox="1">
            <a:spLocks noChangeArrowheads="1"/>
          </p:cNvSpPr>
          <p:nvPr/>
        </p:nvSpPr>
        <p:spPr bwMode="auto">
          <a:xfrm>
            <a:off x="395446" y="269416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333" name="TextBox 332">
            <a:extLst>
              <a:ext uri="{FF2B5EF4-FFF2-40B4-BE49-F238E27FC236}">
                <a16:creationId xmlns:a16="http://schemas.microsoft.com/office/drawing/2014/main" id="{097B4911-8CF0-487F-A0E6-BD1D8E3A8A29}"/>
              </a:ext>
            </a:extLst>
          </p:cNvPr>
          <p:cNvSpPr txBox="1"/>
          <p:nvPr/>
        </p:nvSpPr>
        <p:spPr>
          <a:xfrm>
            <a:off x="1054449" y="3128926"/>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graphicFrame>
        <p:nvGraphicFramePr>
          <p:cNvPr id="334" name="Object 333">
            <a:extLst>
              <a:ext uri="{FF2B5EF4-FFF2-40B4-BE49-F238E27FC236}">
                <a16:creationId xmlns:a16="http://schemas.microsoft.com/office/drawing/2014/main" id="{229124B0-1616-4521-ABC6-FE31E2169205}"/>
              </a:ext>
            </a:extLst>
          </p:cNvPr>
          <p:cNvGraphicFramePr>
            <a:graphicFrameLocks noChangeAspect="1"/>
          </p:cNvGraphicFramePr>
          <p:nvPr>
            <p:extLst>
              <p:ext uri="{D42A27DB-BD31-4B8C-83A1-F6EECF244321}">
                <p14:modId xmlns:p14="http://schemas.microsoft.com/office/powerpoint/2010/main" val="2046156096"/>
              </p:ext>
            </p:extLst>
          </p:nvPr>
        </p:nvGraphicFramePr>
        <p:xfrm>
          <a:off x="2238469" y="1921719"/>
          <a:ext cx="938213" cy="1412875"/>
        </p:xfrm>
        <a:graphic>
          <a:graphicData uri="http://schemas.openxmlformats.org/presentationml/2006/ole">
            <mc:AlternateContent xmlns:mc="http://schemas.openxmlformats.org/markup-compatibility/2006">
              <mc:Choice xmlns:v="urn:schemas-microsoft-com:vml" Requires="v">
                <p:oleObj spid="_x0000_s7609" name="Prism 7" r:id="rId9" imgW="2971423" imgH="2461058" progId="Prism7.Document">
                  <p:embed/>
                </p:oleObj>
              </mc:Choice>
              <mc:Fallback>
                <p:oleObj name="Prism 7" r:id="rId9" imgW="2971423" imgH="2461058" progId="Prism7.Document">
                  <p:embed/>
                  <p:pic>
                    <p:nvPicPr>
                      <p:cNvPr id="331" name="Object 330">
                        <a:extLst>
                          <a:ext uri="{FF2B5EF4-FFF2-40B4-BE49-F238E27FC236}">
                            <a16:creationId xmlns:a16="http://schemas.microsoft.com/office/drawing/2014/main" id="{B749CBBA-0D8C-4F8A-995A-30ED3663DE5B}"/>
                          </a:ext>
                        </a:extLst>
                      </p:cNvPr>
                      <p:cNvPicPr/>
                      <p:nvPr/>
                    </p:nvPicPr>
                    <p:blipFill>
                      <a:blip r:embed="rId10"/>
                      <a:stretch>
                        <a:fillRect/>
                      </a:stretch>
                    </p:blipFill>
                    <p:spPr>
                      <a:xfrm>
                        <a:off x="2238469" y="1921719"/>
                        <a:ext cx="938213" cy="1412875"/>
                      </a:xfrm>
                      <a:prstGeom prst="rect">
                        <a:avLst/>
                      </a:prstGeom>
                    </p:spPr>
                  </p:pic>
                </p:oleObj>
              </mc:Fallback>
            </mc:AlternateContent>
          </a:graphicData>
        </a:graphic>
      </p:graphicFrame>
      <p:graphicFrame>
        <p:nvGraphicFramePr>
          <p:cNvPr id="335" name="Object 334">
            <a:extLst>
              <a:ext uri="{FF2B5EF4-FFF2-40B4-BE49-F238E27FC236}">
                <a16:creationId xmlns:a16="http://schemas.microsoft.com/office/drawing/2014/main" id="{BB341BAF-7E4D-4C7F-A5EC-6D0069C57B09}"/>
              </a:ext>
            </a:extLst>
          </p:cNvPr>
          <p:cNvGraphicFramePr>
            <a:graphicFrameLocks noChangeAspect="1"/>
          </p:cNvGraphicFramePr>
          <p:nvPr>
            <p:extLst>
              <p:ext uri="{D42A27DB-BD31-4B8C-83A1-F6EECF244321}">
                <p14:modId xmlns:p14="http://schemas.microsoft.com/office/powerpoint/2010/main" val="3947667354"/>
              </p:ext>
            </p:extLst>
          </p:nvPr>
        </p:nvGraphicFramePr>
        <p:xfrm>
          <a:off x="3709988" y="1978025"/>
          <a:ext cx="1485900" cy="1320800"/>
        </p:xfrm>
        <a:graphic>
          <a:graphicData uri="http://schemas.openxmlformats.org/presentationml/2006/ole">
            <mc:AlternateContent xmlns:mc="http://schemas.openxmlformats.org/markup-compatibility/2006">
              <mc:Choice xmlns:v="urn:schemas-microsoft-com:vml" Requires="v">
                <p:oleObj spid="_x0000_s7610" name="Prism 7" r:id="rId11" imgW="2971423" imgH="2415342" progId="Prism7.Document">
                  <p:embed/>
                </p:oleObj>
              </mc:Choice>
              <mc:Fallback>
                <p:oleObj name="Prism 7" r:id="rId11" imgW="2971423" imgH="2415342" progId="Prism7.Document">
                  <p:embed/>
                  <p:pic>
                    <p:nvPicPr>
                      <p:cNvPr id="217" name="Object 216">
                        <a:extLst>
                          <a:ext uri="{FF2B5EF4-FFF2-40B4-BE49-F238E27FC236}">
                            <a16:creationId xmlns:a16="http://schemas.microsoft.com/office/drawing/2014/main" id="{D0F882E5-A7EE-414D-9E23-8B55BB4A90A6}"/>
                          </a:ext>
                        </a:extLst>
                      </p:cNvPr>
                      <p:cNvPicPr/>
                      <p:nvPr/>
                    </p:nvPicPr>
                    <p:blipFill>
                      <a:blip r:embed="rId12"/>
                      <a:stretch>
                        <a:fillRect/>
                      </a:stretch>
                    </p:blipFill>
                    <p:spPr>
                      <a:xfrm>
                        <a:off x="3709988" y="1978025"/>
                        <a:ext cx="1485900" cy="1320800"/>
                      </a:xfrm>
                      <a:prstGeom prst="rect">
                        <a:avLst/>
                      </a:prstGeom>
                    </p:spPr>
                  </p:pic>
                </p:oleObj>
              </mc:Fallback>
            </mc:AlternateContent>
          </a:graphicData>
        </a:graphic>
      </p:graphicFrame>
      <p:sp>
        <p:nvSpPr>
          <p:cNvPr id="336" name="Text Box 28">
            <a:extLst>
              <a:ext uri="{FF2B5EF4-FFF2-40B4-BE49-F238E27FC236}">
                <a16:creationId xmlns:a16="http://schemas.microsoft.com/office/drawing/2014/main" id="{CA24A129-92D9-4E69-AA1E-8085235C448A}"/>
              </a:ext>
            </a:extLst>
          </p:cNvPr>
          <p:cNvSpPr txBox="1">
            <a:spLocks noChangeArrowheads="1"/>
          </p:cNvSpPr>
          <p:nvPr/>
        </p:nvSpPr>
        <p:spPr bwMode="auto">
          <a:xfrm>
            <a:off x="3420775" y="244048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graphicFrame>
        <p:nvGraphicFramePr>
          <p:cNvPr id="337" name="Object 336">
            <a:extLst>
              <a:ext uri="{FF2B5EF4-FFF2-40B4-BE49-F238E27FC236}">
                <a16:creationId xmlns:a16="http://schemas.microsoft.com/office/drawing/2014/main" id="{3E6737E8-9E4B-462E-9389-C2C1D4AFE898}"/>
              </a:ext>
            </a:extLst>
          </p:cNvPr>
          <p:cNvGraphicFramePr>
            <a:graphicFrameLocks noChangeAspect="1"/>
          </p:cNvGraphicFramePr>
          <p:nvPr>
            <p:extLst>
              <p:ext uri="{D42A27DB-BD31-4B8C-83A1-F6EECF244321}">
                <p14:modId xmlns:p14="http://schemas.microsoft.com/office/powerpoint/2010/main" val="580540885"/>
              </p:ext>
            </p:extLst>
          </p:nvPr>
        </p:nvGraphicFramePr>
        <p:xfrm>
          <a:off x="5573211" y="1921719"/>
          <a:ext cx="859701" cy="1412875"/>
        </p:xfrm>
        <a:graphic>
          <a:graphicData uri="http://schemas.openxmlformats.org/presentationml/2006/ole">
            <mc:AlternateContent xmlns:mc="http://schemas.openxmlformats.org/markup-compatibility/2006">
              <mc:Choice xmlns:v="urn:schemas-microsoft-com:vml" Requires="v">
                <p:oleObj spid="_x0000_s7611" name="Prism 7" r:id="rId13" imgW="2971423" imgH="2461058" progId="Prism7.Document">
                  <p:embed/>
                </p:oleObj>
              </mc:Choice>
              <mc:Fallback>
                <p:oleObj name="Prism 7" r:id="rId13" imgW="2971423" imgH="2461058" progId="Prism7.Document">
                  <p:embed/>
                  <p:pic>
                    <p:nvPicPr>
                      <p:cNvPr id="334" name="Object 333">
                        <a:extLst>
                          <a:ext uri="{FF2B5EF4-FFF2-40B4-BE49-F238E27FC236}">
                            <a16:creationId xmlns:a16="http://schemas.microsoft.com/office/drawing/2014/main" id="{229124B0-1616-4521-ABC6-FE31E2169205}"/>
                          </a:ext>
                        </a:extLst>
                      </p:cNvPr>
                      <p:cNvPicPr/>
                      <p:nvPr/>
                    </p:nvPicPr>
                    <p:blipFill>
                      <a:blip r:embed="rId14"/>
                      <a:stretch>
                        <a:fillRect/>
                      </a:stretch>
                    </p:blipFill>
                    <p:spPr>
                      <a:xfrm>
                        <a:off x="5573211" y="1921719"/>
                        <a:ext cx="859701" cy="1412875"/>
                      </a:xfrm>
                      <a:prstGeom prst="rect">
                        <a:avLst/>
                      </a:prstGeom>
                    </p:spPr>
                  </p:pic>
                </p:oleObj>
              </mc:Fallback>
            </mc:AlternateContent>
          </a:graphicData>
        </a:graphic>
      </p:graphicFrame>
      <p:graphicFrame>
        <p:nvGraphicFramePr>
          <p:cNvPr id="338" name="Object 337">
            <a:extLst>
              <a:ext uri="{FF2B5EF4-FFF2-40B4-BE49-F238E27FC236}">
                <a16:creationId xmlns:a16="http://schemas.microsoft.com/office/drawing/2014/main" id="{1D009212-1D51-4CFA-A8C2-0A457FCF3D6D}"/>
              </a:ext>
            </a:extLst>
          </p:cNvPr>
          <p:cNvGraphicFramePr>
            <a:graphicFrameLocks noChangeAspect="1"/>
          </p:cNvGraphicFramePr>
          <p:nvPr>
            <p:extLst>
              <p:ext uri="{D42A27DB-BD31-4B8C-83A1-F6EECF244321}">
                <p14:modId xmlns:p14="http://schemas.microsoft.com/office/powerpoint/2010/main" val="2060465615"/>
              </p:ext>
            </p:extLst>
          </p:nvPr>
        </p:nvGraphicFramePr>
        <p:xfrm>
          <a:off x="619168" y="3315952"/>
          <a:ext cx="809873" cy="1412875"/>
        </p:xfrm>
        <a:graphic>
          <a:graphicData uri="http://schemas.openxmlformats.org/presentationml/2006/ole">
            <mc:AlternateContent xmlns:mc="http://schemas.openxmlformats.org/markup-compatibility/2006">
              <mc:Choice xmlns:v="urn:schemas-microsoft-com:vml" Requires="v">
                <p:oleObj spid="_x0000_s7612" name="Prism 7" r:id="rId15" imgW="2971423" imgH="2461058" progId="Prism7.Document">
                  <p:embed/>
                </p:oleObj>
              </mc:Choice>
              <mc:Fallback>
                <p:oleObj name="Prism 7" r:id="rId15" imgW="2971423" imgH="2461058" progId="Prism7.Document">
                  <p:embed/>
                  <p:pic>
                    <p:nvPicPr>
                      <p:cNvPr id="337" name="Object 336">
                        <a:extLst>
                          <a:ext uri="{FF2B5EF4-FFF2-40B4-BE49-F238E27FC236}">
                            <a16:creationId xmlns:a16="http://schemas.microsoft.com/office/drawing/2014/main" id="{3E6737E8-9E4B-462E-9389-C2C1D4AFE898}"/>
                          </a:ext>
                        </a:extLst>
                      </p:cNvPr>
                      <p:cNvPicPr/>
                      <p:nvPr/>
                    </p:nvPicPr>
                    <p:blipFill>
                      <a:blip r:embed="rId16"/>
                      <a:stretch>
                        <a:fillRect/>
                      </a:stretch>
                    </p:blipFill>
                    <p:spPr>
                      <a:xfrm>
                        <a:off x="619168" y="3315952"/>
                        <a:ext cx="809873" cy="1412875"/>
                      </a:xfrm>
                      <a:prstGeom prst="rect">
                        <a:avLst/>
                      </a:prstGeom>
                    </p:spPr>
                  </p:pic>
                </p:oleObj>
              </mc:Fallback>
            </mc:AlternateContent>
          </a:graphicData>
        </a:graphic>
      </p:graphicFrame>
      <p:graphicFrame>
        <p:nvGraphicFramePr>
          <p:cNvPr id="339" name="Object 338">
            <a:extLst>
              <a:ext uri="{FF2B5EF4-FFF2-40B4-BE49-F238E27FC236}">
                <a16:creationId xmlns:a16="http://schemas.microsoft.com/office/drawing/2014/main" id="{761DD82D-49C0-4874-80D6-A7D91E2E95B3}"/>
              </a:ext>
            </a:extLst>
          </p:cNvPr>
          <p:cNvGraphicFramePr>
            <a:graphicFrameLocks noChangeAspect="1"/>
          </p:cNvGraphicFramePr>
          <p:nvPr>
            <p:extLst>
              <p:ext uri="{D42A27DB-BD31-4B8C-83A1-F6EECF244321}">
                <p14:modId xmlns:p14="http://schemas.microsoft.com/office/powerpoint/2010/main" val="2857916949"/>
              </p:ext>
            </p:extLst>
          </p:nvPr>
        </p:nvGraphicFramePr>
        <p:xfrm>
          <a:off x="1889006" y="3349034"/>
          <a:ext cx="1537307" cy="1258887"/>
        </p:xfrm>
        <a:graphic>
          <a:graphicData uri="http://schemas.openxmlformats.org/presentationml/2006/ole">
            <mc:AlternateContent xmlns:mc="http://schemas.openxmlformats.org/markup-compatibility/2006">
              <mc:Choice xmlns:v="urn:schemas-microsoft-com:vml" Requires="v">
                <p:oleObj spid="_x0000_s7613" name="Prism 7" r:id="rId17" imgW="2971423" imgH="2192886" progId="Prism7.Document">
                  <p:embed/>
                </p:oleObj>
              </mc:Choice>
              <mc:Fallback>
                <p:oleObj name="Prism 7" r:id="rId17" imgW="2971423" imgH="2192886" progId="Prism7.Document">
                  <p:embed/>
                  <p:pic>
                    <p:nvPicPr>
                      <p:cNvPr id="326" name="Object 325">
                        <a:extLst>
                          <a:ext uri="{FF2B5EF4-FFF2-40B4-BE49-F238E27FC236}">
                            <a16:creationId xmlns:a16="http://schemas.microsoft.com/office/drawing/2014/main" id="{469B1F64-9729-4CAF-B664-096E429D6F50}"/>
                          </a:ext>
                        </a:extLst>
                      </p:cNvPr>
                      <p:cNvPicPr/>
                      <p:nvPr/>
                    </p:nvPicPr>
                    <p:blipFill>
                      <a:blip r:embed="rId18"/>
                      <a:stretch>
                        <a:fillRect/>
                      </a:stretch>
                    </p:blipFill>
                    <p:spPr>
                      <a:xfrm>
                        <a:off x="1889006" y="3349034"/>
                        <a:ext cx="1537307" cy="1258887"/>
                      </a:xfrm>
                      <a:prstGeom prst="rect">
                        <a:avLst/>
                      </a:prstGeom>
                    </p:spPr>
                  </p:pic>
                </p:oleObj>
              </mc:Fallback>
            </mc:AlternateContent>
          </a:graphicData>
        </a:graphic>
      </p:graphicFrame>
      <p:sp>
        <p:nvSpPr>
          <p:cNvPr id="340" name="Text Box 28">
            <a:extLst>
              <a:ext uri="{FF2B5EF4-FFF2-40B4-BE49-F238E27FC236}">
                <a16:creationId xmlns:a16="http://schemas.microsoft.com/office/drawing/2014/main" id="{2670EE0A-3FCA-4753-9625-307638BF1550}"/>
              </a:ext>
            </a:extLst>
          </p:cNvPr>
          <p:cNvSpPr txBox="1">
            <a:spLocks noChangeArrowheads="1"/>
          </p:cNvSpPr>
          <p:nvPr/>
        </p:nvSpPr>
        <p:spPr bwMode="auto">
          <a:xfrm>
            <a:off x="1608668" y="353531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sp>
        <p:nvSpPr>
          <p:cNvPr id="341" name="Text Box 28">
            <a:extLst>
              <a:ext uri="{FF2B5EF4-FFF2-40B4-BE49-F238E27FC236}">
                <a16:creationId xmlns:a16="http://schemas.microsoft.com/office/drawing/2014/main" id="{05572D17-12A5-48F0-AE62-C9A8638AC651}"/>
              </a:ext>
            </a:extLst>
          </p:cNvPr>
          <p:cNvSpPr txBox="1">
            <a:spLocks noChangeArrowheads="1"/>
          </p:cNvSpPr>
          <p:nvPr/>
        </p:nvSpPr>
        <p:spPr bwMode="auto">
          <a:xfrm>
            <a:off x="1608668" y="3754612"/>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342" name="Text Box 28">
            <a:extLst>
              <a:ext uri="{FF2B5EF4-FFF2-40B4-BE49-F238E27FC236}">
                <a16:creationId xmlns:a16="http://schemas.microsoft.com/office/drawing/2014/main" id="{2A138BEA-A52B-46A4-BF92-8809199D1C2B}"/>
              </a:ext>
            </a:extLst>
          </p:cNvPr>
          <p:cNvSpPr txBox="1">
            <a:spLocks noChangeArrowheads="1"/>
          </p:cNvSpPr>
          <p:nvPr/>
        </p:nvSpPr>
        <p:spPr bwMode="auto">
          <a:xfrm>
            <a:off x="1608668" y="4161162"/>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grpSp>
        <p:nvGrpSpPr>
          <p:cNvPr id="347" name="그룹 58">
            <a:extLst>
              <a:ext uri="{FF2B5EF4-FFF2-40B4-BE49-F238E27FC236}">
                <a16:creationId xmlns:a16="http://schemas.microsoft.com/office/drawing/2014/main" id="{C22A6471-7A42-45D0-BDB9-80F19418C95E}"/>
              </a:ext>
            </a:extLst>
          </p:cNvPr>
          <p:cNvGrpSpPr/>
          <p:nvPr/>
        </p:nvGrpSpPr>
        <p:grpSpPr>
          <a:xfrm>
            <a:off x="3740884" y="2068459"/>
            <a:ext cx="718466" cy="276999"/>
            <a:chOff x="5800711" y="2305388"/>
            <a:chExt cx="718466" cy="276999"/>
          </a:xfrm>
        </p:grpSpPr>
        <p:sp>
          <p:nvSpPr>
            <p:cNvPr id="348" name="Text Box 164">
              <a:extLst>
                <a:ext uri="{FF2B5EF4-FFF2-40B4-BE49-F238E27FC236}">
                  <a16:creationId xmlns:a16="http://schemas.microsoft.com/office/drawing/2014/main" id="{FBEEBE06-661A-4A1C-AF29-3FD39B9D63B6}"/>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49" name="직사각형 108">
              <a:extLst>
                <a:ext uri="{FF2B5EF4-FFF2-40B4-BE49-F238E27FC236}">
                  <a16:creationId xmlns:a16="http://schemas.microsoft.com/office/drawing/2014/main" id="{5DF12E07-A2F2-455D-B65E-F360E7ABEC96}"/>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0" name="직사각형 109">
              <a:extLst>
                <a:ext uri="{FF2B5EF4-FFF2-40B4-BE49-F238E27FC236}">
                  <a16:creationId xmlns:a16="http://schemas.microsoft.com/office/drawing/2014/main" id="{6398D66F-BFDB-4A5C-B8F1-F5F011FB4734}"/>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51" name="그룹 58">
            <a:extLst>
              <a:ext uri="{FF2B5EF4-FFF2-40B4-BE49-F238E27FC236}">
                <a16:creationId xmlns:a16="http://schemas.microsoft.com/office/drawing/2014/main" id="{A1B6D8B8-FD8B-4FF1-8B86-C3258E9FCEAC}"/>
              </a:ext>
            </a:extLst>
          </p:cNvPr>
          <p:cNvGrpSpPr/>
          <p:nvPr/>
        </p:nvGrpSpPr>
        <p:grpSpPr>
          <a:xfrm>
            <a:off x="2804409" y="3489004"/>
            <a:ext cx="718466" cy="276999"/>
            <a:chOff x="5800711" y="2305388"/>
            <a:chExt cx="718466" cy="276999"/>
          </a:xfrm>
        </p:grpSpPr>
        <p:sp>
          <p:nvSpPr>
            <p:cNvPr id="352" name="Text Box 164">
              <a:extLst>
                <a:ext uri="{FF2B5EF4-FFF2-40B4-BE49-F238E27FC236}">
                  <a16:creationId xmlns:a16="http://schemas.microsoft.com/office/drawing/2014/main" id="{F1A9A7CE-9498-4574-867E-15F49C9D44B1}"/>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53" name="직사각형 108">
              <a:extLst>
                <a:ext uri="{FF2B5EF4-FFF2-40B4-BE49-F238E27FC236}">
                  <a16:creationId xmlns:a16="http://schemas.microsoft.com/office/drawing/2014/main" id="{BE0F2287-7521-455C-9FBB-C7B6949FBFEB}"/>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54" name="직사각형 109">
              <a:extLst>
                <a:ext uri="{FF2B5EF4-FFF2-40B4-BE49-F238E27FC236}">
                  <a16:creationId xmlns:a16="http://schemas.microsoft.com/office/drawing/2014/main" id="{8E9D72B7-B0E1-4B9B-94B3-9A6665CF3E3B}"/>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355" name="Object 354">
            <a:extLst>
              <a:ext uri="{FF2B5EF4-FFF2-40B4-BE49-F238E27FC236}">
                <a16:creationId xmlns:a16="http://schemas.microsoft.com/office/drawing/2014/main" id="{250CD252-DB59-42FF-888E-2437ED8CEB47}"/>
              </a:ext>
            </a:extLst>
          </p:cNvPr>
          <p:cNvGraphicFramePr>
            <a:graphicFrameLocks noChangeAspect="1"/>
          </p:cNvGraphicFramePr>
          <p:nvPr>
            <p:extLst>
              <p:ext uri="{D42A27DB-BD31-4B8C-83A1-F6EECF244321}">
                <p14:modId xmlns:p14="http://schemas.microsoft.com/office/powerpoint/2010/main" val="3209256491"/>
              </p:ext>
            </p:extLst>
          </p:nvPr>
        </p:nvGraphicFramePr>
        <p:xfrm>
          <a:off x="525421" y="5029705"/>
          <a:ext cx="1112320" cy="1390650"/>
        </p:xfrm>
        <a:graphic>
          <a:graphicData uri="http://schemas.openxmlformats.org/presentationml/2006/ole">
            <mc:AlternateContent xmlns:mc="http://schemas.openxmlformats.org/markup-compatibility/2006">
              <mc:Choice xmlns:v="urn:schemas-microsoft-com:vml" Requires="v">
                <p:oleObj spid="_x0000_s7614" name="Prism 7" r:id="rId19" imgW="2971423" imgH="2415342" progId="Prism7.Document">
                  <p:embed/>
                </p:oleObj>
              </mc:Choice>
              <mc:Fallback>
                <p:oleObj name="Prism 7" r:id="rId19" imgW="2971423" imgH="2415342" progId="Prism7.Document">
                  <p:embed/>
                  <p:pic>
                    <p:nvPicPr>
                      <p:cNvPr id="335" name="Object 334">
                        <a:extLst>
                          <a:ext uri="{FF2B5EF4-FFF2-40B4-BE49-F238E27FC236}">
                            <a16:creationId xmlns:a16="http://schemas.microsoft.com/office/drawing/2014/main" id="{BB341BAF-7E4D-4C7F-A5EC-6D0069C57B09}"/>
                          </a:ext>
                        </a:extLst>
                      </p:cNvPr>
                      <p:cNvPicPr/>
                      <p:nvPr/>
                    </p:nvPicPr>
                    <p:blipFill>
                      <a:blip r:embed="rId20"/>
                      <a:stretch>
                        <a:fillRect/>
                      </a:stretch>
                    </p:blipFill>
                    <p:spPr>
                      <a:xfrm>
                        <a:off x="525421" y="5029705"/>
                        <a:ext cx="1112320" cy="1390650"/>
                      </a:xfrm>
                      <a:prstGeom prst="rect">
                        <a:avLst/>
                      </a:prstGeom>
                    </p:spPr>
                  </p:pic>
                </p:oleObj>
              </mc:Fallback>
            </mc:AlternateContent>
          </a:graphicData>
        </a:graphic>
      </p:graphicFrame>
      <p:sp>
        <p:nvSpPr>
          <p:cNvPr id="356" name="Text Box 28">
            <a:extLst>
              <a:ext uri="{FF2B5EF4-FFF2-40B4-BE49-F238E27FC236}">
                <a16:creationId xmlns:a16="http://schemas.microsoft.com/office/drawing/2014/main" id="{0BE27308-2BA3-474D-8125-59646635A6F0}"/>
              </a:ext>
            </a:extLst>
          </p:cNvPr>
          <p:cNvSpPr txBox="1">
            <a:spLocks noChangeArrowheads="1"/>
          </p:cNvSpPr>
          <p:nvPr/>
        </p:nvSpPr>
        <p:spPr bwMode="auto">
          <a:xfrm>
            <a:off x="255182" y="502142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graphicFrame>
        <p:nvGraphicFramePr>
          <p:cNvPr id="357" name="Object 356">
            <a:extLst>
              <a:ext uri="{FF2B5EF4-FFF2-40B4-BE49-F238E27FC236}">
                <a16:creationId xmlns:a16="http://schemas.microsoft.com/office/drawing/2014/main" id="{DBC3041C-1B36-4EC1-A26A-2E927C7291C0}"/>
              </a:ext>
            </a:extLst>
          </p:cNvPr>
          <p:cNvGraphicFramePr>
            <a:graphicFrameLocks noChangeAspect="1"/>
          </p:cNvGraphicFramePr>
          <p:nvPr>
            <p:extLst>
              <p:ext uri="{D42A27DB-BD31-4B8C-83A1-F6EECF244321}">
                <p14:modId xmlns:p14="http://schemas.microsoft.com/office/powerpoint/2010/main" val="707933786"/>
              </p:ext>
            </p:extLst>
          </p:nvPr>
        </p:nvGraphicFramePr>
        <p:xfrm>
          <a:off x="1877111" y="5049442"/>
          <a:ext cx="1621001" cy="1193800"/>
        </p:xfrm>
        <a:graphic>
          <a:graphicData uri="http://schemas.openxmlformats.org/presentationml/2006/ole">
            <mc:AlternateContent xmlns:mc="http://schemas.openxmlformats.org/markup-compatibility/2006">
              <mc:Choice xmlns:v="urn:schemas-microsoft-com:vml" Requires="v">
                <p:oleObj spid="_x0000_s7615" name="Prism 7" r:id="rId21" imgW="2971423" imgH="2192886" progId="Prism7.Document">
                  <p:embed/>
                </p:oleObj>
              </mc:Choice>
              <mc:Fallback>
                <p:oleObj name="Prism 7" r:id="rId21" imgW="2971423" imgH="2192886" progId="Prism7.Document">
                  <p:embed/>
                  <p:pic>
                    <p:nvPicPr>
                      <p:cNvPr id="339" name="Object 338">
                        <a:extLst>
                          <a:ext uri="{FF2B5EF4-FFF2-40B4-BE49-F238E27FC236}">
                            <a16:creationId xmlns:a16="http://schemas.microsoft.com/office/drawing/2014/main" id="{761DD82D-49C0-4874-80D6-A7D91E2E95B3}"/>
                          </a:ext>
                        </a:extLst>
                      </p:cNvPr>
                      <p:cNvPicPr/>
                      <p:nvPr/>
                    </p:nvPicPr>
                    <p:blipFill>
                      <a:blip r:embed="rId22"/>
                      <a:stretch>
                        <a:fillRect/>
                      </a:stretch>
                    </p:blipFill>
                    <p:spPr>
                      <a:xfrm>
                        <a:off x="1877111" y="5049442"/>
                        <a:ext cx="1621001" cy="1193800"/>
                      </a:xfrm>
                      <a:prstGeom prst="rect">
                        <a:avLst/>
                      </a:prstGeom>
                    </p:spPr>
                  </p:pic>
                </p:oleObj>
              </mc:Fallback>
            </mc:AlternateContent>
          </a:graphicData>
        </a:graphic>
      </p:graphicFrame>
      <p:sp>
        <p:nvSpPr>
          <p:cNvPr id="358" name="Text Box 28">
            <a:extLst>
              <a:ext uri="{FF2B5EF4-FFF2-40B4-BE49-F238E27FC236}">
                <a16:creationId xmlns:a16="http://schemas.microsoft.com/office/drawing/2014/main" id="{177470ED-0F1B-45E2-9EDF-B2FC492ACF09}"/>
              </a:ext>
            </a:extLst>
          </p:cNvPr>
          <p:cNvSpPr txBox="1">
            <a:spLocks noChangeArrowheads="1"/>
          </p:cNvSpPr>
          <p:nvPr/>
        </p:nvSpPr>
        <p:spPr bwMode="auto">
          <a:xfrm>
            <a:off x="2657147" y="6154708"/>
            <a:ext cx="566418"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APOB</a:t>
            </a:r>
          </a:p>
        </p:txBody>
      </p:sp>
      <p:sp>
        <p:nvSpPr>
          <p:cNvPr id="359" name="Text Box 28">
            <a:extLst>
              <a:ext uri="{FF2B5EF4-FFF2-40B4-BE49-F238E27FC236}">
                <a16:creationId xmlns:a16="http://schemas.microsoft.com/office/drawing/2014/main" id="{D87A359C-0EFF-42FD-9DB9-55451DA95D1E}"/>
              </a:ext>
            </a:extLst>
          </p:cNvPr>
          <p:cNvSpPr txBox="1">
            <a:spLocks noChangeArrowheads="1"/>
          </p:cNvSpPr>
          <p:nvPr/>
        </p:nvSpPr>
        <p:spPr bwMode="auto">
          <a:xfrm>
            <a:off x="3029830" y="6154708"/>
            <a:ext cx="566418"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APOE</a:t>
            </a:r>
          </a:p>
        </p:txBody>
      </p:sp>
      <p:sp>
        <p:nvSpPr>
          <p:cNvPr id="360" name="Text Box 28">
            <a:extLst>
              <a:ext uri="{FF2B5EF4-FFF2-40B4-BE49-F238E27FC236}">
                <a16:creationId xmlns:a16="http://schemas.microsoft.com/office/drawing/2014/main" id="{92698F53-B911-4999-B657-CE83B276FBBD}"/>
              </a:ext>
            </a:extLst>
          </p:cNvPr>
          <p:cNvSpPr txBox="1">
            <a:spLocks noChangeArrowheads="1"/>
          </p:cNvSpPr>
          <p:nvPr/>
        </p:nvSpPr>
        <p:spPr bwMode="auto">
          <a:xfrm>
            <a:off x="1603116" y="502563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5</a:t>
            </a:r>
          </a:p>
        </p:txBody>
      </p:sp>
      <p:sp>
        <p:nvSpPr>
          <p:cNvPr id="362" name="Text Box 28">
            <a:extLst>
              <a:ext uri="{FF2B5EF4-FFF2-40B4-BE49-F238E27FC236}">
                <a16:creationId xmlns:a16="http://schemas.microsoft.com/office/drawing/2014/main" id="{A97B8326-F90B-472D-A701-686C3EF776AE}"/>
              </a:ext>
            </a:extLst>
          </p:cNvPr>
          <p:cNvSpPr txBox="1">
            <a:spLocks noChangeArrowheads="1"/>
          </p:cNvSpPr>
          <p:nvPr/>
        </p:nvSpPr>
        <p:spPr bwMode="auto">
          <a:xfrm>
            <a:off x="3584439" y="5233705"/>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363" name="Text Box 28">
            <a:extLst>
              <a:ext uri="{FF2B5EF4-FFF2-40B4-BE49-F238E27FC236}">
                <a16:creationId xmlns:a16="http://schemas.microsoft.com/office/drawing/2014/main" id="{B3AAA997-53C4-4126-B093-77699113D22D}"/>
              </a:ext>
            </a:extLst>
          </p:cNvPr>
          <p:cNvSpPr txBox="1">
            <a:spLocks noChangeArrowheads="1"/>
          </p:cNvSpPr>
          <p:nvPr/>
        </p:nvSpPr>
        <p:spPr bwMode="auto">
          <a:xfrm>
            <a:off x="3584439" y="563217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364" name="Text Box 28">
            <a:extLst>
              <a:ext uri="{FF2B5EF4-FFF2-40B4-BE49-F238E27FC236}">
                <a16:creationId xmlns:a16="http://schemas.microsoft.com/office/drawing/2014/main" id="{C3D4F646-F517-47FF-9BB0-7FC60F3BB0E5}"/>
              </a:ext>
            </a:extLst>
          </p:cNvPr>
          <p:cNvSpPr txBox="1">
            <a:spLocks noChangeArrowheads="1"/>
          </p:cNvSpPr>
          <p:nvPr/>
        </p:nvSpPr>
        <p:spPr bwMode="auto">
          <a:xfrm>
            <a:off x="3584439" y="582687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0.5</a:t>
            </a:r>
          </a:p>
        </p:txBody>
      </p:sp>
      <p:grpSp>
        <p:nvGrpSpPr>
          <p:cNvPr id="365" name="그룹 58">
            <a:extLst>
              <a:ext uri="{FF2B5EF4-FFF2-40B4-BE49-F238E27FC236}">
                <a16:creationId xmlns:a16="http://schemas.microsoft.com/office/drawing/2014/main" id="{623D847F-5012-41C7-9C4C-747A1EE17C1A}"/>
              </a:ext>
            </a:extLst>
          </p:cNvPr>
          <p:cNvGrpSpPr/>
          <p:nvPr/>
        </p:nvGrpSpPr>
        <p:grpSpPr>
          <a:xfrm>
            <a:off x="526840" y="5159112"/>
            <a:ext cx="718466" cy="276999"/>
            <a:chOff x="5800711" y="2305388"/>
            <a:chExt cx="718466" cy="276999"/>
          </a:xfrm>
        </p:grpSpPr>
        <p:sp>
          <p:nvSpPr>
            <p:cNvPr id="366" name="Text Box 164">
              <a:extLst>
                <a:ext uri="{FF2B5EF4-FFF2-40B4-BE49-F238E27FC236}">
                  <a16:creationId xmlns:a16="http://schemas.microsoft.com/office/drawing/2014/main" id="{E2A7B4FA-3B8B-4C0B-AA77-097F37A2B15E}"/>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67" name="직사각형 108">
              <a:extLst>
                <a:ext uri="{FF2B5EF4-FFF2-40B4-BE49-F238E27FC236}">
                  <a16:creationId xmlns:a16="http://schemas.microsoft.com/office/drawing/2014/main" id="{0054A407-35E7-47FA-B30A-EE616B741FCC}"/>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68" name="직사각형 109">
              <a:extLst>
                <a:ext uri="{FF2B5EF4-FFF2-40B4-BE49-F238E27FC236}">
                  <a16:creationId xmlns:a16="http://schemas.microsoft.com/office/drawing/2014/main" id="{14E5036A-49FE-41F8-8E3E-F538F6CA4D71}"/>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nvGrpSpPr>
          <p:cNvPr id="369" name="그룹 58">
            <a:extLst>
              <a:ext uri="{FF2B5EF4-FFF2-40B4-BE49-F238E27FC236}">
                <a16:creationId xmlns:a16="http://schemas.microsoft.com/office/drawing/2014/main" id="{7BAD8467-09CD-49A7-A8E2-E92B2C16C40E}"/>
              </a:ext>
            </a:extLst>
          </p:cNvPr>
          <p:cNvGrpSpPr/>
          <p:nvPr/>
        </p:nvGrpSpPr>
        <p:grpSpPr>
          <a:xfrm>
            <a:off x="2714064" y="5108056"/>
            <a:ext cx="718466" cy="276999"/>
            <a:chOff x="5800711" y="2305388"/>
            <a:chExt cx="718466" cy="276999"/>
          </a:xfrm>
        </p:grpSpPr>
        <p:sp>
          <p:nvSpPr>
            <p:cNvPr id="370" name="Text Box 164">
              <a:extLst>
                <a:ext uri="{FF2B5EF4-FFF2-40B4-BE49-F238E27FC236}">
                  <a16:creationId xmlns:a16="http://schemas.microsoft.com/office/drawing/2014/main" id="{7938EC75-347A-47F1-9B56-E69BB9D92FED}"/>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71" name="직사각형 108">
              <a:extLst>
                <a:ext uri="{FF2B5EF4-FFF2-40B4-BE49-F238E27FC236}">
                  <a16:creationId xmlns:a16="http://schemas.microsoft.com/office/drawing/2014/main" id="{EB7C8A0E-8831-471B-B911-5F5D5D5A8EDD}"/>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72" name="직사각형 109">
              <a:extLst>
                <a:ext uri="{FF2B5EF4-FFF2-40B4-BE49-F238E27FC236}">
                  <a16:creationId xmlns:a16="http://schemas.microsoft.com/office/drawing/2014/main" id="{8BE49E3A-815C-463E-8869-C8A41C5DFD14}"/>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nvGrpSpPr>
          <p:cNvPr id="373" name="그룹 58">
            <a:extLst>
              <a:ext uri="{FF2B5EF4-FFF2-40B4-BE49-F238E27FC236}">
                <a16:creationId xmlns:a16="http://schemas.microsoft.com/office/drawing/2014/main" id="{E464F759-C24E-449C-806C-83EBBDAB2E56}"/>
              </a:ext>
            </a:extLst>
          </p:cNvPr>
          <p:cNvGrpSpPr/>
          <p:nvPr/>
        </p:nvGrpSpPr>
        <p:grpSpPr>
          <a:xfrm>
            <a:off x="4865629" y="5069374"/>
            <a:ext cx="718466" cy="276999"/>
            <a:chOff x="5800711" y="2305388"/>
            <a:chExt cx="718466" cy="276999"/>
          </a:xfrm>
        </p:grpSpPr>
        <p:sp>
          <p:nvSpPr>
            <p:cNvPr id="374" name="Text Box 164">
              <a:extLst>
                <a:ext uri="{FF2B5EF4-FFF2-40B4-BE49-F238E27FC236}">
                  <a16:creationId xmlns:a16="http://schemas.microsoft.com/office/drawing/2014/main" id="{5A54C1EE-D431-4070-B93E-CABF6528F742}"/>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75" name="직사각형 108">
              <a:extLst>
                <a:ext uri="{FF2B5EF4-FFF2-40B4-BE49-F238E27FC236}">
                  <a16:creationId xmlns:a16="http://schemas.microsoft.com/office/drawing/2014/main" id="{6EF1B0D6-575A-48CE-B8B8-44376D5BA387}"/>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76" name="직사각형 109">
              <a:extLst>
                <a:ext uri="{FF2B5EF4-FFF2-40B4-BE49-F238E27FC236}">
                  <a16:creationId xmlns:a16="http://schemas.microsoft.com/office/drawing/2014/main" id="{5B40D1D4-5215-4A9D-913A-A455D3098B7D}"/>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377" name="Object 376">
            <a:extLst>
              <a:ext uri="{FF2B5EF4-FFF2-40B4-BE49-F238E27FC236}">
                <a16:creationId xmlns:a16="http://schemas.microsoft.com/office/drawing/2014/main" id="{92B9DEA1-9E7E-44D3-B742-0A95B4E038BE}"/>
              </a:ext>
            </a:extLst>
          </p:cNvPr>
          <p:cNvGraphicFramePr>
            <a:graphicFrameLocks noChangeAspect="1"/>
          </p:cNvGraphicFramePr>
          <p:nvPr>
            <p:extLst>
              <p:ext uri="{D42A27DB-BD31-4B8C-83A1-F6EECF244321}">
                <p14:modId xmlns:p14="http://schemas.microsoft.com/office/powerpoint/2010/main" val="2412653597"/>
              </p:ext>
            </p:extLst>
          </p:nvPr>
        </p:nvGraphicFramePr>
        <p:xfrm>
          <a:off x="3832181" y="5058912"/>
          <a:ext cx="1690031" cy="1193800"/>
        </p:xfrm>
        <a:graphic>
          <a:graphicData uri="http://schemas.openxmlformats.org/presentationml/2006/ole">
            <mc:AlternateContent xmlns:mc="http://schemas.openxmlformats.org/markup-compatibility/2006">
              <mc:Choice xmlns:v="urn:schemas-microsoft-com:vml" Requires="v">
                <p:oleObj spid="_x0000_s7616" name="Prism 7" r:id="rId23" imgW="2971423" imgH="2192886" progId="Prism7.Document">
                  <p:embed/>
                </p:oleObj>
              </mc:Choice>
              <mc:Fallback>
                <p:oleObj name="Prism 7" r:id="rId23" imgW="2971423" imgH="2192886" progId="Prism7.Document">
                  <p:embed/>
                  <p:pic>
                    <p:nvPicPr>
                      <p:cNvPr id="136" name="Object 135">
                        <a:extLst>
                          <a:ext uri="{FF2B5EF4-FFF2-40B4-BE49-F238E27FC236}">
                            <a16:creationId xmlns:a16="http://schemas.microsoft.com/office/drawing/2014/main" id="{523FC95F-45A6-45BC-8D2B-FFEA9CB80EA0}"/>
                          </a:ext>
                        </a:extLst>
                      </p:cNvPr>
                      <p:cNvPicPr/>
                      <p:nvPr/>
                    </p:nvPicPr>
                    <p:blipFill>
                      <a:blip r:embed="rId24"/>
                      <a:stretch>
                        <a:fillRect/>
                      </a:stretch>
                    </p:blipFill>
                    <p:spPr>
                      <a:xfrm>
                        <a:off x="3832181" y="5058912"/>
                        <a:ext cx="1690031" cy="1193800"/>
                      </a:xfrm>
                      <a:prstGeom prst="rect">
                        <a:avLst/>
                      </a:prstGeom>
                    </p:spPr>
                  </p:pic>
                </p:oleObj>
              </mc:Fallback>
            </mc:AlternateContent>
          </a:graphicData>
        </a:graphic>
      </p:graphicFrame>
      <p:sp>
        <p:nvSpPr>
          <p:cNvPr id="201" name="TextBox 200">
            <a:extLst>
              <a:ext uri="{FF2B5EF4-FFF2-40B4-BE49-F238E27FC236}">
                <a16:creationId xmlns:a16="http://schemas.microsoft.com/office/drawing/2014/main" id="{6A6421B4-848E-419E-BC6F-F1B72D256CAD}"/>
              </a:ext>
            </a:extLst>
          </p:cNvPr>
          <p:cNvSpPr txBox="1"/>
          <p:nvPr/>
        </p:nvSpPr>
        <p:spPr>
          <a:xfrm>
            <a:off x="5931366" y="4206171"/>
            <a:ext cx="60802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p-CREB</a:t>
            </a:r>
          </a:p>
        </p:txBody>
      </p:sp>
      <p:sp>
        <p:nvSpPr>
          <p:cNvPr id="202" name="TextBox 201">
            <a:extLst>
              <a:ext uri="{FF2B5EF4-FFF2-40B4-BE49-F238E27FC236}">
                <a16:creationId xmlns:a16="http://schemas.microsoft.com/office/drawing/2014/main" id="{55755C84-588E-4C19-8079-03DC4E1CFB61}"/>
              </a:ext>
            </a:extLst>
          </p:cNvPr>
          <p:cNvSpPr txBox="1"/>
          <p:nvPr/>
        </p:nvSpPr>
        <p:spPr>
          <a:xfrm>
            <a:off x="5931366" y="4350843"/>
            <a:ext cx="60802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CREB</a:t>
            </a:r>
          </a:p>
        </p:txBody>
      </p:sp>
      <p:cxnSp>
        <p:nvCxnSpPr>
          <p:cNvPr id="203" name="Straight Connector 202">
            <a:extLst>
              <a:ext uri="{FF2B5EF4-FFF2-40B4-BE49-F238E27FC236}">
                <a16:creationId xmlns:a16="http://schemas.microsoft.com/office/drawing/2014/main" id="{717F9718-F404-4BB4-A151-D57F3D7D68F8}"/>
              </a:ext>
            </a:extLst>
          </p:cNvPr>
          <p:cNvCxnSpPr>
            <a:cxnSpLocks/>
          </p:cNvCxnSpPr>
          <p:nvPr/>
        </p:nvCxnSpPr>
        <p:spPr>
          <a:xfrm>
            <a:off x="5058763" y="3577644"/>
            <a:ext cx="83776" cy="0"/>
          </a:xfrm>
          <a:prstGeom prst="line">
            <a:avLst/>
          </a:prstGeom>
        </p:spPr>
        <p:style>
          <a:lnRef idx="1">
            <a:schemeClr val="dk1"/>
          </a:lnRef>
          <a:fillRef idx="0">
            <a:schemeClr val="dk1"/>
          </a:fillRef>
          <a:effectRef idx="0">
            <a:schemeClr val="dk1"/>
          </a:effectRef>
          <a:fontRef idx="minor">
            <a:schemeClr val="tx1"/>
          </a:fontRef>
        </p:style>
      </p:cxnSp>
      <p:cxnSp>
        <p:nvCxnSpPr>
          <p:cNvPr id="204" name="Straight Connector 203">
            <a:extLst>
              <a:ext uri="{FF2B5EF4-FFF2-40B4-BE49-F238E27FC236}">
                <a16:creationId xmlns:a16="http://schemas.microsoft.com/office/drawing/2014/main" id="{34FB568B-7B63-461C-B2C3-17ADB0D6EE4F}"/>
              </a:ext>
            </a:extLst>
          </p:cNvPr>
          <p:cNvCxnSpPr>
            <a:cxnSpLocks/>
          </p:cNvCxnSpPr>
          <p:nvPr/>
        </p:nvCxnSpPr>
        <p:spPr>
          <a:xfrm>
            <a:off x="5058763" y="3518379"/>
            <a:ext cx="83776" cy="0"/>
          </a:xfrm>
          <a:prstGeom prst="line">
            <a:avLst/>
          </a:prstGeom>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5564825E-F023-41F5-9700-2409487A1257}"/>
              </a:ext>
            </a:extLst>
          </p:cNvPr>
          <p:cNvCxnSpPr>
            <a:cxnSpLocks/>
          </p:cNvCxnSpPr>
          <p:nvPr/>
        </p:nvCxnSpPr>
        <p:spPr>
          <a:xfrm>
            <a:off x="5058763" y="3463011"/>
            <a:ext cx="83776" cy="0"/>
          </a:xfrm>
          <a:prstGeom prst="line">
            <a:avLst/>
          </a:prstGeom>
        </p:spPr>
        <p:style>
          <a:lnRef idx="1">
            <a:schemeClr val="dk1"/>
          </a:lnRef>
          <a:fillRef idx="0">
            <a:schemeClr val="dk1"/>
          </a:fillRef>
          <a:effectRef idx="0">
            <a:schemeClr val="dk1"/>
          </a:effectRef>
          <a:fontRef idx="minor">
            <a:schemeClr val="tx1"/>
          </a:fontRef>
        </p:style>
      </p:cxnSp>
      <p:cxnSp>
        <p:nvCxnSpPr>
          <p:cNvPr id="215" name="Straight Connector 214">
            <a:extLst>
              <a:ext uri="{FF2B5EF4-FFF2-40B4-BE49-F238E27FC236}">
                <a16:creationId xmlns:a16="http://schemas.microsoft.com/office/drawing/2014/main" id="{750E525B-4285-48D0-AD42-B7E12F667266}"/>
              </a:ext>
            </a:extLst>
          </p:cNvPr>
          <p:cNvCxnSpPr>
            <a:cxnSpLocks/>
          </p:cNvCxnSpPr>
          <p:nvPr/>
        </p:nvCxnSpPr>
        <p:spPr>
          <a:xfrm>
            <a:off x="5058763" y="3640126"/>
            <a:ext cx="83776" cy="0"/>
          </a:xfrm>
          <a:prstGeom prst="line">
            <a:avLst/>
          </a:prstGeom>
        </p:spPr>
        <p:style>
          <a:lnRef idx="1">
            <a:schemeClr val="dk1"/>
          </a:lnRef>
          <a:fillRef idx="0">
            <a:schemeClr val="dk1"/>
          </a:fillRef>
          <a:effectRef idx="0">
            <a:schemeClr val="dk1"/>
          </a:effectRef>
          <a:fontRef idx="minor">
            <a:schemeClr val="tx1"/>
          </a:fontRef>
        </p:style>
      </p:cxnSp>
      <p:cxnSp>
        <p:nvCxnSpPr>
          <p:cNvPr id="223" name="Straight Connector 222">
            <a:extLst>
              <a:ext uri="{FF2B5EF4-FFF2-40B4-BE49-F238E27FC236}">
                <a16:creationId xmlns:a16="http://schemas.microsoft.com/office/drawing/2014/main" id="{B6DE43EE-A539-47FC-836E-6FE28B3FA5CE}"/>
              </a:ext>
            </a:extLst>
          </p:cNvPr>
          <p:cNvCxnSpPr>
            <a:cxnSpLocks/>
          </p:cNvCxnSpPr>
          <p:nvPr/>
        </p:nvCxnSpPr>
        <p:spPr>
          <a:xfrm>
            <a:off x="5058763" y="4218978"/>
            <a:ext cx="83776" cy="0"/>
          </a:xfrm>
          <a:prstGeom prst="line">
            <a:avLst/>
          </a:prstGeom>
        </p:spPr>
        <p:style>
          <a:lnRef idx="1">
            <a:schemeClr val="dk1"/>
          </a:lnRef>
          <a:fillRef idx="0">
            <a:schemeClr val="dk1"/>
          </a:fillRef>
          <a:effectRef idx="0">
            <a:schemeClr val="dk1"/>
          </a:effectRef>
          <a:fontRef idx="minor">
            <a:schemeClr val="tx1"/>
          </a:fontRef>
        </p:style>
      </p:cxnSp>
      <p:cxnSp>
        <p:nvCxnSpPr>
          <p:cNvPr id="230" name="Straight Connector 229">
            <a:extLst>
              <a:ext uri="{FF2B5EF4-FFF2-40B4-BE49-F238E27FC236}">
                <a16:creationId xmlns:a16="http://schemas.microsoft.com/office/drawing/2014/main" id="{C20B489A-9BDF-482E-9FC6-B4742E523EA1}"/>
              </a:ext>
            </a:extLst>
          </p:cNvPr>
          <p:cNvCxnSpPr>
            <a:cxnSpLocks/>
          </p:cNvCxnSpPr>
          <p:nvPr/>
        </p:nvCxnSpPr>
        <p:spPr>
          <a:xfrm>
            <a:off x="5058763" y="4101731"/>
            <a:ext cx="83776" cy="0"/>
          </a:xfrm>
          <a:prstGeom prst="line">
            <a:avLst/>
          </a:prstGeom>
        </p:spPr>
        <p:style>
          <a:lnRef idx="1">
            <a:schemeClr val="dk1"/>
          </a:lnRef>
          <a:fillRef idx="0">
            <a:schemeClr val="dk1"/>
          </a:fillRef>
          <a:effectRef idx="0">
            <a:schemeClr val="dk1"/>
          </a:effectRef>
          <a:fontRef idx="minor">
            <a:schemeClr val="tx1"/>
          </a:fontRef>
        </p:style>
      </p:cxnSp>
      <p:cxnSp>
        <p:nvCxnSpPr>
          <p:cNvPr id="231" name="Straight Connector 230">
            <a:extLst>
              <a:ext uri="{FF2B5EF4-FFF2-40B4-BE49-F238E27FC236}">
                <a16:creationId xmlns:a16="http://schemas.microsoft.com/office/drawing/2014/main" id="{6A9CF96E-A362-4094-A46A-FB9AF7C03237}"/>
              </a:ext>
            </a:extLst>
          </p:cNvPr>
          <p:cNvCxnSpPr>
            <a:cxnSpLocks/>
          </p:cNvCxnSpPr>
          <p:nvPr/>
        </p:nvCxnSpPr>
        <p:spPr>
          <a:xfrm>
            <a:off x="5058763" y="3813523"/>
            <a:ext cx="83776" cy="0"/>
          </a:xfrm>
          <a:prstGeom prst="line">
            <a:avLst/>
          </a:prstGeom>
        </p:spPr>
        <p:style>
          <a:lnRef idx="1">
            <a:schemeClr val="dk1"/>
          </a:lnRef>
          <a:fillRef idx="0">
            <a:schemeClr val="dk1"/>
          </a:fillRef>
          <a:effectRef idx="0">
            <a:schemeClr val="dk1"/>
          </a:effectRef>
          <a:fontRef idx="minor">
            <a:schemeClr val="tx1"/>
          </a:fontRef>
        </p:style>
      </p:cxnSp>
      <p:sp>
        <p:nvSpPr>
          <p:cNvPr id="237" name="TextBox 236">
            <a:extLst>
              <a:ext uri="{FF2B5EF4-FFF2-40B4-BE49-F238E27FC236}">
                <a16:creationId xmlns:a16="http://schemas.microsoft.com/office/drawing/2014/main" id="{D1D8D6B1-87CD-4638-ABA6-79569F7871A7}"/>
              </a:ext>
            </a:extLst>
          </p:cNvPr>
          <p:cNvSpPr txBox="1"/>
          <p:nvPr/>
        </p:nvSpPr>
        <p:spPr>
          <a:xfrm>
            <a:off x="4815754" y="3374611"/>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250</a:t>
            </a:r>
          </a:p>
        </p:txBody>
      </p:sp>
      <p:sp>
        <p:nvSpPr>
          <p:cNvPr id="240" name="TextBox 239">
            <a:extLst>
              <a:ext uri="{FF2B5EF4-FFF2-40B4-BE49-F238E27FC236}">
                <a16:creationId xmlns:a16="http://schemas.microsoft.com/office/drawing/2014/main" id="{D063669A-7699-48BD-8EDD-CC38FD6E4FF2}"/>
              </a:ext>
            </a:extLst>
          </p:cNvPr>
          <p:cNvSpPr txBox="1"/>
          <p:nvPr/>
        </p:nvSpPr>
        <p:spPr>
          <a:xfrm>
            <a:off x="4814315" y="3432172"/>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130</a:t>
            </a:r>
          </a:p>
        </p:txBody>
      </p:sp>
      <p:sp>
        <p:nvSpPr>
          <p:cNvPr id="242" name="TextBox 241">
            <a:extLst>
              <a:ext uri="{FF2B5EF4-FFF2-40B4-BE49-F238E27FC236}">
                <a16:creationId xmlns:a16="http://schemas.microsoft.com/office/drawing/2014/main" id="{0B0056C6-9128-491A-A89A-CBC41F7035B8}"/>
              </a:ext>
            </a:extLst>
          </p:cNvPr>
          <p:cNvSpPr txBox="1"/>
          <p:nvPr/>
        </p:nvSpPr>
        <p:spPr>
          <a:xfrm>
            <a:off x="4819126" y="3497172"/>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100</a:t>
            </a:r>
          </a:p>
        </p:txBody>
      </p:sp>
      <p:sp>
        <p:nvSpPr>
          <p:cNvPr id="258" name="TextBox 257">
            <a:extLst>
              <a:ext uri="{FF2B5EF4-FFF2-40B4-BE49-F238E27FC236}">
                <a16:creationId xmlns:a16="http://schemas.microsoft.com/office/drawing/2014/main" id="{6BFA8285-7152-48AE-8825-F328D4C795B6}"/>
              </a:ext>
            </a:extLst>
          </p:cNvPr>
          <p:cNvSpPr txBox="1"/>
          <p:nvPr/>
        </p:nvSpPr>
        <p:spPr>
          <a:xfrm>
            <a:off x="4815754" y="3557146"/>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75</a:t>
            </a:r>
          </a:p>
        </p:txBody>
      </p:sp>
      <p:sp>
        <p:nvSpPr>
          <p:cNvPr id="261" name="TextBox 260">
            <a:extLst>
              <a:ext uri="{FF2B5EF4-FFF2-40B4-BE49-F238E27FC236}">
                <a16:creationId xmlns:a16="http://schemas.microsoft.com/office/drawing/2014/main" id="{1884CC63-B8D4-489F-8523-706F4817CFDF}"/>
              </a:ext>
            </a:extLst>
          </p:cNvPr>
          <p:cNvSpPr txBox="1"/>
          <p:nvPr/>
        </p:nvSpPr>
        <p:spPr>
          <a:xfrm>
            <a:off x="4819126" y="3727863"/>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55</a:t>
            </a:r>
          </a:p>
        </p:txBody>
      </p:sp>
      <p:sp>
        <p:nvSpPr>
          <p:cNvPr id="267" name="TextBox 266">
            <a:extLst>
              <a:ext uri="{FF2B5EF4-FFF2-40B4-BE49-F238E27FC236}">
                <a16:creationId xmlns:a16="http://schemas.microsoft.com/office/drawing/2014/main" id="{C041A97A-71D9-4C88-AB6D-3F9D1C9BCA07}"/>
              </a:ext>
            </a:extLst>
          </p:cNvPr>
          <p:cNvSpPr txBox="1"/>
          <p:nvPr/>
        </p:nvSpPr>
        <p:spPr>
          <a:xfrm>
            <a:off x="4819126" y="4012328"/>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35</a:t>
            </a:r>
          </a:p>
        </p:txBody>
      </p:sp>
      <p:sp>
        <p:nvSpPr>
          <p:cNvPr id="268" name="TextBox 267">
            <a:extLst>
              <a:ext uri="{FF2B5EF4-FFF2-40B4-BE49-F238E27FC236}">
                <a16:creationId xmlns:a16="http://schemas.microsoft.com/office/drawing/2014/main" id="{3E95E041-413C-45DC-ABA6-FC876A45BD16}"/>
              </a:ext>
            </a:extLst>
          </p:cNvPr>
          <p:cNvSpPr txBox="1"/>
          <p:nvPr/>
        </p:nvSpPr>
        <p:spPr>
          <a:xfrm>
            <a:off x="4824945" y="4134339"/>
            <a:ext cx="320040" cy="169277"/>
          </a:xfrm>
          <a:prstGeom prst="rect">
            <a:avLst/>
          </a:prstGeom>
          <a:noFill/>
        </p:spPr>
        <p:txBody>
          <a:bodyPr wrap="square" rtlCol="0">
            <a:spAutoFit/>
          </a:bodyPr>
          <a:lstStyle/>
          <a:p>
            <a:pPr algn="r"/>
            <a:r>
              <a:rPr lang="en-US" sz="500" dirty="0">
                <a:latin typeface="Arial" panose="020B0604020202020204" pitchFamily="34" charset="0"/>
                <a:cs typeface="Arial" panose="020B0604020202020204" pitchFamily="34" charset="0"/>
              </a:rPr>
              <a:t>25</a:t>
            </a:r>
          </a:p>
        </p:txBody>
      </p:sp>
      <p:sp>
        <p:nvSpPr>
          <p:cNvPr id="269" name="TextBox 268">
            <a:extLst>
              <a:ext uri="{FF2B5EF4-FFF2-40B4-BE49-F238E27FC236}">
                <a16:creationId xmlns:a16="http://schemas.microsoft.com/office/drawing/2014/main" id="{9BE5D67D-D921-41BA-BDA9-C511E0EE21C7}"/>
              </a:ext>
            </a:extLst>
          </p:cNvPr>
          <p:cNvSpPr txBox="1"/>
          <p:nvPr/>
        </p:nvSpPr>
        <p:spPr>
          <a:xfrm>
            <a:off x="5931366" y="3658116"/>
            <a:ext cx="684640" cy="33855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p-PKA substrates</a:t>
            </a:r>
          </a:p>
        </p:txBody>
      </p:sp>
      <p:pic>
        <p:nvPicPr>
          <p:cNvPr id="271" name="Picture 270">
            <a:extLst>
              <a:ext uri="{FF2B5EF4-FFF2-40B4-BE49-F238E27FC236}">
                <a16:creationId xmlns:a16="http://schemas.microsoft.com/office/drawing/2014/main" id="{26C91F2C-4320-4078-B9A7-D0720B189EB4}"/>
              </a:ext>
            </a:extLst>
          </p:cNvPr>
          <p:cNvPicPr>
            <a:picLocks noChangeAspect="1"/>
          </p:cNvPicPr>
          <p:nvPr/>
        </p:nvPicPr>
        <p:blipFill>
          <a:blip r:embed="rId25"/>
          <a:stretch>
            <a:fillRect/>
          </a:stretch>
        </p:blipFill>
        <p:spPr>
          <a:xfrm>
            <a:off x="5148672" y="4289442"/>
            <a:ext cx="835382" cy="92179"/>
          </a:xfrm>
          <a:prstGeom prst="rect">
            <a:avLst/>
          </a:prstGeom>
          <a:ln>
            <a:solidFill>
              <a:schemeClr val="tx1"/>
            </a:solidFill>
          </a:ln>
        </p:spPr>
      </p:pic>
      <p:pic>
        <p:nvPicPr>
          <p:cNvPr id="295" name="Picture 294">
            <a:extLst>
              <a:ext uri="{FF2B5EF4-FFF2-40B4-BE49-F238E27FC236}">
                <a16:creationId xmlns:a16="http://schemas.microsoft.com/office/drawing/2014/main" id="{6058CE0F-2F3C-42D8-8F49-992E91E9C731}"/>
              </a:ext>
            </a:extLst>
          </p:cNvPr>
          <p:cNvPicPr>
            <a:picLocks noChangeAspect="1"/>
          </p:cNvPicPr>
          <p:nvPr/>
        </p:nvPicPr>
        <p:blipFill>
          <a:blip r:embed="rId26"/>
          <a:stretch>
            <a:fillRect/>
          </a:stretch>
        </p:blipFill>
        <p:spPr>
          <a:xfrm>
            <a:off x="5155764" y="4415575"/>
            <a:ext cx="828289" cy="95201"/>
          </a:xfrm>
          <a:prstGeom prst="rect">
            <a:avLst/>
          </a:prstGeom>
          <a:ln>
            <a:solidFill>
              <a:schemeClr val="tx1"/>
            </a:solidFill>
          </a:ln>
        </p:spPr>
      </p:pic>
      <p:pic>
        <p:nvPicPr>
          <p:cNvPr id="303" name="Picture 302">
            <a:extLst>
              <a:ext uri="{FF2B5EF4-FFF2-40B4-BE49-F238E27FC236}">
                <a16:creationId xmlns:a16="http://schemas.microsoft.com/office/drawing/2014/main" id="{685BB83C-5640-4551-9F22-9C553DFA707E}"/>
              </a:ext>
            </a:extLst>
          </p:cNvPr>
          <p:cNvPicPr>
            <a:picLocks noChangeAspect="1"/>
          </p:cNvPicPr>
          <p:nvPr/>
        </p:nvPicPr>
        <p:blipFill>
          <a:blip r:embed="rId27"/>
          <a:stretch>
            <a:fillRect/>
          </a:stretch>
        </p:blipFill>
        <p:spPr>
          <a:xfrm>
            <a:off x="5155764" y="4541005"/>
            <a:ext cx="828290" cy="89415"/>
          </a:xfrm>
          <a:prstGeom prst="rect">
            <a:avLst/>
          </a:prstGeom>
          <a:ln>
            <a:solidFill>
              <a:schemeClr val="tx1"/>
            </a:solidFill>
          </a:ln>
        </p:spPr>
      </p:pic>
      <p:sp>
        <p:nvSpPr>
          <p:cNvPr id="304" name="TextBox 303">
            <a:extLst>
              <a:ext uri="{FF2B5EF4-FFF2-40B4-BE49-F238E27FC236}">
                <a16:creationId xmlns:a16="http://schemas.microsoft.com/office/drawing/2014/main" id="{33A9F96D-386A-4642-B6F5-61B904DB34B5}"/>
              </a:ext>
            </a:extLst>
          </p:cNvPr>
          <p:cNvSpPr txBox="1"/>
          <p:nvPr/>
        </p:nvSpPr>
        <p:spPr>
          <a:xfrm>
            <a:off x="5931366" y="4471018"/>
            <a:ext cx="835308" cy="215444"/>
          </a:xfrm>
          <a:prstGeom prst="rect">
            <a:avLst/>
          </a:prstGeom>
          <a:noFill/>
        </p:spPr>
        <p:txBody>
          <a:bodyPr wrap="square" rtlCol="0">
            <a:spAutoFit/>
          </a:bodyPr>
          <a:lstStyle/>
          <a:p>
            <a:r>
              <a:rPr lang="en-US" sz="800" dirty="0">
                <a:latin typeface="Arial" pitchFamily="34" charset="0"/>
                <a:cs typeface="Arial" pitchFamily="34" charset="0"/>
              </a:rPr>
              <a:t>GAPDH</a:t>
            </a:r>
          </a:p>
        </p:txBody>
      </p:sp>
      <p:cxnSp>
        <p:nvCxnSpPr>
          <p:cNvPr id="305" name="Straight Connector 304">
            <a:extLst>
              <a:ext uri="{FF2B5EF4-FFF2-40B4-BE49-F238E27FC236}">
                <a16:creationId xmlns:a16="http://schemas.microsoft.com/office/drawing/2014/main" id="{926812B4-A0FA-4220-AF53-FBB94827A13E}"/>
              </a:ext>
            </a:extLst>
          </p:cNvPr>
          <p:cNvCxnSpPr>
            <a:cxnSpLocks/>
          </p:cNvCxnSpPr>
          <p:nvPr/>
        </p:nvCxnSpPr>
        <p:spPr>
          <a:xfrm>
            <a:off x="5207209" y="4686462"/>
            <a:ext cx="339058" cy="0"/>
          </a:xfrm>
          <a:prstGeom prst="line">
            <a:avLst/>
          </a:prstGeom>
        </p:spPr>
        <p:style>
          <a:lnRef idx="1">
            <a:schemeClr val="dk1"/>
          </a:lnRef>
          <a:fillRef idx="0">
            <a:schemeClr val="dk1"/>
          </a:fillRef>
          <a:effectRef idx="0">
            <a:schemeClr val="dk1"/>
          </a:effectRef>
          <a:fontRef idx="minor">
            <a:schemeClr val="tx1"/>
          </a:fontRef>
        </p:style>
      </p:cxnSp>
      <p:sp>
        <p:nvSpPr>
          <p:cNvPr id="306" name="TextBox 305">
            <a:extLst>
              <a:ext uri="{FF2B5EF4-FFF2-40B4-BE49-F238E27FC236}">
                <a16:creationId xmlns:a16="http://schemas.microsoft.com/office/drawing/2014/main" id="{6C2C1953-658C-4221-8A7B-CBE438857247}"/>
              </a:ext>
            </a:extLst>
          </p:cNvPr>
          <p:cNvSpPr txBox="1"/>
          <p:nvPr/>
        </p:nvSpPr>
        <p:spPr>
          <a:xfrm>
            <a:off x="5172652" y="4652005"/>
            <a:ext cx="407668" cy="215444"/>
          </a:xfrm>
          <a:prstGeom prst="rect">
            <a:avLst/>
          </a:prstGeom>
          <a:noFill/>
        </p:spPr>
        <p:txBody>
          <a:bodyPr wrap="square" rtlCol="0">
            <a:spAutoFit/>
          </a:bodyPr>
          <a:lstStyle/>
          <a:p>
            <a:r>
              <a:rPr lang="en-US" sz="800" dirty="0" err="1">
                <a:latin typeface="Arial" panose="020B0604020202020204" pitchFamily="34" charset="0"/>
                <a:cs typeface="Arial" panose="020B0604020202020204" pitchFamily="34" charset="0"/>
              </a:rPr>
              <a:t>Loxp</a:t>
            </a:r>
            <a:endParaRPr lang="en-US" sz="800" dirty="0">
              <a:latin typeface="Arial" panose="020B0604020202020204" pitchFamily="34" charset="0"/>
              <a:cs typeface="Arial" panose="020B0604020202020204" pitchFamily="34" charset="0"/>
            </a:endParaRPr>
          </a:p>
        </p:txBody>
      </p:sp>
      <p:sp>
        <p:nvSpPr>
          <p:cNvPr id="307" name="TextBox 306">
            <a:extLst>
              <a:ext uri="{FF2B5EF4-FFF2-40B4-BE49-F238E27FC236}">
                <a16:creationId xmlns:a16="http://schemas.microsoft.com/office/drawing/2014/main" id="{254F32E1-F8BA-4D7A-839F-AF09793DA918}"/>
              </a:ext>
            </a:extLst>
          </p:cNvPr>
          <p:cNvSpPr txBox="1"/>
          <p:nvPr/>
        </p:nvSpPr>
        <p:spPr>
          <a:xfrm>
            <a:off x="5530987" y="4652005"/>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sp>
        <p:nvSpPr>
          <p:cNvPr id="309" name="Text Box 28">
            <a:extLst>
              <a:ext uri="{FF2B5EF4-FFF2-40B4-BE49-F238E27FC236}">
                <a16:creationId xmlns:a16="http://schemas.microsoft.com/office/drawing/2014/main" id="{D905BC18-81AD-400D-B6B6-33709076573D}"/>
              </a:ext>
            </a:extLst>
          </p:cNvPr>
          <p:cNvSpPr txBox="1">
            <a:spLocks noChangeArrowheads="1"/>
          </p:cNvSpPr>
          <p:nvPr/>
        </p:nvSpPr>
        <p:spPr bwMode="auto">
          <a:xfrm>
            <a:off x="3614996" y="3392911"/>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0.020</a:t>
            </a:r>
          </a:p>
        </p:txBody>
      </p:sp>
      <p:sp>
        <p:nvSpPr>
          <p:cNvPr id="310" name="Text Box 28">
            <a:extLst>
              <a:ext uri="{FF2B5EF4-FFF2-40B4-BE49-F238E27FC236}">
                <a16:creationId xmlns:a16="http://schemas.microsoft.com/office/drawing/2014/main" id="{D793F466-E9BD-45D1-A38F-EE2D45741E9D}"/>
              </a:ext>
            </a:extLst>
          </p:cNvPr>
          <p:cNvSpPr txBox="1">
            <a:spLocks noChangeArrowheads="1"/>
          </p:cNvSpPr>
          <p:nvPr/>
        </p:nvSpPr>
        <p:spPr bwMode="auto">
          <a:xfrm>
            <a:off x="3610233" y="3630071"/>
            <a:ext cx="390525" cy="242567"/>
          </a:xfrm>
          <a:prstGeom prst="rect">
            <a:avLst/>
          </a:prstGeom>
          <a:noFill/>
          <a:ln w="9525">
            <a:noFill/>
            <a:miter lim="800000"/>
            <a:headEnd/>
            <a:tailEnd/>
          </a:ln>
        </p:spPr>
        <p:txBody>
          <a:bodyPr wrap="square" tIns="91440">
            <a:spAutoFit/>
          </a:bodyPr>
          <a:lstStyle/>
          <a:p>
            <a:pPr algn="r">
              <a:lnSpc>
                <a:spcPts val="925"/>
              </a:lnSpc>
            </a:pPr>
            <a:r>
              <a:rPr kumimoji="1" lang="en-US" altLang="zh-CN" sz="600" dirty="0">
                <a:latin typeface="Arial" pitchFamily="34" charset="0"/>
                <a:ea typeface="SimSun" charset="-122"/>
                <a:cs typeface="Arial" pitchFamily="34" charset="0"/>
              </a:rPr>
              <a:t>0.015</a:t>
            </a:r>
          </a:p>
        </p:txBody>
      </p:sp>
      <p:sp>
        <p:nvSpPr>
          <p:cNvPr id="311" name="Text Box 28">
            <a:extLst>
              <a:ext uri="{FF2B5EF4-FFF2-40B4-BE49-F238E27FC236}">
                <a16:creationId xmlns:a16="http://schemas.microsoft.com/office/drawing/2014/main" id="{78DF7AB0-FE93-4C6C-B9EA-E0C46D0A456B}"/>
              </a:ext>
            </a:extLst>
          </p:cNvPr>
          <p:cNvSpPr txBox="1">
            <a:spLocks noChangeArrowheads="1"/>
          </p:cNvSpPr>
          <p:nvPr/>
        </p:nvSpPr>
        <p:spPr bwMode="auto">
          <a:xfrm>
            <a:off x="3621368" y="413712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0.005</a:t>
            </a:r>
          </a:p>
        </p:txBody>
      </p:sp>
      <p:sp>
        <p:nvSpPr>
          <p:cNvPr id="312" name="Text Box 28">
            <a:extLst>
              <a:ext uri="{FF2B5EF4-FFF2-40B4-BE49-F238E27FC236}">
                <a16:creationId xmlns:a16="http://schemas.microsoft.com/office/drawing/2014/main" id="{117A2BCF-71BF-473B-A8FA-BCD99BC2650C}"/>
              </a:ext>
            </a:extLst>
          </p:cNvPr>
          <p:cNvSpPr txBox="1">
            <a:spLocks noChangeArrowheads="1"/>
          </p:cNvSpPr>
          <p:nvPr/>
        </p:nvSpPr>
        <p:spPr bwMode="auto">
          <a:xfrm>
            <a:off x="3614996" y="4386020"/>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313" name="TextBox 312">
            <a:extLst>
              <a:ext uri="{FF2B5EF4-FFF2-40B4-BE49-F238E27FC236}">
                <a16:creationId xmlns:a16="http://schemas.microsoft.com/office/drawing/2014/main" id="{04EC615C-B322-4A97-B851-B8F85CED4A1C}"/>
              </a:ext>
            </a:extLst>
          </p:cNvPr>
          <p:cNvSpPr txBox="1"/>
          <p:nvPr/>
        </p:nvSpPr>
        <p:spPr>
          <a:xfrm>
            <a:off x="3963992" y="4562430"/>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315" name="TextBox 314">
            <a:extLst>
              <a:ext uri="{FF2B5EF4-FFF2-40B4-BE49-F238E27FC236}">
                <a16:creationId xmlns:a16="http://schemas.microsoft.com/office/drawing/2014/main" id="{852F2D7E-C40B-46D3-8343-E8271361D36E}"/>
              </a:ext>
            </a:extLst>
          </p:cNvPr>
          <p:cNvSpPr txBox="1"/>
          <p:nvPr/>
        </p:nvSpPr>
        <p:spPr>
          <a:xfrm>
            <a:off x="4263977" y="4526464"/>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graphicFrame>
        <p:nvGraphicFramePr>
          <p:cNvPr id="316" name="Object 315">
            <a:extLst>
              <a:ext uri="{FF2B5EF4-FFF2-40B4-BE49-F238E27FC236}">
                <a16:creationId xmlns:a16="http://schemas.microsoft.com/office/drawing/2014/main" id="{A77884C4-38EE-40B9-A1AA-D1EBA81F9DED}"/>
              </a:ext>
            </a:extLst>
          </p:cNvPr>
          <p:cNvGraphicFramePr>
            <a:graphicFrameLocks noChangeAspect="1"/>
          </p:cNvGraphicFramePr>
          <p:nvPr>
            <p:extLst>
              <p:ext uri="{D42A27DB-BD31-4B8C-83A1-F6EECF244321}">
                <p14:modId xmlns:p14="http://schemas.microsoft.com/office/powerpoint/2010/main" val="1349525020"/>
              </p:ext>
            </p:extLst>
          </p:nvPr>
        </p:nvGraphicFramePr>
        <p:xfrm>
          <a:off x="3924947" y="3417437"/>
          <a:ext cx="768050" cy="1335578"/>
        </p:xfrm>
        <a:graphic>
          <a:graphicData uri="http://schemas.openxmlformats.org/presentationml/2006/ole">
            <mc:AlternateContent xmlns:mc="http://schemas.openxmlformats.org/markup-compatibility/2006">
              <mc:Choice xmlns:v="urn:schemas-microsoft-com:vml" Requires="v">
                <p:oleObj spid="_x0000_s7617" name="Prism 7" r:id="rId28" imgW="2971423" imgH="2454938" progId="Prism7.Document">
                  <p:embed/>
                </p:oleObj>
              </mc:Choice>
              <mc:Fallback>
                <p:oleObj name="Prism 7" r:id="rId28" imgW="2971423" imgH="2454938" progId="Prism7.Document">
                  <p:embed/>
                  <p:pic>
                    <p:nvPicPr>
                      <p:cNvPr id="36" name="Object 35">
                        <a:extLst>
                          <a:ext uri="{FF2B5EF4-FFF2-40B4-BE49-F238E27FC236}">
                            <a16:creationId xmlns:a16="http://schemas.microsoft.com/office/drawing/2014/main" id="{9CDC932A-E656-4603-9F0D-9CFA412CEECF}"/>
                          </a:ext>
                        </a:extLst>
                      </p:cNvPr>
                      <p:cNvPicPr/>
                      <p:nvPr/>
                    </p:nvPicPr>
                    <p:blipFill>
                      <a:blip r:embed="rId29"/>
                      <a:stretch>
                        <a:fillRect/>
                      </a:stretch>
                    </p:blipFill>
                    <p:spPr>
                      <a:xfrm>
                        <a:off x="3924947" y="3417437"/>
                        <a:ext cx="768050" cy="1335578"/>
                      </a:xfrm>
                      <a:prstGeom prst="rect">
                        <a:avLst/>
                      </a:prstGeom>
                    </p:spPr>
                  </p:pic>
                </p:oleObj>
              </mc:Fallback>
            </mc:AlternateContent>
          </a:graphicData>
        </a:graphic>
      </p:graphicFrame>
      <p:sp>
        <p:nvSpPr>
          <p:cNvPr id="317" name="TextBox 316">
            <a:extLst>
              <a:ext uri="{FF2B5EF4-FFF2-40B4-BE49-F238E27FC236}">
                <a16:creationId xmlns:a16="http://schemas.microsoft.com/office/drawing/2014/main" id="{211158EB-85D6-4A4B-9A10-2965D83315E0}"/>
              </a:ext>
            </a:extLst>
          </p:cNvPr>
          <p:cNvSpPr txBox="1"/>
          <p:nvPr/>
        </p:nvSpPr>
        <p:spPr>
          <a:xfrm rot="16200000">
            <a:off x="3077018" y="3951479"/>
            <a:ext cx="1096921" cy="21544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Glucagon (ng/ mL)</a:t>
            </a:r>
          </a:p>
        </p:txBody>
      </p:sp>
      <p:sp>
        <p:nvSpPr>
          <p:cNvPr id="318" name="Text Box 28">
            <a:extLst>
              <a:ext uri="{FF2B5EF4-FFF2-40B4-BE49-F238E27FC236}">
                <a16:creationId xmlns:a16="http://schemas.microsoft.com/office/drawing/2014/main" id="{3D0DA54C-B0BD-47AA-908E-7A40A54CD881}"/>
              </a:ext>
            </a:extLst>
          </p:cNvPr>
          <p:cNvSpPr txBox="1">
            <a:spLocks noChangeArrowheads="1"/>
          </p:cNvSpPr>
          <p:nvPr/>
        </p:nvSpPr>
        <p:spPr bwMode="auto">
          <a:xfrm>
            <a:off x="3617225" y="388636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0.010</a:t>
            </a:r>
          </a:p>
        </p:txBody>
      </p:sp>
      <p:sp>
        <p:nvSpPr>
          <p:cNvPr id="319" name="TextBox 318">
            <a:extLst>
              <a:ext uri="{FF2B5EF4-FFF2-40B4-BE49-F238E27FC236}">
                <a16:creationId xmlns:a16="http://schemas.microsoft.com/office/drawing/2014/main" id="{EF4D7F48-BB77-4F90-A120-742D67B1F260}"/>
              </a:ext>
            </a:extLst>
          </p:cNvPr>
          <p:cNvSpPr txBox="1"/>
          <p:nvPr/>
        </p:nvSpPr>
        <p:spPr>
          <a:xfrm>
            <a:off x="4598415" y="3246798"/>
            <a:ext cx="314510" cy="307777"/>
          </a:xfrm>
          <a:prstGeom prst="rect">
            <a:avLst/>
          </a:prstGeom>
          <a:noFill/>
        </p:spPr>
        <p:txBody>
          <a:bodyPr wrap="none" rtlCol="0">
            <a:spAutoFit/>
          </a:bodyPr>
          <a:lstStyle/>
          <a:p>
            <a:r>
              <a:rPr lang="en-US" sz="1400" b="1" dirty="0">
                <a:latin typeface="Arial" pitchFamily="34" charset="0"/>
                <a:cs typeface="Arial" pitchFamily="34" charset="0"/>
              </a:rPr>
              <a:t>K</a:t>
            </a:r>
          </a:p>
        </p:txBody>
      </p:sp>
      <p:sp>
        <p:nvSpPr>
          <p:cNvPr id="320" name="TextBox 319">
            <a:extLst>
              <a:ext uri="{FF2B5EF4-FFF2-40B4-BE49-F238E27FC236}">
                <a16:creationId xmlns:a16="http://schemas.microsoft.com/office/drawing/2014/main" id="{A8CDC91C-044F-46EE-9358-ACF584FE47A8}"/>
              </a:ext>
            </a:extLst>
          </p:cNvPr>
          <p:cNvSpPr txBox="1"/>
          <p:nvPr/>
        </p:nvSpPr>
        <p:spPr>
          <a:xfrm>
            <a:off x="3356863" y="3246798"/>
            <a:ext cx="284052" cy="307777"/>
          </a:xfrm>
          <a:prstGeom prst="rect">
            <a:avLst/>
          </a:prstGeom>
          <a:noFill/>
        </p:spPr>
        <p:txBody>
          <a:bodyPr wrap="none" rtlCol="0">
            <a:spAutoFit/>
          </a:bodyPr>
          <a:lstStyle/>
          <a:p>
            <a:r>
              <a:rPr lang="en-US" sz="1400" b="1" dirty="0">
                <a:latin typeface="Arial"/>
                <a:cs typeface="Arial"/>
              </a:rPr>
              <a:t>J</a:t>
            </a:r>
          </a:p>
        </p:txBody>
      </p:sp>
      <p:cxnSp>
        <p:nvCxnSpPr>
          <p:cNvPr id="384" name="Straight Connector 383">
            <a:extLst>
              <a:ext uri="{FF2B5EF4-FFF2-40B4-BE49-F238E27FC236}">
                <a16:creationId xmlns:a16="http://schemas.microsoft.com/office/drawing/2014/main" id="{4BF624EB-524B-4195-9529-6C5A012D5391}"/>
              </a:ext>
            </a:extLst>
          </p:cNvPr>
          <p:cNvCxnSpPr>
            <a:cxnSpLocks/>
          </p:cNvCxnSpPr>
          <p:nvPr/>
        </p:nvCxnSpPr>
        <p:spPr>
          <a:xfrm>
            <a:off x="5601848" y="4686462"/>
            <a:ext cx="339058" cy="0"/>
          </a:xfrm>
          <a:prstGeom prst="line">
            <a:avLst/>
          </a:prstGeom>
        </p:spPr>
        <p:style>
          <a:lnRef idx="1">
            <a:schemeClr val="dk1"/>
          </a:lnRef>
          <a:fillRef idx="0">
            <a:schemeClr val="dk1"/>
          </a:fillRef>
          <a:effectRef idx="0">
            <a:schemeClr val="dk1"/>
          </a:effectRef>
          <a:fontRef idx="minor">
            <a:schemeClr val="tx1"/>
          </a:fontRef>
        </p:style>
      </p:cxnSp>
      <p:sp>
        <p:nvSpPr>
          <p:cNvPr id="385" name="TextBox 384">
            <a:extLst>
              <a:ext uri="{FF2B5EF4-FFF2-40B4-BE49-F238E27FC236}">
                <a16:creationId xmlns:a16="http://schemas.microsoft.com/office/drawing/2014/main" id="{EF92941A-5F9E-4A02-82EB-160D52D315F5}"/>
              </a:ext>
            </a:extLst>
          </p:cNvPr>
          <p:cNvSpPr txBox="1"/>
          <p:nvPr/>
        </p:nvSpPr>
        <p:spPr>
          <a:xfrm>
            <a:off x="5477024" y="4851344"/>
            <a:ext cx="333746" cy="307777"/>
          </a:xfrm>
          <a:prstGeom prst="rect">
            <a:avLst/>
          </a:prstGeom>
          <a:noFill/>
        </p:spPr>
        <p:txBody>
          <a:bodyPr wrap="none" rtlCol="0">
            <a:spAutoFit/>
          </a:bodyPr>
          <a:lstStyle/>
          <a:p>
            <a:r>
              <a:rPr lang="en-US" sz="1400" b="1">
                <a:latin typeface="Arial"/>
                <a:cs typeface="Arial"/>
              </a:rPr>
              <a:t>O</a:t>
            </a:r>
            <a:endParaRPr lang="en-US" sz="1400" b="1" dirty="0">
              <a:latin typeface="Arial"/>
              <a:cs typeface="Arial"/>
            </a:endParaRPr>
          </a:p>
        </p:txBody>
      </p:sp>
      <p:sp>
        <p:nvSpPr>
          <p:cNvPr id="386" name="Text Box 28">
            <a:extLst>
              <a:ext uri="{FF2B5EF4-FFF2-40B4-BE49-F238E27FC236}">
                <a16:creationId xmlns:a16="http://schemas.microsoft.com/office/drawing/2014/main" id="{8172ED71-26A1-4C86-B374-53DCCCEEE008}"/>
              </a:ext>
            </a:extLst>
          </p:cNvPr>
          <p:cNvSpPr txBox="1">
            <a:spLocks noChangeArrowheads="1"/>
          </p:cNvSpPr>
          <p:nvPr/>
        </p:nvSpPr>
        <p:spPr bwMode="auto">
          <a:xfrm>
            <a:off x="5603203" y="6077999"/>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387" name="TextBox 386">
            <a:extLst>
              <a:ext uri="{FF2B5EF4-FFF2-40B4-BE49-F238E27FC236}">
                <a16:creationId xmlns:a16="http://schemas.microsoft.com/office/drawing/2014/main" id="{01A5628E-0076-4268-A8AD-7B6A9D74ED1E}"/>
              </a:ext>
            </a:extLst>
          </p:cNvPr>
          <p:cNvSpPr txBox="1"/>
          <p:nvPr/>
        </p:nvSpPr>
        <p:spPr>
          <a:xfrm rot="16200000">
            <a:off x="5063419" y="5603332"/>
            <a:ext cx="1161798" cy="338554"/>
          </a:xfrm>
          <a:prstGeom prst="rect">
            <a:avLst/>
          </a:prstGeom>
          <a:noFill/>
        </p:spPr>
        <p:txBody>
          <a:bodyPr wrap="square" rtlCol="0">
            <a:spAutoFit/>
          </a:bodyPr>
          <a:lstStyle/>
          <a:p>
            <a:pPr algn="ctr"/>
            <a:r>
              <a:rPr lang="en-US" sz="800" dirty="0">
                <a:latin typeface="Arial" pitchFamily="34" charset="0"/>
                <a:cs typeface="Arial" pitchFamily="34" charset="0"/>
              </a:rPr>
              <a:t>Liver DAG (</a:t>
            </a:r>
            <a:r>
              <a:rPr lang="en-US" sz="800" dirty="0" err="1">
                <a:latin typeface="Symbol" panose="05050102010706020507" pitchFamily="18" charset="2"/>
                <a:cs typeface="Arial" pitchFamily="34" charset="0"/>
              </a:rPr>
              <a:t>m</a:t>
            </a:r>
            <a:r>
              <a:rPr lang="en-US" sz="800" dirty="0" err="1">
                <a:latin typeface="Arial" pitchFamily="34" charset="0"/>
                <a:cs typeface="Arial" pitchFamily="34" charset="0"/>
              </a:rPr>
              <a:t>mole</a:t>
            </a:r>
            <a:r>
              <a:rPr lang="en-US" sz="800" dirty="0">
                <a:latin typeface="Arial" pitchFamily="34" charset="0"/>
                <a:cs typeface="Arial" pitchFamily="34" charset="0"/>
              </a:rPr>
              <a:t>//mg of tissue)</a:t>
            </a:r>
          </a:p>
        </p:txBody>
      </p:sp>
      <p:sp>
        <p:nvSpPr>
          <p:cNvPr id="389" name="Text Box 28">
            <a:extLst>
              <a:ext uri="{FF2B5EF4-FFF2-40B4-BE49-F238E27FC236}">
                <a16:creationId xmlns:a16="http://schemas.microsoft.com/office/drawing/2014/main" id="{283FFB6F-89BE-46CA-9483-90EE884C1A97}"/>
              </a:ext>
            </a:extLst>
          </p:cNvPr>
          <p:cNvSpPr txBox="1">
            <a:spLocks noChangeArrowheads="1"/>
          </p:cNvSpPr>
          <p:nvPr/>
        </p:nvSpPr>
        <p:spPr bwMode="auto">
          <a:xfrm>
            <a:off x="5596606" y="5348345"/>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15</a:t>
            </a:r>
          </a:p>
        </p:txBody>
      </p:sp>
      <p:sp>
        <p:nvSpPr>
          <p:cNvPr id="390" name="Text Box 28">
            <a:extLst>
              <a:ext uri="{FF2B5EF4-FFF2-40B4-BE49-F238E27FC236}">
                <a16:creationId xmlns:a16="http://schemas.microsoft.com/office/drawing/2014/main" id="{63DFA0FD-CEC7-409B-BA64-B11A47765FAF}"/>
              </a:ext>
            </a:extLst>
          </p:cNvPr>
          <p:cNvSpPr txBox="1">
            <a:spLocks noChangeArrowheads="1"/>
          </p:cNvSpPr>
          <p:nvPr/>
        </p:nvSpPr>
        <p:spPr bwMode="auto">
          <a:xfrm>
            <a:off x="5596663" y="5597860"/>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sp>
        <p:nvSpPr>
          <p:cNvPr id="391" name="Text Box 28">
            <a:extLst>
              <a:ext uri="{FF2B5EF4-FFF2-40B4-BE49-F238E27FC236}">
                <a16:creationId xmlns:a16="http://schemas.microsoft.com/office/drawing/2014/main" id="{A2640D02-393A-47E6-89ED-FB24062D0F3A}"/>
              </a:ext>
            </a:extLst>
          </p:cNvPr>
          <p:cNvSpPr txBox="1">
            <a:spLocks noChangeArrowheads="1"/>
          </p:cNvSpPr>
          <p:nvPr/>
        </p:nvSpPr>
        <p:spPr bwMode="auto">
          <a:xfrm>
            <a:off x="5596606" y="5098617"/>
            <a:ext cx="390525" cy="252185"/>
          </a:xfrm>
          <a:prstGeom prst="rect">
            <a:avLst/>
          </a:prstGeom>
          <a:noFill/>
          <a:ln w="9525">
            <a:noFill/>
            <a:miter lim="800000"/>
            <a:headEnd/>
            <a:tailEnd/>
          </a:ln>
        </p:spPr>
        <p:txBody>
          <a:bodyPr tIns="91440">
            <a:spAutoFit/>
          </a:bodyPr>
          <a:lstStyle/>
          <a:p>
            <a:pPr algn="r">
              <a:lnSpc>
                <a:spcPts val="1025"/>
              </a:lnSpc>
            </a:pPr>
            <a:r>
              <a:rPr kumimoji="1" lang="en-US" altLang="zh-CN" sz="600" dirty="0">
                <a:latin typeface="Arial" pitchFamily="34" charset="0"/>
                <a:ea typeface="SimSun" charset="-122"/>
                <a:cs typeface="Arial" pitchFamily="34" charset="0"/>
              </a:rPr>
              <a:t>20</a:t>
            </a:r>
          </a:p>
        </p:txBody>
      </p:sp>
      <p:graphicFrame>
        <p:nvGraphicFramePr>
          <p:cNvPr id="393" name="Object 392">
            <a:extLst>
              <a:ext uri="{FF2B5EF4-FFF2-40B4-BE49-F238E27FC236}">
                <a16:creationId xmlns:a16="http://schemas.microsoft.com/office/drawing/2014/main" id="{E1734BC8-9744-44A1-8760-CE1FA1B39D49}"/>
              </a:ext>
            </a:extLst>
          </p:cNvPr>
          <p:cNvGraphicFramePr>
            <a:graphicFrameLocks noChangeAspect="1"/>
          </p:cNvGraphicFramePr>
          <p:nvPr>
            <p:extLst>
              <p:ext uri="{D42A27DB-BD31-4B8C-83A1-F6EECF244321}">
                <p14:modId xmlns:p14="http://schemas.microsoft.com/office/powerpoint/2010/main" val="689081808"/>
              </p:ext>
            </p:extLst>
          </p:nvPr>
        </p:nvGraphicFramePr>
        <p:xfrm>
          <a:off x="5899974" y="5095533"/>
          <a:ext cx="764909" cy="1331097"/>
        </p:xfrm>
        <a:graphic>
          <a:graphicData uri="http://schemas.openxmlformats.org/presentationml/2006/ole">
            <mc:AlternateContent xmlns:mc="http://schemas.openxmlformats.org/markup-compatibility/2006">
              <mc:Choice xmlns:v="urn:schemas-microsoft-com:vml" Requires="v">
                <p:oleObj spid="_x0000_s7618" name="Prism 7" r:id="rId30" imgW="2971423" imgH="2454938" progId="Prism7.Document">
                  <p:embed/>
                </p:oleObj>
              </mc:Choice>
              <mc:Fallback>
                <p:oleObj name="Prism 7" r:id="rId30" imgW="2971423" imgH="2454938" progId="Prism7.Document">
                  <p:embed/>
                  <p:pic>
                    <p:nvPicPr>
                      <p:cNvPr id="50" name="Object 49">
                        <a:extLst>
                          <a:ext uri="{FF2B5EF4-FFF2-40B4-BE49-F238E27FC236}">
                            <a16:creationId xmlns:a16="http://schemas.microsoft.com/office/drawing/2014/main" id="{D31D3940-C663-4591-B40E-0F9FDDFCE516}"/>
                          </a:ext>
                        </a:extLst>
                      </p:cNvPr>
                      <p:cNvPicPr/>
                      <p:nvPr/>
                    </p:nvPicPr>
                    <p:blipFill>
                      <a:blip r:embed="rId31"/>
                      <a:stretch>
                        <a:fillRect/>
                      </a:stretch>
                    </p:blipFill>
                    <p:spPr>
                      <a:xfrm>
                        <a:off x="5899974" y="5095533"/>
                        <a:ext cx="764909" cy="1331097"/>
                      </a:xfrm>
                      <a:prstGeom prst="rect">
                        <a:avLst/>
                      </a:prstGeom>
                    </p:spPr>
                  </p:pic>
                </p:oleObj>
              </mc:Fallback>
            </mc:AlternateContent>
          </a:graphicData>
        </a:graphic>
      </p:graphicFrame>
      <p:sp>
        <p:nvSpPr>
          <p:cNvPr id="394" name="Text Box 28">
            <a:extLst>
              <a:ext uri="{FF2B5EF4-FFF2-40B4-BE49-F238E27FC236}">
                <a16:creationId xmlns:a16="http://schemas.microsoft.com/office/drawing/2014/main" id="{8525B1F6-9174-4926-B791-DCE8BFBC07B3}"/>
              </a:ext>
            </a:extLst>
          </p:cNvPr>
          <p:cNvSpPr txBox="1">
            <a:spLocks noChangeArrowheads="1"/>
          </p:cNvSpPr>
          <p:nvPr/>
        </p:nvSpPr>
        <p:spPr bwMode="auto">
          <a:xfrm>
            <a:off x="5589486" y="584126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5</a:t>
            </a:r>
          </a:p>
        </p:txBody>
      </p:sp>
      <p:grpSp>
        <p:nvGrpSpPr>
          <p:cNvPr id="395" name="그룹 58">
            <a:extLst>
              <a:ext uri="{FF2B5EF4-FFF2-40B4-BE49-F238E27FC236}">
                <a16:creationId xmlns:a16="http://schemas.microsoft.com/office/drawing/2014/main" id="{754D7811-69CC-4A4F-A2F3-CC7D667B782B}"/>
              </a:ext>
            </a:extLst>
          </p:cNvPr>
          <p:cNvGrpSpPr/>
          <p:nvPr/>
        </p:nvGrpSpPr>
        <p:grpSpPr>
          <a:xfrm>
            <a:off x="5846610" y="4931849"/>
            <a:ext cx="718466" cy="276999"/>
            <a:chOff x="5800711" y="2305388"/>
            <a:chExt cx="718466" cy="276999"/>
          </a:xfrm>
        </p:grpSpPr>
        <p:sp>
          <p:nvSpPr>
            <p:cNvPr id="396" name="Text Box 164">
              <a:extLst>
                <a:ext uri="{FF2B5EF4-FFF2-40B4-BE49-F238E27FC236}">
                  <a16:creationId xmlns:a16="http://schemas.microsoft.com/office/drawing/2014/main" id="{FEF6CB75-2403-4ADE-ABFA-3197AA25BE64}"/>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397" name="직사각형 108">
              <a:extLst>
                <a:ext uri="{FF2B5EF4-FFF2-40B4-BE49-F238E27FC236}">
                  <a16:creationId xmlns:a16="http://schemas.microsoft.com/office/drawing/2014/main" id="{3E23E5F4-BF37-4F56-ADA6-39098992118F}"/>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98" name="직사각형 109">
              <a:extLst>
                <a:ext uri="{FF2B5EF4-FFF2-40B4-BE49-F238E27FC236}">
                  <a16:creationId xmlns:a16="http://schemas.microsoft.com/office/drawing/2014/main" id="{C8283763-3181-4E94-BD4E-9A5D701D8152}"/>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308" name="TextBox 307">
            <a:extLst>
              <a:ext uri="{FF2B5EF4-FFF2-40B4-BE49-F238E27FC236}">
                <a16:creationId xmlns:a16="http://schemas.microsoft.com/office/drawing/2014/main" id="{1E2E0EDF-C881-4D68-93D9-82A6330BACC4}"/>
              </a:ext>
            </a:extLst>
          </p:cNvPr>
          <p:cNvSpPr txBox="1"/>
          <p:nvPr/>
        </p:nvSpPr>
        <p:spPr>
          <a:xfrm>
            <a:off x="234422" y="6436331"/>
            <a:ext cx="304892" cy="307777"/>
          </a:xfrm>
          <a:prstGeom prst="rect">
            <a:avLst/>
          </a:prstGeom>
          <a:noFill/>
        </p:spPr>
        <p:txBody>
          <a:bodyPr wrap="none" rtlCol="0">
            <a:spAutoFit/>
          </a:bodyPr>
          <a:lstStyle/>
          <a:p>
            <a:r>
              <a:rPr lang="en-US" sz="1400" b="1" dirty="0">
                <a:latin typeface="Arial"/>
                <a:cs typeface="Arial"/>
              </a:rPr>
              <a:t>P</a:t>
            </a:r>
          </a:p>
        </p:txBody>
      </p:sp>
      <p:sp>
        <p:nvSpPr>
          <p:cNvPr id="321" name="TextBox 320">
            <a:extLst>
              <a:ext uri="{FF2B5EF4-FFF2-40B4-BE49-F238E27FC236}">
                <a16:creationId xmlns:a16="http://schemas.microsoft.com/office/drawing/2014/main" id="{0C031DD7-679E-4FEA-B050-6271024F5262}"/>
              </a:ext>
            </a:extLst>
          </p:cNvPr>
          <p:cNvSpPr txBox="1"/>
          <p:nvPr/>
        </p:nvSpPr>
        <p:spPr>
          <a:xfrm>
            <a:off x="2404690" y="6741668"/>
            <a:ext cx="868071"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UCP-1</a:t>
            </a:r>
          </a:p>
        </p:txBody>
      </p:sp>
      <p:sp>
        <p:nvSpPr>
          <p:cNvPr id="323" name="TextBox 322">
            <a:extLst>
              <a:ext uri="{FF2B5EF4-FFF2-40B4-BE49-F238E27FC236}">
                <a16:creationId xmlns:a16="http://schemas.microsoft.com/office/drawing/2014/main" id="{33C52F5F-5487-49AF-B656-9B41D9D09C49}"/>
              </a:ext>
            </a:extLst>
          </p:cNvPr>
          <p:cNvSpPr txBox="1"/>
          <p:nvPr/>
        </p:nvSpPr>
        <p:spPr>
          <a:xfrm>
            <a:off x="2385151" y="6986298"/>
            <a:ext cx="835308" cy="215444"/>
          </a:xfrm>
          <a:prstGeom prst="rect">
            <a:avLst/>
          </a:prstGeom>
          <a:noFill/>
        </p:spPr>
        <p:txBody>
          <a:bodyPr wrap="square" rtlCol="0">
            <a:spAutoFit/>
          </a:bodyPr>
          <a:lstStyle/>
          <a:p>
            <a:r>
              <a:rPr lang="en-US" sz="800" dirty="0">
                <a:latin typeface="Arial" pitchFamily="34" charset="0"/>
                <a:cs typeface="Arial" pitchFamily="34" charset="0"/>
              </a:rPr>
              <a:t>Tubulin</a:t>
            </a:r>
          </a:p>
        </p:txBody>
      </p:sp>
      <p:cxnSp>
        <p:nvCxnSpPr>
          <p:cNvPr id="324" name="Straight Connector 323">
            <a:extLst>
              <a:ext uri="{FF2B5EF4-FFF2-40B4-BE49-F238E27FC236}">
                <a16:creationId xmlns:a16="http://schemas.microsoft.com/office/drawing/2014/main" id="{9D2E470E-F9C4-484E-91A6-706A48A90120}"/>
              </a:ext>
            </a:extLst>
          </p:cNvPr>
          <p:cNvCxnSpPr>
            <a:cxnSpLocks/>
          </p:cNvCxnSpPr>
          <p:nvPr/>
        </p:nvCxnSpPr>
        <p:spPr>
          <a:xfrm flipH="1">
            <a:off x="564272" y="7252278"/>
            <a:ext cx="818812" cy="0"/>
          </a:xfrm>
          <a:prstGeom prst="line">
            <a:avLst/>
          </a:prstGeom>
        </p:spPr>
        <p:style>
          <a:lnRef idx="1">
            <a:schemeClr val="dk1"/>
          </a:lnRef>
          <a:fillRef idx="0">
            <a:schemeClr val="dk1"/>
          </a:fillRef>
          <a:effectRef idx="0">
            <a:schemeClr val="dk1"/>
          </a:effectRef>
          <a:fontRef idx="minor">
            <a:schemeClr val="tx1"/>
          </a:fontRef>
        </p:style>
      </p:cxnSp>
      <p:cxnSp>
        <p:nvCxnSpPr>
          <p:cNvPr id="325" name="Straight Connector 324">
            <a:extLst>
              <a:ext uri="{FF2B5EF4-FFF2-40B4-BE49-F238E27FC236}">
                <a16:creationId xmlns:a16="http://schemas.microsoft.com/office/drawing/2014/main" id="{DF111EA4-3DC5-4132-9C9C-F6B663A55ADC}"/>
              </a:ext>
            </a:extLst>
          </p:cNvPr>
          <p:cNvCxnSpPr>
            <a:cxnSpLocks/>
          </p:cNvCxnSpPr>
          <p:nvPr/>
        </p:nvCxnSpPr>
        <p:spPr>
          <a:xfrm>
            <a:off x="1476528" y="7252278"/>
            <a:ext cx="846716" cy="0"/>
          </a:xfrm>
          <a:prstGeom prst="line">
            <a:avLst/>
          </a:prstGeom>
        </p:spPr>
        <p:style>
          <a:lnRef idx="1">
            <a:schemeClr val="dk1"/>
          </a:lnRef>
          <a:fillRef idx="0">
            <a:schemeClr val="dk1"/>
          </a:fillRef>
          <a:effectRef idx="0">
            <a:schemeClr val="dk1"/>
          </a:effectRef>
          <a:fontRef idx="minor">
            <a:schemeClr val="tx1"/>
          </a:fontRef>
        </p:style>
      </p:cxnSp>
      <p:sp>
        <p:nvSpPr>
          <p:cNvPr id="343" name="TextBox 342">
            <a:extLst>
              <a:ext uri="{FF2B5EF4-FFF2-40B4-BE49-F238E27FC236}">
                <a16:creationId xmlns:a16="http://schemas.microsoft.com/office/drawing/2014/main" id="{968F75B9-79FF-414C-B204-31FEE3DE1239}"/>
              </a:ext>
            </a:extLst>
          </p:cNvPr>
          <p:cNvSpPr txBox="1"/>
          <p:nvPr/>
        </p:nvSpPr>
        <p:spPr>
          <a:xfrm>
            <a:off x="726198" y="7252278"/>
            <a:ext cx="407668" cy="215444"/>
          </a:xfrm>
          <a:prstGeom prst="rect">
            <a:avLst/>
          </a:prstGeom>
          <a:noFill/>
        </p:spPr>
        <p:txBody>
          <a:bodyPr wrap="square" rtlCol="0">
            <a:spAutoFit/>
          </a:bodyPr>
          <a:lstStyle/>
          <a:p>
            <a:r>
              <a:rPr lang="en-US" sz="800" dirty="0" err="1">
                <a:latin typeface="Arial" panose="020B0604020202020204" pitchFamily="34" charset="0"/>
                <a:cs typeface="Arial" panose="020B0604020202020204" pitchFamily="34" charset="0"/>
              </a:rPr>
              <a:t>Loxp</a:t>
            </a:r>
            <a:endParaRPr lang="en-US" sz="800" dirty="0">
              <a:latin typeface="Arial" panose="020B0604020202020204" pitchFamily="34" charset="0"/>
              <a:cs typeface="Arial" panose="020B0604020202020204" pitchFamily="34" charset="0"/>
            </a:endParaRPr>
          </a:p>
        </p:txBody>
      </p:sp>
      <p:sp>
        <p:nvSpPr>
          <p:cNvPr id="344" name="TextBox 343">
            <a:extLst>
              <a:ext uri="{FF2B5EF4-FFF2-40B4-BE49-F238E27FC236}">
                <a16:creationId xmlns:a16="http://schemas.microsoft.com/office/drawing/2014/main" id="{71A6AC35-2B04-413B-A8C1-C05C15DB7071}"/>
              </a:ext>
            </a:extLst>
          </p:cNvPr>
          <p:cNvSpPr txBox="1"/>
          <p:nvPr/>
        </p:nvSpPr>
        <p:spPr>
          <a:xfrm>
            <a:off x="1559217" y="7279474"/>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sp>
        <p:nvSpPr>
          <p:cNvPr id="345" name="TextBox 344">
            <a:extLst>
              <a:ext uri="{FF2B5EF4-FFF2-40B4-BE49-F238E27FC236}">
                <a16:creationId xmlns:a16="http://schemas.microsoft.com/office/drawing/2014/main" id="{CE30334F-2E0C-4936-977C-D4885B5A0B77}"/>
              </a:ext>
            </a:extLst>
          </p:cNvPr>
          <p:cNvSpPr txBox="1"/>
          <p:nvPr/>
        </p:nvSpPr>
        <p:spPr>
          <a:xfrm>
            <a:off x="1268891" y="6528664"/>
            <a:ext cx="875608"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BAT</a:t>
            </a:r>
          </a:p>
        </p:txBody>
      </p:sp>
      <p:pic>
        <p:nvPicPr>
          <p:cNvPr id="361" name="Picture 360">
            <a:extLst>
              <a:ext uri="{FF2B5EF4-FFF2-40B4-BE49-F238E27FC236}">
                <a16:creationId xmlns:a16="http://schemas.microsoft.com/office/drawing/2014/main" id="{E2DC9F8C-D7FE-4250-9FE8-C687AC39A903}"/>
              </a:ext>
            </a:extLst>
          </p:cNvPr>
          <p:cNvPicPr>
            <a:picLocks noChangeAspect="1"/>
          </p:cNvPicPr>
          <p:nvPr/>
        </p:nvPicPr>
        <p:blipFill rotWithShape="1">
          <a:blip r:embed="rId32">
            <a:extLst>
              <a:ext uri="{BEBA8EAE-BF5A-486C-A8C5-ECC9F3942E4B}">
                <a14:imgProps xmlns:a14="http://schemas.microsoft.com/office/drawing/2010/main">
                  <a14:imgLayer r:embed="rId33">
                    <a14:imgEffect>
                      <a14:brightnessContrast bright="-19000"/>
                    </a14:imgEffect>
                  </a14:imgLayer>
                </a14:imgProps>
              </a:ext>
            </a:extLst>
          </a:blip>
          <a:srcRect t="13633" b="18372"/>
          <a:stretch/>
        </p:blipFill>
        <p:spPr>
          <a:xfrm>
            <a:off x="511825" y="6789005"/>
            <a:ext cx="1945166" cy="139647"/>
          </a:xfrm>
          <a:prstGeom prst="rect">
            <a:avLst/>
          </a:prstGeom>
          <a:ln>
            <a:solidFill>
              <a:schemeClr val="tx1"/>
            </a:solidFill>
          </a:ln>
        </p:spPr>
      </p:pic>
      <p:pic>
        <p:nvPicPr>
          <p:cNvPr id="378" name="Picture 377">
            <a:extLst>
              <a:ext uri="{FF2B5EF4-FFF2-40B4-BE49-F238E27FC236}">
                <a16:creationId xmlns:a16="http://schemas.microsoft.com/office/drawing/2014/main" id="{920469F0-C6DD-448F-A22B-32708E512DEE}"/>
              </a:ext>
            </a:extLst>
          </p:cNvPr>
          <p:cNvPicPr>
            <a:picLocks noChangeAspect="1"/>
          </p:cNvPicPr>
          <p:nvPr/>
        </p:nvPicPr>
        <p:blipFill>
          <a:blip r:embed="rId34">
            <a:extLst>
              <a:ext uri="{BEBA8EAE-BF5A-486C-A8C5-ECC9F3942E4B}">
                <a14:imgProps xmlns:a14="http://schemas.microsoft.com/office/drawing/2010/main">
                  <a14:imgLayer r:embed="rId35">
                    <a14:imgEffect>
                      <a14:brightnessContrast bright="-23000"/>
                    </a14:imgEffect>
                  </a14:imgLayer>
                </a14:imgProps>
              </a:ext>
            </a:extLst>
          </a:blip>
          <a:stretch>
            <a:fillRect/>
          </a:stretch>
        </p:blipFill>
        <p:spPr>
          <a:xfrm>
            <a:off x="511825" y="7015090"/>
            <a:ext cx="1945166" cy="139647"/>
          </a:xfrm>
          <a:prstGeom prst="rect">
            <a:avLst/>
          </a:prstGeom>
          <a:ln>
            <a:solidFill>
              <a:schemeClr val="tx1"/>
            </a:solidFill>
          </a:ln>
        </p:spPr>
      </p:pic>
      <p:cxnSp>
        <p:nvCxnSpPr>
          <p:cNvPr id="392" name="Straight Connector 391">
            <a:extLst>
              <a:ext uri="{FF2B5EF4-FFF2-40B4-BE49-F238E27FC236}">
                <a16:creationId xmlns:a16="http://schemas.microsoft.com/office/drawing/2014/main" id="{F7C90459-1472-43E4-A1B8-748A94116859}"/>
              </a:ext>
            </a:extLst>
          </p:cNvPr>
          <p:cNvCxnSpPr/>
          <p:nvPr/>
        </p:nvCxnSpPr>
        <p:spPr>
          <a:xfrm>
            <a:off x="3511360" y="6655869"/>
            <a:ext cx="233500" cy="52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99" name="TextBox 398">
            <a:extLst>
              <a:ext uri="{FF2B5EF4-FFF2-40B4-BE49-F238E27FC236}">
                <a16:creationId xmlns:a16="http://schemas.microsoft.com/office/drawing/2014/main" id="{DDF5B069-3087-4A04-9B83-277A8C5B867A}"/>
              </a:ext>
            </a:extLst>
          </p:cNvPr>
          <p:cNvSpPr txBox="1"/>
          <p:nvPr/>
        </p:nvSpPr>
        <p:spPr>
          <a:xfrm>
            <a:off x="3518038" y="6475347"/>
            <a:ext cx="276838" cy="276999"/>
          </a:xfrm>
          <a:prstGeom prst="rect">
            <a:avLst/>
          </a:prstGeom>
          <a:noFill/>
          <a:effectLst/>
        </p:spPr>
        <p:txBody>
          <a:bodyPr wrap="square" rtlCol="0">
            <a:spAutoFit/>
          </a:bodyPr>
          <a:lstStyle/>
          <a:p>
            <a:r>
              <a:rPr lang="en-US" sz="1200" dirty="0">
                <a:latin typeface="Arial" panose="020B0604020202020204" pitchFamily="34" charset="0"/>
                <a:cs typeface="Arial" panose="020B0604020202020204" pitchFamily="34" charset="0"/>
              </a:rPr>
              <a:t>*</a:t>
            </a:r>
          </a:p>
        </p:txBody>
      </p:sp>
      <p:sp>
        <p:nvSpPr>
          <p:cNvPr id="400" name="Text Box 28">
            <a:extLst>
              <a:ext uri="{FF2B5EF4-FFF2-40B4-BE49-F238E27FC236}">
                <a16:creationId xmlns:a16="http://schemas.microsoft.com/office/drawing/2014/main" id="{C6DCB2E5-CEA5-426D-A666-DEC8543571E0}"/>
              </a:ext>
            </a:extLst>
          </p:cNvPr>
          <p:cNvSpPr txBox="1">
            <a:spLocks noChangeArrowheads="1"/>
          </p:cNvSpPr>
          <p:nvPr/>
        </p:nvSpPr>
        <p:spPr bwMode="auto">
          <a:xfrm>
            <a:off x="2986186" y="6399309"/>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2.5</a:t>
            </a:r>
          </a:p>
        </p:txBody>
      </p:sp>
      <p:sp>
        <p:nvSpPr>
          <p:cNvPr id="401" name="Text Box 28">
            <a:extLst>
              <a:ext uri="{FF2B5EF4-FFF2-40B4-BE49-F238E27FC236}">
                <a16:creationId xmlns:a16="http://schemas.microsoft.com/office/drawing/2014/main" id="{93420530-CF94-4EAC-B671-AF6DA82CD7C9}"/>
              </a:ext>
            </a:extLst>
          </p:cNvPr>
          <p:cNvSpPr txBox="1">
            <a:spLocks noChangeArrowheads="1"/>
          </p:cNvSpPr>
          <p:nvPr/>
        </p:nvSpPr>
        <p:spPr bwMode="auto">
          <a:xfrm>
            <a:off x="2981422" y="6916441"/>
            <a:ext cx="390525" cy="357983"/>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	</a:t>
            </a:r>
          </a:p>
        </p:txBody>
      </p:sp>
      <p:sp>
        <p:nvSpPr>
          <p:cNvPr id="402" name="Text Box 28">
            <a:extLst>
              <a:ext uri="{FF2B5EF4-FFF2-40B4-BE49-F238E27FC236}">
                <a16:creationId xmlns:a16="http://schemas.microsoft.com/office/drawing/2014/main" id="{03795C89-43C5-4389-BA09-0D9B931154B4}"/>
              </a:ext>
            </a:extLst>
          </p:cNvPr>
          <p:cNvSpPr txBox="1">
            <a:spLocks noChangeArrowheads="1"/>
          </p:cNvSpPr>
          <p:nvPr/>
        </p:nvSpPr>
        <p:spPr bwMode="auto">
          <a:xfrm>
            <a:off x="2981423" y="708327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0.5</a:t>
            </a:r>
          </a:p>
        </p:txBody>
      </p:sp>
      <p:sp>
        <p:nvSpPr>
          <p:cNvPr id="403" name="Text Box 28">
            <a:extLst>
              <a:ext uri="{FF2B5EF4-FFF2-40B4-BE49-F238E27FC236}">
                <a16:creationId xmlns:a16="http://schemas.microsoft.com/office/drawing/2014/main" id="{2300FFB5-59D4-439C-957F-9AA4A120E09F}"/>
              </a:ext>
            </a:extLst>
          </p:cNvPr>
          <p:cNvSpPr txBox="1">
            <a:spLocks noChangeArrowheads="1"/>
          </p:cNvSpPr>
          <p:nvPr/>
        </p:nvSpPr>
        <p:spPr bwMode="auto">
          <a:xfrm>
            <a:off x="2986186" y="7254268"/>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graphicFrame>
        <p:nvGraphicFramePr>
          <p:cNvPr id="404" name="Object 403">
            <a:extLst>
              <a:ext uri="{FF2B5EF4-FFF2-40B4-BE49-F238E27FC236}">
                <a16:creationId xmlns:a16="http://schemas.microsoft.com/office/drawing/2014/main" id="{71205EC7-7A75-4577-A26D-B1F4F5D8C0EA}"/>
              </a:ext>
            </a:extLst>
          </p:cNvPr>
          <p:cNvGraphicFramePr>
            <a:graphicFrameLocks noChangeAspect="1"/>
          </p:cNvGraphicFramePr>
          <p:nvPr>
            <p:extLst>
              <p:ext uri="{D42A27DB-BD31-4B8C-83A1-F6EECF244321}">
                <p14:modId xmlns:p14="http://schemas.microsoft.com/office/powerpoint/2010/main" val="1055810979"/>
              </p:ext>
            </p:extLst>
          </p:nvPr>
        </p:nvGraphicFramePr>
        <p:xfrm>
          <a:off x="3266203" y="6433561"/>
          <a:ext cx="802754" cy="1161605"/>
        </p:xfrm>
        <a:graphic>
          <a:graphicData uri="http://schemas.openxmlformats.org/presentationml/2006/ole">
            <mc:AlternateContent xmlns:mc="http://schemas.openxmlformats.org/markup-compatibility/2006">
              <mc:Choice xmlns:v="urn:schemas-microsoft-com:vml" Requires="v">
                <p:oleObj spid="_x0000_s7619" name="Prism 7" r:id="rId36" imgW="2971423" imgH="2461058" progId="Prism7.Document">
                  <p:embed/>
                </p:oleObj>
              </mc:Choice>
              <mc:Fallback>
                <p:oleObj name="Prism 7" r:id="rId36" imgW="2971423" imgH="2461058" progId="Prism7.Document">
                  <p:embed/>
                  <p:pic>
                    <p:nvPicPr>
                      <p:cNvPr id="81" name="Object 80">
                        <a:extLst>
                          <a:ext uri="{FF2B5EF4-FFF2-40B4-BE49-F238E27FC236}">
                            <a16:creationId xmlns:a16="http://schemas.microsoft.com/office/drawing/2014/main" id="{99EC242A-BABC-4C73-8A86-3A1224590A4F}"/>
                          </a:ext>
                        </a:extLst>
                      </p:cNvPr>
                      <p:cNvPicPr/>
                      <p:nvPr/>
                    </p:nvPicPr>
                    <p:blipFill>
                      <a:blip r:embed="rId37"/>
                      <a:stretch>
                        <a:fillRect/>
                      </a:stretch>
                    </p:blipFill>
                    <p:spPr>
                      <a:xfrm>
                        <a:off x="3266203" y="6433561"/>
                        <a:ext cx="802754" cy="1161605"/>
                      </a:xfrm>
                      <a:prstGeom prst="rect">
                        <a:avLst/>
                      </a:prstGeom>
                    </p:spPr>
                  </p:pic>
                </p:oleObj>
              </mc:Fallback>
            </mc:AlternateContent>
          </a:graphicData>
        </a:graphic>
      </p:graphicFrame>
      <p:sp>
        <p:nvSpPr>
          <p:cNvPr id="405" name="Text Box 28">
            <a:extLst>
              <a:ext uri="{FF2B5EF4-FFF2-40B4-BE49-F238E27FC236}">
                <a16:creationId xmlns:a16="http://schemas.microsoft.com/office/drawing/2014/main" id="{18D0DDB5-0DB5-4D55-831B-EA31E5E7BA65}"/>
              </a:ext>
            </a:extLst>
          </p:cNvPr>
          <p:cNvSpPr txBox="1">
            <a:spLocks noChangeArrowheads="1"/>
          </p:cNvSpPr>
          <p:nvPr/>
        </p:nvSpPr>
        <p:spPr bwMode="auto">
          <a:xfrm>
            <a:off x="2978456" y="6748117"/>
            <a:ext cx="390525" cy="242567"/>
          </a:xfrm>
          <a:prstGeom prst="rect">
            <a:avLst/>
          </a:prstGeom>
          <a:noFill/>
          <a:ln w="9525">
            <a:noFill/>
            <a:miter lim="800000"/>
            <a:headEnd/>
            <a:tailEnd/>
          </a:ln>
        </p:spPr>
        <p:txBody>
          <a:bodyPr wrap="square" tIns="91440">
            <a:spAutoFit/>
          </a:bodyPr>
          <a:lstStyle/>
          <a:p>
            <a:pPr algn="r">
              <a:lnSpc>
                <a:spcPts val="925"/>
              </a:lnSpc>
            </a:pPr>
            <a:r>
              <a:rPr kumimoji="1" lang="en-US" altLang="zh-CN" sz="600" dirty="0">
                <a:latin typeface="Arial" pitchFamily="34" charset="0"/>
                <a:ea typeface="SimSun" charset="-122"/>
                <a:cs typeface="Arial" pitchFamily="34" charset="0"/>
              </a:rPr>
              <a:t>1.5</a:t>
            </a:r>
          </a:p>
        </p:txBody>
      </p:sp>
      <p:sp>
        <p:nvSpPr>
          <p:cNvPr id="406" name="Text Box 28">
            <a:extLst>
              <a:ext uri="{FF2B5EF4-FFF2-40B4-BE49-F238E27FC236}">
                <a16:creationId xmlns:a16="http://schemas.microsoft.com/office/drawing/2014/main" id="{0E206A91-B5CD-498A-9A84-E17CEDC997D3}"/>
              </a:ext>
            </a:extLst>
          </p:cNvPr>
          <p:cNvSpPr txBox="1">
            <a:spLocks noChangeArrowheads="1"/>
          </p:cNvSpPr>
          <p:nvPr/>
        </p:nvSpPr>
        <p:spPr bwMode="auto">
          <a:xfrm>
            <a:off x="2978144" y="6572556"/>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2.0</a:t>
            </a:r>
          </a:p>
        </p:txBody>
      </p:sp>
      <p:sp>
        <p:nvSpPr>
          <p:cNvPr id="407" name="TextBox 406">
            <a:extLst>
              <a:ext uri="{FF2B5EF4-FFF2-40B4-BE49-F238E27FC236}">
                <a16:creationId xmlns:a16="http://schemas.microsoft.com/office/drawing/2014/main" id="{74940255-0147-4F08-B9AA-D925C4F1BF22}"/>
              </a:ext>
            </a:extLst>
          </p:cNvPr>
          <p:cNvSpPr txBox="1"/>
          <p:nvPr/>
        </p:nvSpPr>
        <p:spPr>
          <a:xfrm rot="16200000">
            <a:off x="2441378" y="6778492"/>
            <a:ext cx="1096921"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Relative UCP-1</a:t>
            </a:r>
          </a:p>
          <a:p>
            <a:pPr algn="ctr"/>
            <a:r>
              <a:rPr lang="en-US" sz="800" dirty="0">
                <a:latin typeface="Arial" panose="020B0604020202020204" pitchFamily="34" charset="0"/>
                <a:cs typeface="Arial" panose="020B0604020202020204" pitchFamily="34" charset="0"/>
              </a:rPr>
              <a:t>expression (Fold)</a:t>
            </a:r>
          </a:p>
        </p:txBody>
      </p:sp>
      <p:sp>
        <p:nvSpPr>
          <p:cNvPr id="408" name="TextBox 407">
            <a:extLst>
              <a:ext uri="{FF2B5EF4-FFF2-40B4-BE49-F238E27FC236}">
                <a16:creationId xmlns:a16="http://schemas.microsoft.com/office/drawing/2014/main" id="{A7DA9AE2-7C67-46C0-AF36-F62AD2E37DF6}"/>
              </a:ext>
            </a:extLst>
          </p:cNvPr>
          <p:cNvSpPr txBox="1"/>
          <p:nvPr/>
        </p:nvSpPr>
        <p:spPr>
          <a:xfrm>
            <a:off x="3299165" y="7436600"/>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409" name="TextBox 408">
            <a:extLst>
              <a:ext uri="{FF2B5EF4-FFF2-40B4-BE49-F238E27FC236}">
                <a16:creationId xmlns:a16="http://schemas.microsoft.com/office/drawing/2014/main" id="{CB94C3FF-6DCA-4640-9F85-994513FCA145}"/>
              </a:ext>
            </a:extLst>
          </p:cNvPr>
          <p:cNvSpPr txBox="1"/>
          <p:nvPr/>
        </p:nvSpPr>
        <p:spPr>
          <a:xfrm>
            <a:off x="3636320" y="7411696"/>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pic>
        <p:nvPicPr>
          <p:cNvPr id="2" name="Picture 1">
            <a:extLst>
              <a:ext uri="{FF2B5EF4-FFF2-40B4-BE49-F238E27FC236}">
                <a16:creationId xmlns:a16="http://schemas.microsoft.com/office/drawing/2014/main" id="{B70C3070-C782-4E14-AC8E-A8430A36DE9C}"/>
              </a:ext>
            </a:extLst>
          </p:cNvPr>
          <p:cNvPicPr>
            <a:picLocks noChangeAspect="1"/>
          </p:cNvPicPr>
          <p:nvPr/>
        </p:nvPicPr>
        <p:blipFill>
          <a:blip r:embed="rId38"/>
          <a:stretch>
            <a:fillRect/>
          </a:stretch>
        </p:blipFill>
        <p:spPr>
          <a:xfrm>
            <a:off x="5142673" y="3361792"/>
            <a:ext cx="847417" cy="902286"/>
          </a:xfrm>
          <a:prstGeom prst="rect">
            <a:avLst/>
          </a:prstGeom>
        </p:spPr>
      </p:pic>
    </p:spTree>
    <p:extLst>
      <p:ext uri="{BB962C8B-B14F-4D97-AF65-F5344CB8AC3E}">
        <p14:creationId xmlns:p14="http://schemas.microsoft.com/office/powerpoint/2010/main" val="322935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D86B32-A003-4D8F-B1EA-DF5C7BAA7ED0}"/>
              </a:ext>
            </a:extLst>
          </p:cNvPr>
          <p:cNvSpPr txBox="1"/>
          <p:nvPr/>
        </p:nvSpPr>
        <p:spPr>
          <a:xfrm>
            <a:off x="1587039" y="569421"/>
            <a:ext cx="594319" cy="246221"/>
          </a:xfrm>
          <a:prstGeom prst="rect">
            <a:avLst/>
          </a:prstGeom>
          <a:noFill/>
        </p:spPr>
        <p:txBody>
          <a:bodyPr wrap="square" rtlCol="0">
            <a:spAutoFit/>
          </a:bodyPr>
          <a:lstStyle/>
          <a:p>
            <a:r>
              <a:rPr lang="en-US" sz="1000" dirty="0">
                <a:latin typeface="Arial" pitchFamily="34" charset="0"/>
                <a:cs typeface="Arial" pitchFamily="34" charset="0"/>
              </a:rPr>
              <a:t>Fat</a:t>
            </a:r>
          </a:p>
        </p:txBody>
      </p:sp>
      <p:sp>
        <p:nvSpPr>
          <p:cNvPr id="3" name="TextBox 2">
            <a:extLst>
              <a:ext uri="{FF2B5EF4-FFF2-40B4-BE49-F238E27FC236}">
                <a16:creationId xmlns:a16="http://schemas.microsoft.com/office/drawing/2014/main" id="{673A383A-0E88-491F-8294-2A1AD14F8D9B}"/>
              </a:ext>
            </a:extLst>
          </p:cNvPr>
          <p:cNvSpPr txBox="1"/>
          <p:nvPr/>
        </p:nvSpPr>
        <p:spPr>
          <a:xfrm>
            <a:off x="588662" y="601813"/>
            <a:ext cx="314510" cy="307777"/>
          </a:xfrm>
          <a:prstGeom prst="rect">
            <a:avLst/>
          </a:prstGeom>
          <a:noFill/>
        </p:spPr>
        <p:txBody>
          <a:bodyPr wrap="none" rtlCol="0">
            <a:spAutoFit/>
          </a:bodyPr>
          <a:lstStyle/>
          <a:p>
            <a:r>
              <a:rPr lang="en-US" sz="1400" b="1" dirty="0">
                <a:latin typeface="Arial"/>
                <a:cs typeface="Arial"/>
              </a:rPr>
              <a:t>A</a:t>
            </a:r>
          </a:p>
        </p:txBody>
      </p:sp>
      <p:sp>
        <p:nvSpPr>
          <p:cNvPr id="4" name="TextBox 3">
            <a:extLst>
              <a:ext uri="{FF2B5EF4-FFF2-40B4-BE49-F238E27FC236}">
                <a16:creationId xmlns:a16="http://schemas.microsoft.com/office/drawing/2014/main" id="{EEDC8B70-1E32-4DF7-81A1-CA60083EE60D}"/>
              </a:ext>
            </a:extLst>
          </p:cNvPr>
          <p:cNvSpPr txBox="1"/>
          <p:nvPr/>
        </p:nvSpPr>
        <p:spPr>
          <a:xfrm>
            <a:off x="2542778" y="1210626"/>
            <a:ext cx="835308" cy="215444"/>
          </a:xfrm>
          <a:prstGeom prst="rect">
            <a:avLst/>
          </a:prstGeom>
          <a:noFill/>
        </p:spPr>
        <p:txBody>
          <a:bodyPr wrap="square" rtlCol="0">
            <a:spAutoFit/>
          </a:bodyPr>
          <a:lstStyle/>
          <a:p>
            <a:r>
              <a:rPr lang="en-US" sz="800" dirty="0">
                <a:latin typeface="Arial" pitchFamily="34" charset="0"/>
                <a:cs typeface="Arial" pitchFamily="34" charset="0"/>
              </a:rPr>
              <a:t>-AKT 308</a:t>
            </a:r>
          </a:p>
        </p:txBody>
      </p:sp>
      <p:sp>
        <p:nvSpPr>
          <p:cNvPr id="5" name="TextBox 4">
            <a:extLst>
              <a:ext uri="{FF2B5EF4-FFF2-40B4-BE49-F238E27FC236}">
                <a16:creationId xmlns:a16="http://schemas.microsoft.com/office/drawing/2014/main" id="{64C38391-621C-4899-8003-81D8C1053D22}"/>
              </a:ext>
            </a:extLst>
          </p:cNvPr>
          <p:cNvSpPr txBox="1"/>
          <p:nvPr/>
        </p:nvSpPr>
        <p:spPr>
          <a:xfrm>
            <a:off x="2542778" y="1444747"/>
            <a:ext cx="835308" cy="215444"/>
          </a:xfrm>
          <a:prstGeom prst="rect">
            <a:avLst/>
          </a:prstGeom>
          <a:noFill/>
        </p:spPr>
        <p:txBody>
          <a:bodyPr wrap="square" rtlCol="0">
            <a:spAutoFit/>
          </a:bodyPr>
          <a:lstStyle/>
          <a:p>
            <a:r>
              <a:rPr lang="en-US" sz="800" dirty="0">
                <a:latin typeface="Arial" pitchFamily="34" charset="0"/>
                <a:cs typeface="Arial" pitchFamily="34" charset="0"/>
              </a:rPr>
              <a:t>-AKT 473</a:t>
            </a:r>
          </a:p>
        </p:txBody>
      </p:sp>
      <p:sp>
        <p:nvSpPr>
          <p:cNvPr id="6" name="TextBox 5">
            <a:extLst>
              <a:ext uri="{FF2B5EF4-FFF2-40B4-BE49-F238E27FC236}">
                <a16:creationId xmlns:a16="http://schemas.microsoft.com/office/drawing/2014/main" id="{80A120C0-3D1F-49CE-8F69-DB8F0D026CED}"/>
              </a:ext>
            </a:extLst>
          </p:cNvPr>
          <p:cNvSpPr txBox="1"/>
          <p:nvPr/>
        </p:nvSpPr>
        <p:spPr>
          <a:xfrm>
            <a:off x="2547238" y="1660191"/>
            <a:ext cx="835308" cy="215444"/>
          </a:xfrm>
          <a:prstGeom prst="rect">
            <a:avLst/>
          </a:prstGeom>
          <a:noFill/>
        </p:spPr>
        <p:txBody>
          <a:bodyPr wrap="square" rtlCol="0">
            <a:spAutoFit/>
          </a:bodyPr>
          <a:lstStyle/>
          <a:p>
            <a:r>
              <a:rPr lang="en-US" sz="800" dirty="0">
                <a:latin typeface="Arial" pitchFamily="34" charset="0"/>
                <a:cs typeface="Arial" pitchFamily="34" charset="0"/>
              </a:rPr>
              <a:t>-AKT </a:t>
            </a:r>
          </a:p>
        </p:txBody>
      </p:sp>
      <p:sp>
        <p:nvSpPr>
          <p:cNvPr id="7" name="TextBox 6">
            <a:extLst>
              <a:ext uri="{FF2B5EF4-FFF2-40B4-BE49-F238E27FC236}">
                <a16:creationId xmlns:a16="http://schemas.microsoft.com/office/drawing/2014/main" id="{B6275750-2D2F-4605-86BC-3B2AE748EF37}"/>
              </a:ext>
            </a:extLst>
          </p:cNvPr>
          <p:cNvSpPr txBox="1"/>
          <p:nvPr/>
        </p:nvSpPr>
        <p:spPr>
          <a:xfrm>
            <a:off x="880515" y="1053844"/>
            <a:ext cx="1825311" cy="215444"/>
          </a:xfrm>
          <a:prstGeom prst="rect">
            <a:avLst/>
          </a:prstGeom>
          <a:noFill/>
        </p:spPr>
        <p:txBody>
          <a:bodyPr wrap="square" rtlCol="0">
            <a:spAutoFit/>
          </a:bodyPr>
          <a:lstStyle/>
          <a:p>
            <a:r>
              <a:rPr lang="en-US" sz="800" dirty="0">
                <a:latin typeface="Arial" pitchFamily="34" charset="0"/>
                <a:cs typeface="Arial" pitchFamily="34" charset="0"/>
              </a:rPr>
              <a:t>-     -    +   +   +   -     -    -    +   +   +</a:t>
            </a:r>
          </a:p>
        </p:txBody>
      </p:sp>
      <p:sp>
        <p:nvSpPr>
          <p:cNvPr id="8" name="TextBox 7">
            <a:extLst>
              <a:ext uri="{FF2B5EF4-FFF2-40B4-BE49-F238E27FC236}">
                <a16:creationId xmlns:a16="http://schemas.microsoft.com/office/drawing/2014/main" id="{6D4D6A27-9113-4C09-B0FF-88E74AB548C1}"/>
              </a:ext>
            </a:extLst>
          </p:cNvPr>
          <p:cNvSpPr txBox="1"/>
          <p:nvPr/>
        </p:nvSpPr>
        <p:spPr>
          <a:xfrm>
            <a:off x="2532052" y="1059668"/>
            <a:ext cx="321512" cy="215444"/>
          </a:xfrm>
          <a:prstGeom prst="rect">
            <a:avLst/>
          </a:prstGeom>
          <a:noFill/>
        </p:spPr>
        <p:txBody>
          <a:bodyPr wrap="square" rtlCol="0">
            <a:spAutoFit/>
          </a:bodyPr>
          <a:lstStyle/>
          <a:p>
            <a:r>
              <a:rPr lang="en-US" sz="800" dirty="0">
                <a:latin typeface="Arial" pitchFamily="34" charset="0"/>
                <a:cs typeface="Arial" pitchFamily="34" charset="0"/>
              </a:rPr>
              <a:t>Ins</a:t>
            </a:r>
          </a:p>
        </p:txBody>
      </p:sp>
      <p:cxnSp>
        <p:nvCxnSpPr>
          <p:cNvPr id="9" name="직선 연결선 13">
            <a:extLst>
              <a:ext uri="{FF2B5EF4-FFF2-40B4-BE49-F238E27FC236}">
                <a16:creationId xmlns:a16="http://schemas.microsoft.com/office/drawing/2014/main" id="{9BE41A63-1757-4D6E-82FD-99B356FECE3F}"/>
              </a:ext>
            </a:extLst>
          </p:cNvPr>
          <p:cNvCxnSpPr/>
          <p:nvPr/>
        </p:nvCxnSpPr>
        <p:spPr>
          <a:xfrm>
            <a:off x="918849" y="1050748"/>
            <a:ext cx="732650"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EA54A2C3-3298-42AC-A44B-CB11385128FC}"/>
              </a:ext>
            </a:extLst>
          </p:cNvPr>
          <p:cNvSpPr txBox="1"/>
          <p:nvPr/>
        </p:nvSpPr>
        <p:spPr>
          <a:xfrm>
            <a:off x="1092986" y="817464"/>
            <a:ext cx="482191" cy="215444"/>
          </a:xfrm>
          <a:prstGeom prst="rect">
            <a:avLst/>
          </a:prstGeom>
          <a:noFill/>
        </p:spPr>
        <p:txBody>
          <a:bodyPr wrap="square" rtlCol="0">
            <a:spAutoFit/>
          </a:bodyPr>
          <a:lstStyle/>
          <a:p>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cxnSp>
        <p:nvCxnSpPr>
          <p:cNvPr id="11" name="직선 연결선 15">
            <a:extLst>
              <a:ext uri="{FF2B5EF4-FFF2-40B4-BE49-F238E27FC236}">
                <a16:creationId xmlns:a16="http://schemas.microsoft.com/office/drawing/2014/main" id="{FD9BFFCC-FB4A-4695-842C-271501DF2887}"/>
              </a:ext>
            </a:extLst>
          </p:cNvPr>
          <p:cNvCxnSpPr/>
          <p:nvPr/>
        </p:nvCxnSpPr>
        <p:spPr>
          <a:xfrm>
            <a:off x="1751423" y="1050748"/>
            <a:ext cx="732650"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504A3724-AC70-479D-96DA-F8A779988AD2}"/>
              </a:ext>
            </a:extLst>
          </p:cNvPr>
          <p:cNvSpPr txBox="1"/>
          <p:nvPr/>
        </p:nvSpPr>
        <p:spPr>
          <a:xfrm>
            <a:off x="1791760" y="817464"/>
            <a:ext cx="780266" cy="215444"/>
          </a:xfrm>
          <a:prstGeom prst="rect">
            <a:avLst/>
          </a:prstGeom>
          <a:noFill/>
        </p:spPr>
        <p:txBody>
          <a:bodyPr wrap="square" rtlCol="0">
            <a:spAutoFit/>
          </a:bodyPr>
          <a:lstStyle/>
          <a:p>
            <a:r>
              <a:rPr lang="en-US" sz="800" dirty="0">
                <a:latin typeface="Arial" pitchFamily="34" charset="0"/>
                <a:cs typeface="Arial" pitchFamily="34" charset="0"/>
              </a:rPr>
              <a:t>APPL2LKO</a:t>
            </a:r>
          </a:p>
        </p:txBody>
      </p:sp>
      <p:pic>
        <p:nvPicPr>
          <p:cNvPr id="13" name="Picture 2">
            <a:extLst>
              <a:ext uri="{FF2B5EF4-FFF2-40B4-BE49-F238E27FC236}">
                <a16:creationId xmlns:a16="http://schemas.microsoft.com/office/drawing/2014/main" id="{7A570D14-3E82-4343-BC90-54332020F0BE}"/>
              </a:ext>
            </a:extLst>
          </p:cNvPr>
          <p:cNvPicPr>
            <a:picLocks noChangeAspect="1" noChangeArrowheads="1"/>
          </p:cNvPicPr>
          <p:nvPr/>
        </p:nvPicPr>
        <p:blipFill>
          <a:blip r:embed="rId3" cstate="print"/>
          <a:srcRect/>
          <a:stretch>
            <a:fillRect/>
          </a:stretch>
        </p:blipFill>
        <p:spPr bwMode="auto">
          <a:xfrm>
            <a:off x="852013" y="1238447"/>
            <a:ext cx="1741035" cy="187623"/>
          </a:xfrm>
          <a:prstGeom prst="rect">
            <a:avLst/>
          </a:prstGeom>
          <a:noFill/>
          <a:ln w="9525">
            <a:solidFill>
              <a:schemeClr val="tx1"/>
            </a:solidFill>
            <a:miter lim="800000"/>
            <a:headEnd/>
            <a:tailEnd/>
          </a:ln>
        </p:spPr>
      </p:pic>
      <p:pic>
        <p:nvPicPr>
          <p:cNvPr id="14" name="Picture 3">
            <a:extLst>
              <a:ext uri="{FF2B5EF4-FFF2-40B4-BE49-F238E27FC236}">
                <a16:creationId xmlns:a16="http://schemas.microsoft.com/office/drawing/2014/main" id="{CF704BDA-E223-4663-8A14-8FB5DDB8D875}"/>
              </a:ext>
            </a:extLst>
          </p:cNvPr>
          <p:cNvPicPr>
            <a:picLocks noChangeAspect="1" noChangeArrowheads="1"/>
          </p:cNvPicPr>
          <p:nvPr/>
        </p:nvPicPr>
        <p:blipFill>
          <a:blip r:embed="rId4" cstate="print"/>
          <a:srcRect/>
          <a:stretch>
            <a:fillRect/>
          </a:stretch>
        </p:blipFill>
        <p:spPr bwMode="auto">
          <a:xfrm>
            <a:off x="853223" y="1486149"/>
            <a:ext cx="1741035" cy="174042"/>
          </a:xfrm>
          <a:prstGeom prst="rect">
            <a:avLst/>
          </a:prstGeom>
          <a:noFill/>
          <a:ln w="9525">
            <a:solidFill>
              <a:schemeClr val="tx1"/>
            </a:solidFill>
            <a:miter lim="800000"/>
            <a:headEnd/>
            <a:tailEnd/>
          </a:ln>
        </p:spPr>
      </p:pic>
      <p:sp>
        <p:nvSpPr>
          <p:cNvPr id="15" name="TextBox 14">
            <a:extLst>
              <a:ext uri="{FF2B5EF4-FFF2-40B4-BE49-F238E27FC236}">
                <a16:creationId xmlns:a16="http://schemas.microsoft.com/office/drawing/2014/main" id="{5740039E-2E21-4A7E-9041-84583F166992}"/>
              </a:ext>
            </a:extLst>
          </p:cNvPr>
          <p:cNvSpPr txBox="1"/>
          <p:nvPr/>
        </p:nvSpPr>
        <p:spPr>
          <a:xfrm>
            <a:off x="1440417" y="2511267"/>
            <a:ext cx="594319" cy="246221"/>
          </a:xfrm>
          <a:prstGeom prst="rect">
            <a:avLst/>
          </a:prstGeom>
          <a:noFill/>
        </p:spPr>
        <p:txBody>
          <a:bodyPr wrap="square" rtlCol="0">
            <a:spAutoFit/>
          </a:bodyPr>
          <a:lstStyle/>
          <a:p>
            <a:r>
              <a:rPr lang="en-US" sz="1000" dirty="0">
                <a:latin typeface="Arial" pitchFamily="34" charset="0"/>
                <a:cs typeface="Arial" pitchFamily="34" charset="0"/>
              </a:rPr>
              <a:t>Muscle</a:t>
            </a:r>
          </a:p>
        </p:txBody>
      </p:sp>
      <p:sp>
        <p:nvSpPr>
          <p:cNvPr id="16" name="TextBox 15">
            <a:extLst>
              <a:ext uri="{FF2B5EF4-FFF2-40B4-BE49-F238E27FC236}">
                <a16:creationId xmlns:a16="http://schemas.microsoft.com/office/drawing/2014/main" id="{ECA80F72-8D66-4EA7-A235-EC266F213552}"/>
              </a:ext>
            </a:extLst>
          </p:cNvPr>
          <p:cNvSpPr txBox="1"/>
          <p:nvPr/>
        </p:nvSpPr>
        <p:spPr>
          <a:xfrm>
            <a:off x="624416" y="2557997"/>
            <a:ext cx="314321" cy="307777"/>
          </a:xfrm>
          <a:prstGeom prst="rect">
            <a:avLst/>
          </a:prstGeom>
          <a:noFill/>
        </p:spPr>
        <p:txBody>
          <a:bodyPr wrap="none" rtlCol="0">
            <a:spAutoFit/>
          </a:bodyPr>
          <a:lstStyle/>
          <a:p>
            <a:r>
              <a:rPr lang="en-US" sz="1400" b="1" dirty="0">
                <a:latin typeface="Arial"/>
                <a:cs typeface="Arial"/>
              </a:rPr>
              <a:t>B</a:t>
            </a:r>
          </a:p>
        </p:txBody>
      </p:sp>
      <p:sp>
        <p:nvSpPr>
          <p:cNvPr id="17" name="TextBox 16">
            <a:extLst>
              <a:ext uri="{FF2B5EF4-FFF2-40B4-BE49-F238E27FC236}">
                <a16:creationId xmlns:a16="http://schemas.microsoft.com/office/drawing/2014/main" id="{CC37B1AA-8BF6-48F4-97F6-F490F030462A}"/>
              </a:ext>
            </a:extLst>
          </p:cNvPr>
          <p:cNvSpPr txBox="1"/>
          <p:nvPr/>
        </p:nvSpPr>
        <p:spPr>
          <a:xfrm>
            <a:off x="2538445" y="3168490"/>
            <a:ext cx="835308" cy="215444"/>
          </a:xfrm>
          <a:prstGeom prst="rect">
            <a:avLst/>
          </a:prstGeom>
          <a:noFill/>
        </p:spPr>
        <p:txBody>
          <a:bodyPr wrap="square" rtlCol="0">
            <a:spAutoFit/>
          </a:bodyPr>
          <a:lstStyle/>
          <a:p>
            <a:r>
              <a:rPr lang="en-US" sz="800" dirty="0">
                <a:latin typeface="Arial" pitchFamily="34" charset="0"/>
                <a:cs typeface="Arial" pitchFamily="34" charset="0"/>
              </a:rPr>
              <a:t>-AKT 308</a:t>
            </a:r>
          </a:p>
        </p:txBody>
      </p:sp>
      <p:sp>
        <p:nvSpPr>
          <p:cNvPr id="18" name="TextBox 17">
            <a:extLst>
              <a:ext uri="{FF2B5EF4-FFF2-40B4-BE49-F238E27FC236}">
                <a16:creationId xmlns:a16="http://schemas.microsoft.com/office/drawing/2014/main" id="{A59D49B1-73BE-4F62-B521-836FF7A9DD22}"/>
              </a:ext>
            </a:extLst>
          </p:cNvPr>
          <p:cNvSpPr txBox="1"/>
          <p:nvPr/>
        </p:nvSpPr>
        <p:spPr>
          <a:xfrm>
            <a:off x="2538445" y="3402611"/>
            <a:ext cx="835308" cy="215444"/>
          </a:xfrm>
          <a:prstGeom prst="rect">
            <a:avLst/>
          </a:prstGeom>
          <a:noFill/>
        </p:spPr>
        <p:txBody>
          <a:bodyPr wrap="square" rtlCol="0">
            <a:spAutoFit/>
          </a:bodyPr>
          <a:lstStyle/>
          <a:p>
            <a:r>
              <a:rPr lang="en-US" sz="800" dirty="0">
                <a:latin typeface="Arial" pitchFamily="34" charset="0"/>
                <a:cs typeface="Arial" pitchFamily="34" charset="0"/>
              </a:rPr>
              <a:t>-AKT 473</a:t>
            </a:r>
          </a:p>
        </p:txBody>
      </p:sp>
      <p:sp>
        <p:nvSpPr>
          <p:cNvPr id="19" name="TextBox 18">
            <a:extLst>
              <a:ext uri="{FF2B5EF4-FFF2-40B4-BE49-F238E27FC236}">
                <a16:creationId xmlns:a16="http://schemas.microsoft.com/office/drawing/2014/main" id="{6E66A4E3-8EA5-46A9-9049-71EBD6BE33B3}"/>
              </a:ext>
            </a:extLst>
          </p:cNvPr>
          <p:cNvSpPr txBox="1"/>
          <p:nvPr/>
        </p:nvSpPr>
        <p:spPr>
          <a:xfrm>
            <a:off x="2542905" y="3652239"/>
            <a:ext cx="835308" cy="215444"/>
          </a:xfrm>
          <a:prstGeom prst="rect">
            <a:avLst/>
          </a:prstGeom>
          <a:noFill/>
        </p:spPr>
        <p:txBody>
          <a:bodyPr wrap="square" rtlCol="0">
            <a:spAutoFit/>
          </a:bodyPr>
          <a:lstStyle/>
          <a:p>
            <a:r>
              <a:rPr lang="en-US" sz="800" dirty="0">
                <a:latin typeface="Arial" pitchFamily="34" charset="0"/>
                <a:cs typeface="Arial" pitchFamily="34" charset="0"/>
              </a:rPr>
              <a:t>-AKT </a:t>
            </a:r>
          </a:p>
        </p:txBody>
      </p:sp>
      <p:sp>
        <p:nvSpPr>
          <p:cNvPr id="20" name="TextBox 19">
            <a:extLst>
              <a:ext uri="{FF2B5EF4-FFF2-40B4-BE49-F238E27FC236}">
                <a16:creationId xmlns:a16="http://schemas.microsoft.com/office/drawing/2014/main" id="{554F1949-8E23-492A-B278-C8B318F6EEDB}"/>
              </a:ext>
            </a:extLst>
          </p:cNvPr>
          <p:cNvSpPr txBox="1"/>
          <p:nvPr/>
        </p:nvSpPr>
        <p:spPr>
          <a:xfrm>
            <a:off x="822392" y="3011708"/>
            <a:ext cx="1938871" cy="215444"/>
          </a:xfrm>
          <a:prstGeom prst="rect">
            <a:avLst/>
          </a:prstGeom>
          <a:noFill/>
        </p:spPr>
        <p:txBody>
          <a:bodyPr wrap="square" rtlCol="0">
            <a:spAutoFit/>
          </a:bodyPr>
          <a:lstStyle/>
          <a:p>
            <a:r>
              <a:rPr lang="en-US" sz="800" dirty="0">
                <a:latin typeface="Arial" pitchFamily="34" charset="0"/>
                <a:cs typeface="Arial" pitchFamily="34" charset="0"/>
              </a:rPr>
              <a:t>-    -   -    +  +   +   -    -   -    +   +   +</a:t>
            </a:r>
          </a:p>
        </p:txBody>
      </p:sp>
      <p:sp>
        <p:nvSpPr>
          <p:cNvPr id="21" name="TextBox 20">
            <a:extLst>
              <a:ext uri="{FF2B5EF4-FFF2-40B4-BE49-F238E27FC236}">
                <a16:creationId xmlns:a16="http://schemas.microsoft.com/office/drawing/2014/main" id="{5BEF3614-0BE9-417B-A1A3-C0EEAFF36F28}"/>
              </a:ext>
            </a:extLst>
          </p:cNvPr>
          <p:cNvSpPr txBox="1"/>
          <p:nvPr/>
        </p:nvSpPr>
        <p:spPr>
          <a:xfrm>
            <a:off x="2527719" y="3017532"/>
            <a:ext cx="321512" cy="215444"/>
          </a:xfrm>
          <a:prstGeom prst="rect">
            <a:avLst/>
          </a:prstGeom>
          <a:noFill/>
        </p:spPr>
        <p:txBody>
          <a:bodyPr wrap="square" rtlCol="0">
            <a:spAutoFit/>
          </a:bodyPr>
          <a:lstStyle/>
          <a:p>
            <a:r>
              <a:rPr lang="en-US" sz="800" dirty="0">
                <a:latin typeface="Arial" pitchFamily="34" charset="0"/>
                <a:cs typeface="Arial" pitchFamily="34" charset="0"/>
              </a:rPr>
              <a:t>Ins</a:t>
            </a:r>
          </a:p>
        </p:txBody>
      </p:sp>
      <p:cxnSp>
        <p:nvCxnSpPr>
          <p:cNvPr id="22" name="직선 연결선 26">
            <a:extLst>
              <a:ext uri="{FF2B5EF4-FFF2-40B4-BE49-F238E27FC236}">
                <a16:creationId xmlns:a16="http://schemas.microsoft.com/office/drawing/2014/main" id="{C62C6AB1-B75C-4CE7-B663-9ABEF690F7BF}"/>
              </a:ext>
            </a:extLst>
          </p:cNvPr>
          <p:cNvCxnSpPr/>
          <p:nvPr/>
        </p:nvCxnSpPr>
        <p:spPr>
          <a:xfrm>
            <a:off x="914516" y="3008612"/>
            <a:ext cx="732650"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B9AA167-9E70-451A-9122-57989D6ADDB6}"/>
              </a:ext>
            </a:extLst>
          </p:cNvPr>
          <p:cNvSpPr txBox="1"/>
          <p:nvPr/>
        </p:nvSpPr>
        <p:spPr>
          <a:xfrm>
            <a:off x="1088653" y="2775328"/>
            <a:ext cx="482191" cy="215444"/>
          </a:xfrm>
          <a:prstGeom prst="rect">
            <a:avLst/>
          </a:prstGeom>
          <a:noFill/>
        </p:spPr>
        <p:txBody>
          <a:bodyPr wrap="square" rtlCol="0">
            <a:spAutoFit/>
          </a:bodyPr>
          <a:lstStyle/>
          <a:p>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cxnSp>
        <p:nvCxnSpPr>
          <p:cNvPr id="24" name="직선 연결선 28">
            <a:extLst>
              <a:ext uri="{FF2B5EF4-FFF2-40B4-BE49-F238E27FC236}">
                <a16:creationId xmlns:a16="http://schemas.microsoft.com/office/drawing/2014/main" id="{A18F51E2-F50D-4948-B7FD-A8DC8F6721B7}"/>
              </a:ext>
            </a:extLst>
          </p:cNvPr>
          <p:cNvCxnSpPr/>
          <p:nvPr/>
        </p:nvCxnSpPr>
        <p:spPr>
          <a:xfrm>
            <a:off x="1747090" y="3008612"/>
            <a:ext cx="732650"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BD7226B5-61DA-4FFB-B405-165E26D8C69C}"/>
              </a:ext>
            </a:extLst>
          </p:cNvPr>
          <p:cNvSpPr txBox="1"/>
          <p:nvPr/>
        </p:nvSpPr>
        <p:spPr>
          <a:xfrm>
            <a:off x="1787427" y="2775328"/>
            <a:ext cx="780266" cy="215444"/>
          </a:xfrm>
          <a:prstGeom prst="rect">
            <a:avLst/>
          </a:prstGeom>
          <a:noFill/>
        </p:spPr>
        <p:txBody>
          <a:bodyPr wrap="square" rtlCol="0">
            <a:spAutoFit/>
          </a:bodyPr>
          <a:lstStyle/>
          <a:p>
            <a:r>
              <a:rPr lang="en-US" sz="800" dirty="0">
                <a:latin typeface="Arial" pitchFamily="34" charset="0"/>
                <a:cs typeface="Arial" pitchFamily="34" charset="0"/>
              </a:rPr>
              <a:t>APPL2LKO</a:t>
            </a:r>
          </a:p>
        </p:txBody>
      </p:sp>
      <p:pic>
        <p:nvPicPr>
          <p:cNvPr id="26" name="Picture 25">
            <a:extLst>
              <a:ext uri="{FF2B5EF4-FFF2-40B4-BE49-F238E27FC236}">
                <a16:creationId xmlns:a16="http://schemas.microsoft.com/office/drawing/2014/main" id="{14EFA34A-E1D1-45C7-8739-B40B360D03D6}"/>
              </a:ext>
            </a:extLst>
          </p:cNvPr>
          <p:cNvPicPr>
            <a:picLocks noChangeAspect="1"/>
          </p:cNvPicPr>
          <p:nvPr/>
        </p:nvPicPr>
        <p:blipFill>
          <a:blip r:embed="rId5"/>
          <a:stretch>
            <a:fillRect/>
          </a:stretch>
        </p:blipFill>
        <p:spPr>
          <a:xfrm>
            <a:off x="836969" y="3219882"/>
            <a:ext cx="1749704" cy="158510"/>
          </a:xfrm>
          <a:prstGeom prst="rect">
            <a:avLst/>
          </a:prstGeom>
          <a:ln>
            <a:solidFill>
              <a:schemeClr val="tx1"/>
            </a:solidFill>
          </a:ln>
        </p:spPr>
      </p:pic>
      <p:sp>
        <p:nvSpPr>
          <p:cNvPr id="27" name="TextBox 26">
            <a:extLst>
              <a:ext uri="{FF2B5EF4-FFF2-40B4-BE49-F238E27FC236}">
                <a16:creationId xmlns:a16="http://schemas.microsoft.com/office/drawing/2014/main" id="{A5F52B0D-85FB-481C-8CC9-904AD699163B}"/>
              </a:ext>
            </a:extLst>
          </p:cNvPr>
          <p:cNvSpPr txBox="1"/>
          <p:nvPr/>
        </p:nvSpPr>
        <p:spPr>
          <a:xfrm rot="16200000">
            <a:off x="2642493" y="1440747"/>
            <a:ext cx="1619965" cy="215444"/>
          </a:xfrm>
          <a:prstGeom prst="rect">
            <a:avLst/>
          </a:prstGeom>
          <a:noFill/>
        </p:spPr>
        <p:txBody>
          <a:bodyPr wrap="square" rtlCol="0">
            <a:spAutoFit/>
          </a:bodyPr>
          <a:lstStyle/>
          <a:p>
            <a:r>
              <a:rPr lang="en-US" sz="800" dirty="0">
                <a:latin typeface="Arial" pitchFamily="34" charset="0"/>
                <a:cs typeface="Arial" pitchFamily="34" charset="0"/>
              </a:rPr>
              <a:t>Phosphorylation/protein(Folds)</a:t>
            </a:r>
          </a:p>
        </p:txBody>
      </p:sp>
      <p:sp>
        <p:nvSpPr>
          <p:cNvPr id="28" name="TextBox 27">
            <a:extLst>
              <a:ext uri="{FF2B5EF4-FFF2-40B4-BE49-F238E27FC236}">
                <a16:creationId xmlns:a16="http://schemas.microsoft.com/office/drawing/2014/main" id="{D5EFE5DB-0222-4103-94EF-630F10EB75E6}"/>
              </a:ext>
            </a:extLst>
          </p:cNvPr>
          <p:cNvSpPr txBox="1"/>
          <p:nvPr/>
        </p:nvSpPr>
        <p:spPr>
          <a:xfrm>
            <a:off x="3626180" y="2096145"/>
            <a:ext cx="631709" cy="215444"/>
          </a:xfrm>
          <a:prstGeom prst="rect">
            <a:avLst/>
          </a:prstGeom>
          <a:noFill/>
        </p:spPr>
        <p:txBody>
          <a:bodyPr wrap="square" rtlCol="0">
            <a:spAutoFit/>
          </a:bodyPr>
          <a:lstStyle/>
          <a:p>
            <a:r>
              <a:rPr lang="en-US" sz="800" dirty="0">
                <a:latin typeface="Arial" pitchFamily="34" charset="0"/>
                <a:cs typeface="Arial" pitchFamily="34" charset="0"/>
              </a:rPr>
              <a:t>Akt-T308</a:t>
            </a:r>
          </a:p>
        </p:txBody>
      </p:sp>
      <p:sp>
        <p:nvSpPr>
          <p:cNvPr id="29" name="TextBox 28">
            <a:extLst>
              <a:ext uri="{FF2B5EF4-FFF2-40B4-BE49-F238E27FC236}">
                <a16:creationId xmlns:a16="http://schemas.microsoft.com/office/drawing/2014/main" id="{23BD7825-CE12-4CD9-AF4A-F2FD064AF3D6}"/>
              </a:ext>
            </a:extLst>
          </p:cNvPr>
          <p:cNvSpPr txBox="1"/>
          <p:nvPr/>
        </p:nvSpPr>
        <p:spPr>
          <a:xfrm>
            <a:off x="4447259" y="2113009"/>
            <a:ext cx="739468" cy="215444"/>
          </a:xfrm>
          <a:prstGeom prst="rect">
            <a:avLst/>
          </a:prstGeom>
          <a:noFill/>
        </p:spPr>
        <p:txBody>
          <a:bodyPr wrap="square" rtlCol="0">
            <a:spAutoFit/>
          </a:bodyPr>
          <a:lstStyle/>
          <a:p>
            <a:r>
              <a:rPr lang="en-US" sz="800" dirty="0">
                <a:latin typeface="Arial" pitchFamily="34" charset="0"/>
                <a:cs typeface="Arial" pitchFamily="34" charset="0"/>
              </a:rPr>
              <a:t>Akt-S473</a:t>
            </a:r>
          </a:p>
        </p:txBody>
      </p:sp>
      <p:grpSp>
        <p:nvGrpSpPr>
          <p:cNvPr id="30" name="그룹 211">
            <a:extLst>
              <a:ext uri="{FF2B5EF4-FFF2-40B4-BE49-F238E27FC236}">
                <a16:creationId xmlns:a16="http://schemas.microsoft.com/office/drawing/2014/main" id="{D638CC89-E134-4371-B3B5-1B598EFC8502}"/>
              </a:ext>
            </a:extLst>
          </p:cNvPr>
          <p:cNvGrpSpPr>
            <a:grpSpLocks/>
          </p:cNvGrpSpPr>
          <p:nvPr/>
        </p:nvGrpSpPr>
        <p:grpSpPr bwMode="auto">
          <a:xfrm>
            <a:off x="3689591" y="680887"/>
            <a:ext cx="1371773" cy="329567"/>
            <a:chOff x="6021288" y="4803530"/>
            <a:chExt cx="1033902" cy="329716"/>
          </a:xfrm>
        </p:grpSpPr>
        <p:sp>
          <p:nvSpPr>
            <p:cNvPr id="31" name="직사각형 212">
              <a:extLst>
                <a:ext uri="{FF2B5EF4-FFF2-40B4-BE49-F238E27FC236}">
                  <a16:creationId xmlns:a16="http://schemas.microsoft.com/office/drawing/2014/main" id="{EA685AC7-1B07-4448-8679-0F755FEC8F60}"/>
                </a:ext>
              </a:extLst>
            </p:cNvPr>
            <p:cNvSpPr/>
            <p:nvPr/>
          </p:nvSpPr>
          <p:spPr>
            <a:xfrm>
              <a:off x="6021288" y="4867228"/>
              <a:ext cx="71732" cy="7147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32" name="직사각형 213">
              <a:extLst>
                <a:ext uri="{FF2B5EF4-FFF2-40B4-BE49-F238E27FC236}">
                  <a16:creationId xmlns:a16="http://schemas.microsoft.com/office/drawing/2014/main" id="{D5BF869C-A025-4AB4-9885-8DF705262D69}"/>
                </a:ext>
              </a:extLst>
            </p:cNvPr>
            <p:cNvSpPr/>
            <p:nvPr/>
          </p:nvSpPr>
          <p:spPr>
            <a:xfrm>
              <a:off x="6023081" y="4991109"/>
              <a:ext cx="73526" cy="73058"/>
            </a:xfrm>
            <a:prstGeom prst="rect">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33" name="직사각형 214">
              <a:extLst>
                <a:ext uri="{FF2B5EF4-FFF2-40B4-BE49-F238E27FC236}">
                  <a16:creationId xmlns:a16="http://schemas.microsoft.com/office/drawing/2014/main" id="{A8956FD2-45C6-48FA-80F2-F650186E2818}"/>
                </a:ext>
              </a:extLst>
            </p:cNvPr>
            <p:cNvSpPr/>
            <p:nvPr/>
          </p:nvSpPr>
          <p:spPr>
            <a:xfrm>
              <a:off x="6450848" y="4863986"/>
              <a:ext cx="71732" cy="71469"/>
            </a:xfrm>
            <a:prstGeom prst="rect">
              <a:avLst/>
            </a:prstGeom>
            <a:blipFill>
              <a:blip r:embed="rId6" cstate="print"/>
              <a:stretch>
                <a:fillRect/>
              </a:stretch>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34" name="직사각형 215">
              <a:extLst>
                <a:ext uri="{FF2B5EF4-FFF2-40B4-BE49-F238E27FC236}">
                  <a16:creationId xmlns:a16="http://schemas.microsoft.com/office/drawing/2014/main" id="{C5E08C97-236F-4CD3-A826-F9E3639E3B7C}"/>
                </a:ext>
              </a:extLst>
            </p:cNvPr>
            <p:cNvSpPr/>
            <p:nvPr/>
          </p:nvSpPr>
          <p:spPr>
            <a:xfrm>
              <a:off x="6450848" y="4997639"/>
              <a:ext cx="71732" cy="73058"/>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35" name="TextBox 410">
              <a:extLst>
                <a:ext uri="{FF2B5EF4-FFF2-40B4-BE49-F238E27FC236}">
                  <a16:creationId xmlns:a16="http://schemas.microsoft.com/office/drawing/2014/main" id="{0D6729A6-3885-4072-AE2D-6CBB11BC2629}"/>
                </a:ext>
              </a:extLst>
            </p:cNvPr>
            <p:cNvSpPr txBox="1">
              <a:spLocks noChangeArrowheads="1"/>
            </p:cNvSpPr>
            <p:nvPr/>
          </p:nvSpPr>
          <p:spPr bwMode="auto">
            <a:xfrm>
              <a:off x="6049566" y="4806876"/>
              <a:ext cx="576064" cy="184749"/>
            </a:xfrm>
            <a:prstGeom prst="rect">
              <a:avLst/>
            </a:prstGeom>
            <a:noFill/>
            <a:ln w="9525">
              <a:noFill/>
              <a:miter lim="800000"/>
              <a:headEnd/>
              <a:tailEnd/>
            </a:ln>
          </p:spPr>
          <p:txBody>
            <a:bodyPr>
              <a:spAutoFit/>
            </a:bodyPr>
            <a:lstStyle/>
            <a:p>
              <a:r>
                <a:rPr lang="en-US" altLang="ko-KR" sz="600" dirty="0" err="1">
                  <a:latin typeface="Arial" panose="020B0604020202020204" pitchFamily="34" charset="0"/>
                  <a:ea typeface="Gulim" charset="-127"/>
                  <a:cs typeface="Arial" panose="020B0604020202020204" pitchFamily="34" charset="0"/>
                </a:rPr>
                <a:t>Loxp</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sp>
          <p:nvSpPr>
            <p:cNvPr id="36" name="TextBox 413">
              <a:extLst>
                <a:ext uri="{FF2B5EF4-FFF2-40B4-BE49-F238E27FC236}">
                  <a16:creationId xmlns:a16="http://schemas.microsoft.com/office/drawing/2014/main" id="{AFDCCEAD-B970-4324-B8B2-AA9CC99BFB1C}"/>
                </a:ext>
              </a:extLst>
            </p:cNvPr>
            <p:cNvSpPr txBox="1">
              <a:spLocks noChangeArrowheads="1"/>
            </p:cNvSpPr>
            <p:nvPr/>
          </p:nvSpPr>
          <p:spPr bwMode="auto">
            <a:xfrm>
              <a:off x="6049566" y="4932040"/>
              <a:ext cx="576064" cy="184749"/>
            </a:xfrm>
            <a:prstGeom prst="rect">
              <a:avLst/>
            </a:prstGeom>
            <a:noFill/>
            <a:ln w="9525">
              <a:noFill/>
              <a:miter lim="800000"/>
              <a:headEnd/>
              <a:tailEnd/>
            </a:ln>
          </p:spPr>
          <p:txBody>
            <a:bodyPr>
              <a:spAutoFit/>
            </a:bodyPr>
            <a:lstStyle/>
            <a:p>
              <a:r>
                <a:rPr lang="en-US" altLang="ko-KR" sz="600" dirty="0" err="1">
                  <a:latin typeface="Arial" panose="020B0604020202020204" pitchFamily="34" charset="0"/>
                  <a:ea typeface="Gulim" charset="-127"/>
                  <a:cs typeface="Arial" panose="020B0604020202020204" pitchFamily="34" charset="0"/>
                </a:rPr>
                <a:t>Loxp</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sp>
          <p:nvSpPr>
            <p:cNvPr id="37" name="TextBox 414">
              <a:extLst>
                <a:ext uri="{FF2B5EF4-FFF2-40B4-BE49-F238E27FC236}">
                  <a16:creationId xmlns:a16="http://schemas.microsoft.com/office/drawing/2014/main" id="{8DB22440-B0B0-487A-B08C-5C9DBE62495A}"/>
                </a:ext>
              </a:extLst>
            </p:cNvPr>
            <p:cNvSpPr txBox="1">
              <a:spLocks noChangeArrowheads="1"/>
            </p:cNvSpPr>
            <p:nvPr/>
          </p:nvSpPr>
          <p:spPr bwMode="auto">
            <a:xfrm>
              <a:off x="6479126" y="4803530"/>
              <a:ext cx="576064" cy="184749"/>
            </a:xfrm>
            <a:prstGeom prst="rect">
              <a:avLst/>
            </a:prstGeom>
            <a:noFill/>
            <a:ln w="9525">
              <a:noFill/>
              <a:miter lim="800000"/>
              <a:headEnd/>
              <a:tailEnd/>
            </a:ln>
          </p:spPr>
          <p:txBody>
            <a:bodyPr>
              <a:spAutoFit/>
            </a:bodyPr>
            <a:lstStyle/>
            <a:p>
              <a:r>
                <a:rPr lang="en-US" altLang="ko-KR" sz="600" dirty="0">
                  <a:latin typeface="Arial" panose="020B0604020202020204" pitchFamily="34" charset="0"/>
                  <a:ea typeface="Gulim" charset="-127"/>
                  <a:cs typeface="Arial" panose="020B0604020202020204" pitchFamily="34" charset="0"/>
                </a:rPr>
                <a:t>APPL2</a:t>
              </a:r>
              <a:r>
                <a:rPr lang="en-US" altLang="ko-KR" sz="600" baseline="30000" dirty="0">
                  <a:latin typeface="Arial" panose="020B0604020202020204" pitchFamily="34" charset="0"/>
                  <a:ea typeface="Gulim" charset="-127"/>
                  <a:cs typeface="Arial" panose="020B0604020202020204" pitchFamily="34" charset="0"/>
                </a:rPr>
                <a:t>HepKO</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sp>
          <p:nvSpPr>
            <p:cNvPr id="38" name="TextBox 415">
              <a:extLst>
                <a:ext uri="{FF2B5EF4-FFF2-40B4-BE49-F238E27FC236}">
                  <a16:creationId xmlns:a16="http://schemas.microsoft.com/office/drawing/2014/main" id="{63EB9E4A-7D03-4CF6-AF75-7A013269FBB5}"/>
                </a:ext>
              </a:extLst>
            </p:cNvPr>
            <p:cNvSpPr txBox="1">
              <a:spLocks noChangeArrowheads="1"/>
            </p:cNvSpPr>
            <p:nvPr/>
          </p:nvSpPr>
          <p:spPr bwMode="auto">
            <a:xfrm>
              <a:off x="6474722" y="4948497"/>
              <a:ext cx="571352" cy="184749"/>
            </a:xfrm>
            <a:prstGeom prst="rect">
              <a:avLst/>
            </a:prstGeom>
            <a:noFill/>
            <a:ln w="9525">
              <a:noFill/>
              <a:miter lim="800000"/>
              <a:headEnd/>
              <a:tailEnd/>
            </a:ln>
          </p:spPr>
          <p:txBody>
            <a:bodyPr wrap="square">
              <a:spAutoFit/>
            </a:bodyPr>
            <a:lstStyle/>
            <a:p>
              <a:r>
                <a:rPr lang="en-US" altLang="ko-KR" sz="600" dirty="0">
                  <a:latin typeface="Arial" panose="020B0604020202020204" pitchFamily="34" charset="0"/>
                  <a:ea typeface="Gulim" charset="-127"/>
                  <a:cs typeface="Arial" panose="020B0604020202020204" pitchFamily="34" charset="0"/>
                </a:rPr>
                <a:t>APPL2</a:t>
              </a:r>
              <a:r>
                <a:rPr lang="en-US" altLang="ko-KR" sz="600" baseline="30000" dirty="0">
                  <a:latin typeface="Arial" panose="020B0604020202020204" pitchFamily="34" charset="0"/>
                  <a:ea typeface="Gulim" charset="-127"/>
                  <a:cs typeface="Arial" panose="020B0604020202020204" pitchFamily="34" charset="0"/>
                </a:rPr>
                <a:t>HepKO</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grpSp>
      <p:cxnSp>
        <p:nvCxnSpPr>
          <p:cNvPr id="39" name="직선 연결선 116">
            <a:extLst>
              <a:ext uri="{FF2B5EF4-FFF2-40B4-BE49-F238E27FC236}">
                <a16:creationId xmlns:a16="http://schemas.microsoft.com/office/drawing/2014/main" id="{275384A0-D519-4529-96A8-4676E1DB1509}"/>
              </a:ext>
            </a:extLst>
          </p:cNvPr>
          <p:cNvCxnSpPr/>
          <p:nvPr/>
        </p:nvCxnSpPr>
        <p:spPr>
          <a:xfrm>
            <a:off x="3860397" y="1168510"/>
            <a:ext cx="2628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238F5322-1E70-43A9-A18C-34026048FF52}"/>
              </a:ext>
            </a:extLst>
          </p:cNvPr>
          <p:cNvSpPr txBox="1"/>
          <p:nvPr/>
        </p:nvSpPr>
        <p:spPr>
          <a:xfrm>
            <a:off x="3845630" y="1004803"/>
            <a:ext cx="298156"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sp>
        <p:nvSpPr>
          <p:cNvPr id="41" name="Text Box 28">
            <a:extLst>
              <a:ext uri="{FF2B5EF4-FFF2-40B4-BE49-F238E27FC236}">
                <a16:creationId xmlns:a16="http://schemas.microsoft.com/office/drawing/2014/main" id="{B53CC1E2-32DF-48CE-87A6-595AFEDD1332}"/>
              </a:ext>
            </a:extLst>
          </p:cNvPr>
          <p:cNvSpPr txBox="1">
            <a:spLocks noChangeArrowheads="1"/>
          </p:cNvSpPr>
          <p:nvPr/>
        </p:nvSpPr>
        <p:spPr bwMode="auto">
          <a:xfrm>
            <a:off x="4097929" y="1734929"/>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1</a:t>
            </a:r>
          </a:p>
        </p:txBody>
      </p:sp>
      <p:sp>
        <p:nvSpPr>
          <p:cNvPr id="42" name="Text Box 28">
            <a:extLst>
              <a:ext uri="{FF2B5EF4-FFF2-40B4-BE49-F238E27FC236}">
                <a16:creationId xmlns:a16="http://schemas.microsoft.com/office/drawing/2014/main" id="{2EBC191E-0751-4323-818D-EC987AEE3C85}"/>
              </a:ext>
            </a:extLst>
          </p:cNvPr>
          <p:cNvSpPr txBox="1">
            <a:spLocks noChangeArrowheads="1"/>
          </p:cNvSpPr>
          <p:nvPr/>
        </p:nvSpPr>
        <p:spPr bwMode="auto">
          <a:xfrm>
            <a:off x="3336372" y="2001413"/>
            <a:ext cx="356417" cy="221620"/>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43" name="Text Box 28">
            <a:extLst>
              <a:ext uri="{FF2B5EF4-FFF2-40B4-BE49-F238E27FC236}">
                <a16:creationId xmlns:a16="http://schemas.microsoft.com/office/drawing/2014/main" id="{DEEAE5A2-7EC7-4168-AF8B-83BD4043B31F}"/>
              </a:ext>
            </a:extLst>
          </p:cNvPr>
          <p:cNvSpPr txBox="1">
            <a:spLocks noChangeArrowheads="1"/>
          </p:cNvSpPr>
          <p:nvPr/>
        </p:nvSpPr>
        <p:spPr bwMode="auto">
          <a:xfrm>
            <a:off x="3321700" y="1633971"/>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5</a:t>
            </a:r>
          </a:p>
        </p:txBody>
      </p:sp>
      <p:sp>
        <p:nvSpPr>
          <p:cNvPr id="44" name="Text Box 28">
            <a:extLst>
              <a:ext uri="{FF2B5EF4-FFF2-40B4-BE49-F238E27FC236}">
                <a16:creationId xmlns:a16="http://schemas.microsoft.com/office/drawing/2014/main" id="{FB5A02A4-8517-4899-840D-FC518406F7C8}"/>
              </a:ext>
            </a:extLst>
          </p:cNvPr>
          <p:cNvSpPr txBox="1">
            <a:spLocks noChangeArrowheads="1"/>
          </p:cNvSpPr>
          <p:nvPr/>
        </p:nvSpPr>
        <p:spPr bwMode="auto">
          <a:xfrm>
            <a:off x="3333174" y="1302960"/>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10</a:t>
            </a:r>
          </a:p>
        </p:txBody>
      </p:sp>
      <p:sp>
        <p:nvSpPr>
          <p:cNvPr id="45" name="Text Box 28">
            <a:extLst>
              <a:ext uri="{FF2B5EF4-FFF2-40B4-BE49-F238E27FC236}">
                <a16:creationId xmlns:a16="http://schemas.microsoft.com/office/drawing/2014/main" id="{0E8785F1-D32E-4BD1-A0BE-B63E3D0E33D7}"/>
              </a:ext>
            </a:extLst>
          </p:cNvPr>
          <p:cNvSpPr txBox="1">
            <a:spLocks noChangeArrowheads="1"/>
          </p:cNvSpPr>
          <p:nvPr/>
        </p:nvSpPr>
        <p:spPr bwMode="auto">
          <a:xfrm>
            <a:off x="3336372" y="1001462"/>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15</a:t>
            </a:r>
          </a:p>
        </p:txBody>
      </p:sp>
      <p:graphicFrame>
        <p:nvGraphicFramePr>
          <p:cNvPr id="46" name="Content Placeholder 35">
            <a:extLst>
              <a:ext uri="{FF2B5EF4-FFF2-40B4-BE49-F238E27FC236}">
                <a16:creationId xmlns:a16="http://schemas.microsoft.com/office/drawing/2014/main" id="{FBCF24C1-9067-445F-A684-1BA92CDD090D}"/>
              </a:ext>
            </a:extLst>
          </p:cNvPr>
          <p:cNvGraphicFramePr>
            <a:graphicFrameLocks noChangeAspect="1"/>
          </p:cNvGraphicFramePr>
          <p:nvPr>
            <p:extLst>
              <p:ext uri="{D42A27DB-BD31-4B8C-83A1-F6EECF244321}">
                <p14:modId xmlns:p14="http://schemas.microsoft.com/office/powerpoint/2010/main" val="2008284091"/>
              </p:ext>
            </p:extLst>
          </p:nvPr>
        </p:nvGraphicFramePr>
        <p:xfrm>
          <a:off x="3601434" y="999776"/>
          <a:ext cx="692150" cy="1331913"/>
        </p:xfrm>
        <a:graphic>
          <a:graphicData uri="http://schemas.openxmlformats.org/presentationml/2006/ole">
            <mc:AlternateContent xmlns:mc="http://schemas.openxmlformats.org/markup-compatibility/2006">
              <mc:Choice xmlns:v="urn:schemas-microsoft-com:vml" Requires="v">
                <p:oleObj spid="_x0000_s6488" name="Prism 7" r:id="rId7" imgW="2971423" imgH="2461058" progId="Prism7.Document">
                  <p:embed/>
                </p:oleObj>
              </mc:Choice>
              <mc:Fallback>
                <p:oleObj name="Prism 7" r:id="rId7" imgW="2971423" imgH="2461058" progId="Prism7.Document">
                  <p:embed/>
                  <p:pic>
                    <p:nvPicPr>
                      <p:cNvPr id="46" name="Content Placeholder 35">
                        <a:extLst>
                          <a:ext uri="{FF2B5EF4-FFF2-40B4-BE49-F238E27FC236}">
                            <a16:creationId xmlns:a16="http://schemas.microsoft.com/office/drawing/2014/main" id="{FBCF24C1-9067-445F-A684-1BA92CDD090D}"/>
                          </a:ext>
                        </a:extLst>
                      </p:cNvPr>
                      <p:cNvPicPr/>
                      <p:nvPr/>
                    </p:nvPicPr>
                    <p:blipFill>
                      <a:blip r:embed="rId8"/>
                      <a:stretch>
                        <a:fillRect/>
                      </a:stretch>
                    </p:blipFill>
                    <p:spPr>
                      <a:xfrm>
                        <a:off x="3601434" y="999776"/>
                        <a:ext cx="692150" cy="1331913"/>
                      </a:xfrm>
                      <a:prstGeom prst="rect">
                        <a:avLst/>
                      </a:prstGeom>
                    </p:spPr>
                  </p:pic>
                </p:oleObj>
              </mc:Fallback>
            </mc:AlternateContent>
          </a:graphicData>
        </a:graphic>
      </p:graphicFrame>
      <p:graphicFrame>
        <p:nvGraphicFramePr>
          <p:cNvPr id="47" name="Content Placeholder 35">
            <a:extLst>
              <a:ext uri="{FF2B5EF4-FFF2-40B4-BE49-F238E27FC236}">
                <a16:creationId xmlns:a16="http://schemas.microsoft.com/office/drawing/2014/main" id="{5C2A29CC-02A1-45C3-B2CB-F02A76D86BF6}"/>
              </a:ext>
            </a:extLst>
          </p:cNvPr>
          <p:cNvGraphicFramePr>
            <a:graphicFrameLocks noChangeAspect="1"/>
          </p:cNvGraphicFramePr>
          <p:nvPr>
            <p:extLst>
              <p:ext uri="{D42A27DB-BD31-4B8C-83A1-F6EECF244321}">
                <p14:modId xmlns:p14="http://schemas.microsoft.com/office/powerpoint/2010/main" val="3131610390"/>
              </p:ext>
            </p:extLst>
          </p:nvPr>
        </p:nvGraphicFramePr>
        <p:xfrm>
          <a:off x="4366732" y="994237"/>
          <a:ext cx="692039" cy="1332382"/>
        </p:xfrm>
        <a:graphic>
          <a:graphicData uri="http://schemas.openxmlformats.org/presentationml/2006/ole">
            <mc:AlternateContent xmlns:mc="http://schemas.openxmlformats.org/markup-compatibility/2006">
              <mc:Choice xmlns:v="urn:schemas-microsoft-com:vml" Requires="v">
                <p:oleObj spid="_x0000_s6489" name="Prism 7" r:id="rId9" imgW="2971423" imgH="2461058" progId="Prism7.Document">
                  <p:embed/>
                </p:oleObj>
              </mc:Choice>
              <mc:Fallback>
                <p:oleObj name="Prism 7" r:id="rId9" imgW="2971423" imgH="2461058" progId="Prism7.Document">
                  <p:embed/>
                  <p:pic>
                    <p:nvPicPr>
                      <p:cNvPr id="47" name="Content Placeholder 35">
                        <a:extLst>
                          <a:ext uri="{FF2B5EF4-FFF2-40B4-BE49-F238E27FC236}">
                            <a16:creationId xmlns:a16="http://schemas.microsoft.com/office/drawing/2014/main" id="{5C2A29CC-02A1-45C3-B2CB-F02A76D86BF6}"/>
                          </a:ext>
                        </a:extLst>
                      </p:cNvPr>
                      <p:cNvPicPr/>
                      <p:nvPr/>
                    </p:nvPicPr>
                    <p:blipFill>
                      <a:blip r:embed="rId10"/>
                      <a:stretch>
                        <a:fillRect/>
                      </a:stretch>
                    </p:blipFill>
                    <p:spPr>
                      <a:xfrm>
                        <a:off x="4366732" y="994237"/>
                        <a:ext cx="692039" cy="1332382"/>
                      </a:xfrm>
                      <a:prstGeom prst="rect">
                        <a:avLst/>
                      </a:prstGeom>
                    </p:spPr>
                  </p:pic>
                </p:oleObj>
              </mc:Fallback>
            </mc:AlternateContent>
          </a:graphicData>
        </a:graphic>
      </p:graphicFrame>
      <p:sp>
        <p:nvSpPr>
          <p:cNvPr id="48" name="Text Box 28">
            <a:extLst>
              <a:ext uri="{FF2B5EF4-FFF2-40B4-BE49-F238E27FC236}">
                <a16:creationId xmlns:a16="http://schemas.microsoft.com/office/drawing/2014/main" id="{F56812BE-3134-4597-AAF5-8670F33976CB}"/>
              </a:ext>
            </a:extLst>
          </p:cNvPr>
          <p:cNvSpPr txBox="1">
            <a:spLocks noChangeArrowheads="1"/>
          </p:cNvSpPr>
          <p:nvPr/>
        </p:nvSpPr>
        <p:spPr bwMode="auto">
          <a:xfrm>
            <a:off x="4093633" y="1490251"/>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2</a:t>
            </a:r>
          </a:p>
        </p:txBody>
      </p:sp>
      <p:sp>
        <p:nvSpPr>
          <p:cNvPr id="49" name="Text Box 28">
            <a:extLst>
              <a:ext uri="{FF2B5EF4-FFF2-40B4-BE49-F238E27FC236}">
                <a16:creationId xmlns:a16="http://schemas.microsoft.com/office/drawing/2014/main" id="{8B5932A2-D9B1-4577-A1F8-F71669CCD831}"/>
              </a:ext>
            </a:extLst>
          </p:cNvPr>
          <p:cNvSpPr txBox="1">
            <a:spLocks noChangeArrowheads="1"/>
          </p:cNvSpPr>
          <p:nvPr/>
        </p:nvSpPr>
        <p:spPr bwMode="auto">
          <a:xfrm>
            <a:off x="4092858" y="1240429"/>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3</a:t>
            </a:r>
          </a:p>
        </p:txBody>
      </p:sp>
      <p:sp>
        <p:nvSpPr>
          <p:cNvPr id="50" name="Text Box 28">
            <a:extLst>
              <a:ext uri="{FF2B5EF4-FFF2-40B4-BE49-F238E27FC236}">
                <a16:creationId xmlns:a16="http://schemas.microsoft.com/office/drawing/2014/main" id="{319FEBD7-ADAB-4F81-9F4C-DD4A7C30E020}"/>
              </a:ext>
            </a:extLst>
          </p:cNvPr>
          <p:cNvSpPr txBox="1">
            <a:spLocks noChangeArrowheads="1"/>
          </p:cNvSpPr>
          <p:nvPr/>
        </p:nvSpPr>
        <p:spPr bwMode="auto">
          <a:xfrm>
            <a:off x="4100288" y="993702"/>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4</a:t>
            </a:r>
          </a:p>
        </p:txBody>
      </p:sp>
      <p:sp>
        <p:nvSpPr>
          <p:cNvPr id="51" name="Text Box 28">
            <a:extLst>
              <a:ext uri="{FF2B5EF4-FFF2-40B4-BE49-F238E27FC236}">
                <a16:creationId xmlns:a16="http://schemas.microsoft.com/office/drawing/2014/main" id="{4115662D-2CC3-4800-AC12-B9116E796026}"/>
              </a:ext>
            </a:extLst>
          </p:cNvPr>
          <p:cNvSpPr txBox="1">
            <a:spLocks noChangeArrowheads="1"/>
          </p:cNvSpPr>
          <p:nvPr/>
        </p:nvSpPr>
        <p:spPr bwMode="auto">
          <a:xfrm>
            <a:off x="4099561" y="1975450"/>
            <a:ext cx="356417" cy="221620"/>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cxnSp>
        <p:nvCxnSpPr>
          <p:cNvPr id="52" name="직선 연결선 116">
            <a:extLst>
              <a:ext uri="{FF2B5EF4-FFF2-40B4-BE49-F238E27FC236}">
                <a16:creationId xmlns:a16="http://schemas.microsoft.com/office/drawing/2014/main" id="{FA25A93F-25FB-436C-9EA1-4EDB1148CD26}"/>
              </a:ext>
            </a:extLst>
          </p:cNvPr>
          <p:cNvCxnSpPr/>
          <p:nvPr/>
        </p:nvCxnSpPr>
        <p:spPr>
          <a:xfrm>
            <a:off x="4631352" y="1157915"/>
            <a:ext cx="2628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FE3369A-745C-434C-9D60-108F05B070E2}"/>
              </a:ext>
            </a:extLst>
          </p:cNvPr>
          <p:cNvSpPr txBox="1"/>
          <p:nvPr/>
        </p:nvSpPr>
        <p:spPr>
          <a:xfrm>
            <a:off x="4616585" y="994208"/>
            <a:ext cx="298156"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sp>
        <p:nvSpPr>
          <p:cNvPr id="54" name="Rectangle 53">
            <a:extLst>
              <a:ext uri="{FF2B5EF4-FFF2-40B4-BE49-F238E27FC236}">
                <a16:creationId xmlns:a16="http://schemas.microsoft.com/office/drawing/2014/main" id="{48069930-0524-4DA4-8388-AD0CB7381E85}"/>
              </a:ext>
            </a:extLst>
          </p:cNvPr>
          <p:cNvSpPr/>
          <p:nvPr/>
        </p:nvSpPr>
        <p:spPr>
          <a:xfrm>
            <a:off x="3637562" y="1036702"/>
            <a:ext cx="1513101" cy="107826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54">
            <a:extLst>
              <a:ext uri="{FF2B5EF4-FFF2-40B4-BE49-F238E27FC236}">
                <a16:creationId xmlns:a16="http://schemas.microsoft.com/office/drawing/2014/main" id="{DF25107B-D7B7-42AE-BDCD-71863502CFF2}"/>
              </a:ext>
            </a:extLst>
          </p:cNvPr>
          <p:cNvPicPr>
            <a:picLocks noChangeAspect="1"/>
          </p:cNvPicPr>
          <p:nvPr/>
        </p:nvPicPr>
        <p:blipFill>
          <a:blip r:embed="rId11"/>
          <a:stretch>
            <a:fillRect/>
          </a:stretch>
        </p:blipFill>
        <p:spPr>
          <a:xfrm>
            <a:off x="822346" y="3411912"/>
            <a:ext cx="1764328" cy="215444"/>
          </a:xfrm>
          <a:prstGeom prst="rect">
            <a:avLst/>
          </a:prstGeom>
          <a:ln>
            <a:solidFill>
              <a:schemeClr val="tx1"/>
            </a:solidFill>
          </a:ln>
        </p:spPr>
      </p:pic>
      <p:pic>
        <p:nvPicPr>
          <p:cNvPr id="56" name="Picture 55">
            <a:extLst>
              <a:ext uri="{FF2B5EF4-FFF2-40B4-BE49-F238E27FC236}">
                <a16:creationId xmlns:a16="http://schemas.microsoft.com/office/drawing/2014/main" id="{491EFEFC-3FA0-4B61-8ABA-339B1FE068C2}"/>
              </a:ext>
            </a:extLst>
          </p:cNvPr>
          <p:cNvPicPr>
            <a:picLocks noChangeAspect="1"/>
          </p:cNvPicPr>
          <p:nvPr/>
        </p:nvPicPr>
        <p:blipFill>
          <a:blip r:embed="rId12"/>
          <a:stretch>
            <a:fillRect/>
          </a:stretch>
        </p:blipFill>
        <p:spPr>
          <a:xfrm>
            <a:off x="829658" y="3678025"/>
            <a:ext cx="1749704" cy="231572"/>
          </a:xfrm>
          <a:prstGeom prst="rect">
            <a:avLst/>
          </a:prstGeom>
          <a:ln>
            <a:solidFill>
              <a:schemeClr val="tx1"/>
            </a:solidFill>
          </a:ln>
        </p:spPr>
      </p:pic>
      <p:sp>
        <p:nvSpPr>
          <p:cNvPr id="57" name="TextBox 56">
            <a:extLst>
              <a:ext uri="{FF2B5EF4-FFF2-40B4-BE49-F238E27FC236}">
                <a16:creationId xmlns:a16="http://schemas.microsoft.com/office/drawing/2014/main" id="{FD56ED8A-2DE0-438F-9D82-C93A8377CB77}"/>
              </a:ext>
            </a:extLst>
          </p:cNvPr>
          <p:cNvSpPr txBox="1"/>
          <p:nvPr/>
        </p:nvSpPr>
        <p:spPr>
          <a:xfrm rot="16200000">
            <a:off x="2651567" y="3409113"/>
            <a:ext cx="1619965" cy="215444"/>
          </a:xfrm>
          <a:prstGeom prst="rect">
            <a:avLst/>
          </a:prstGeom>
          <a:noFill/>
        </p:spPr>
        <p:txBody>
          <a:bodyPr wrap="square" rtlCol="0">
            <a:spAutoFit/>
          </a:bodyPr>
          <a:lstStyle/>
          <a:p>
            <a:r>
              <a:rPr lang="en-US" sz="800" dirty="0">
                <a:latin typeface="Arial" pitchFamily="34" charset="0"/>
                <a:cs typeface="Arial" pitchFamily="34" charset="0"/>
              </a:rPr>
              <a:t>Phosphorylation/protein(Folds)</a:t>
            </a:r>
          </a:p>
        </p:txBody>
      </p:sp>
      <p:sp>
        <p:nvSpPr>
          <p:cNvPr id="58" name="TextBox 57">
            <a:extLst>
              <a:ext uri="{FF2B5EF4-FFF2-40B4-BE49-F238E27FC236}">
                <a16:creationId xmlns:a16="http://schemas.microsoft.com/office/drawing/2014/main" id="{B497DE9E-82A8-49F1-9535-7E37C1454AE4}"/>
              </a:ext>
            </a:extLst>
          </p:cNvPr>
          <p:cNvSpPr txBox="1"/>
          <p:nvPr/>
        </p:nvSpPr>
        <p:spPr>
          <a:xfrm>
            <a:off x="3635254" y="4064511"/>
            <a:ext cx="631709" cy="215444"/>
          </a:xfrm>
          <a:prstGeom prst="rect">
            <a:avLst/>
          </a:prstGeom>
          <a:noFill/>
        </p:spPr>
        <p:txBody>
          <a:bodyPr wrap="square" rtlCol="0">
            <a:spAutoFit/>
          </a:bodyPr>
          <a:lstStyle/>
          <a:p>
            <a:r>
              <a:rPr lang="en-US" sz="800" dirty="0">
                <a:latin typeface="Arial" pitchFamily="34" charset="0"/>
                <a:cs typeface="Arial" pitchFamily="34" charset="0"/>
              </a:rPr>
              <a:t>Akt-T308</a:t>
            </a:r>
          </a:p>
        </p:txBody>
      </p:sp>
      <p:sp>
        <p:nvSpPr>
          <p:cNvPr id="59" name="TextBox 58">
            <a:extLst>
              <a:ext uri="{FF2B5EF4-FFF2-40B4-BE49-F238E27FC236}">
                <a16:creationId xmlns:a16="http://schemas.microsoft.com/office/drawing/2014/main" id="{F374188F-511C-404F-A065-0EB95DB830F9}"/>
              </a:ext>
            </a:extLst>
          </p:cNvPr>
          <p:cNvSpPr txBox="1"/>
          <p:nvPr/>
        </p:nvSpPr>
        <p:spPr>
          <a:xfrm>
            <a:off x="4456333" y="4081375"/>
            <a:ext cx="739468" cy="215444"/>
          </a:xfrm>
          <a:prstGeom prst="rect">
            <a:avLst/>
          </a:prstGeom>
          <a:noFill/>
        </p:spPr>
        <p:txBody>
          <a:bodyPr wrap="square" rtlCol="0">
            <a:spAutoFit/>
          </a:bodyPr>
          <a:lstStyle/>
          <a:p>
            <a:r>
              <a:rPr lang="en-US" sz="800" dirty="0">
                <a:latin typeface="Arial" pitchFamily="34" charset="0"/>
                <a:cs typeface="Arial" pitchFamily="34" charset="0"/>
              </a:rPr>
              <a:t>Akt-S473</a:t>
            </a:r>
          </a:p>
        </p:txBody>
      </p:sp>
      <p:grpSp>
        <p:nvGrpSpPr>
          <p:cNvPr id="60" name="그룹 211">
            <a:extLst>
              <a:ext uri="{FF2B5EF4-FFF2-40B4-BE49-F238E27FC236}">
                <a16:creationId xmlns:a16="http://schemas.microsoft.com/office/drawing/2014/main" id="{E8536099-4C16-4CC8-A6A2-AA91847843FB}"/>
              </a:ext>
            </a:extLst>
          </p:cNvPr>
          <p:cNvGrpSpPr>
            <a:grpSpLocks/>
          </p:cNvGrpSpPr>
          <p:nvPr/>
        </p:nvGrpSpPr>
        <p:grpSpPr bwMode="auto">
          <a:xfrm>
            <a:off x="3698665" y="2649253"/>
            <a:ext cx="1371773" cy="329567"/>
            <a:chOff x="6021288" y="4803530"/>
            <a:chExt cx="1033902" cy="329716"/>
          </a:xfrm>
        </p:grpSpPr>
        <p:sp>
          <p:nvSpPr>
            <p:cNvPr id="61" name="직사각형 212">
              <a:extLst>
                <a:ext uri="{FF2B5EF4-FFF2-40B4-BE49-F238E27FC236}">
                  <a16:creationId xmlns:a16="http://schemas.microsoft.com/office/drawing/2014/main" id="{87223CE6-6CCF-44CB-8EFC-B72E6DE3AE7B}"/>
                </a:ext>
              </a:extLst>
            </p:cNvPr>
            <p:cNvSpPr/>
            <p:nvPr/>
          </p:nvSpPr>
          <p:spPr>
            <a:xfrm>
              <a:off x="6021288" y="4867228"/>
              <a:ext cx="71732" cy="7147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62" name="직사각형 213">
              <a:extLst>
                <a:ext uri="{FF2B5EF4-FFF2-40B4-BE49-F238E27FC236}">
                  <a16:creationId xmlns:a16="http://schemas.microsoft.com/office/drawing/2014/main" id="{83339C5D-71F8-4BE5-8DA1-60CD1EC64537}"/>
                </a:ext>
              </a:extLst>
            </p:cNvPr>
            <p:cNvSpPr/>
            <p:nvPr/>
          </p:nvSpPr>
          <p:spPr>
            <a:xfrm>
              <a:off x="6023081" y="4991109"/>
              <a:ext cx="73526" cy="73058"/>
            </a:xfrm>
            <a:prstGeom prst="rect">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63" name="직사각형 214">
              <a:extLst>
                <a:ext uri="{FF2B5EF4-FFF2-40B4-BE49-F238E27FC236}">
                  <a16:creationId xmlns:a16="http://schemas.microsoft.com/office/drawing/2014/main" id="{8A42F007-A17C-4E2B-A66C-A51F2D5EDE38}"/>
                </a:ext>
              </a:extLst>
            </p:cNvPr>
            <p:cNvSpPr/>
            <p:nvPr/>
          </p:nvSpPr>
          <p:spPr>
            <a:xfrm>
              <a:off x="6450848" y="4863986"/>
              <a:ext cx="71732" cy="71469"/>
            </a:xfrm>
            <a:prstGeom prst="rect">
              <a:avLst/>
            </a:prstGeom>
            <a:blipFill>
              <a:blip r:embed="rId6" cstate="print"/>
              <a:stretch>
                <a:fillRect/>
              </a:stretch>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64" name="직사각형 215">
              <a:extLst>
                <a:ext uri="{FF2B5EF4-FFF2-40B4-BE49-F238E27FC236}">
                  <a16:creationId xmlns:a16="http://schemas.microsoft.com/office/drawing/2014/main" id="{EEDEEB47-4576-4C4C-9DC4-835B97080AC9}"/>
                </a:ext>
              </a:extLst>
            </p:cNvPr>
            <p:cNvSpPr/>
            <p:nvPr/>
          </p:nvSpPr>
          <p:spPr>
            <a:xfrm>
              <a:off x="6450848" y="4997639"/>
              <a:ext cx="71732" cy="73058"/>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latin typeface="Arial" panose="020B0604020202020204" pitchFamily="34" charset="0"/>
                <a:cs typeface="Arial" panose="020B0604020202020204" pitchFamily="34" charset="0"/>
              </a:endParaRPr>
            </a:p>
          </p:txBody>
        </p:sp>
        <p:sp>
          <p:nvSpPr>
            <p:cNvPr id="65" name="TextBox 410">
              <a:extLst>
                <a:ext uri="{FF2B5EF4-FFF2-40B4-BE49-F238E27FC236}">
                  <a16:creationId xmlns:a16="http://schemas.microsoft.com/office/drawing/2014/main" id="{AC11A041-69D9-4DF4-845F-0C7C8BC71ED6}"/>
                </a:ext>
              </a:extLst>
            </p:cNvPr>
            <p:cNvSpPr txBox="1">
              <a:spLocks noChangeArrowheads="1"/>
            </p:cNvSpPr>
            <p:nvPr/>
          </p:nvSpPr>
          <p:spPr bwMode="auto">
            <a:xfrm>
              <a:off x="6049566" y="4806876"/>
              <a:ext cx="576064" cy="184749"/>
            </a:xfrm>
            <a:prstGeom prst="rect">
              <a:avLst/>
            </a:prstGeom>
            <a:noFill/>
            <a:ln w="9525">
              <a:noFill/>
              <a:miter lim="800000"/>
              <a:headEnd/>
              <a:tailEnd/>
            </a:ln>
          </p:spPr>
          <p:txBody>
            <a:bodyPr>
              <a:spAutoFit/>
            </a:bodyPr>
            <a:lstStyle/>
            <a:p>
              <a:r>
                <a:rPr lang="en-US" altLang="ko-KR" sz="600" dirty="0" err="1">
                  <a:latin typeface="Arial" panose="020B0604020202020204" pitchFamily="34" charset="0"/>
                  <a:ea typeface="Gulim" charset="-127"/>
                  <a:cs typeface="Arial" panose="020B0604020202020204" pitchFamily="34" charset="0"/>
                </a:rPr>
                <a:t>Loxp</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sp>
          <p:nvSpPr>
            <p:cNvPr id="66" name="TextBox 413">
              <a:extLst>
                <a:ext uri="{FF2B5EF4-FFF2-40B4-BE49-F238E27FC236}">
                  <a16:creationId xmlns:a16="http://schemas.microsoft.com/office/drawing/2014/main" id="{251BCB16-B315-4C76-8B14-B9CDCE0D229C}"/>
                </a:ext>
              </a:extLst>
            </p:cNvPr>
            <p:cNvSpPr txBox="1">
              <a:spLocks noChangeArrowheads="1"/>
            </p:cNvSpPr>
            <p:nvPr/>
          </p:nvSpPr>
          <p:spPr bwMode="auto">
            <a:xfrm>
              <a:off x="6049566" y="4932040"/>
              <a:ext cx="576064" cy="184749"/>
            </a:xfrm>
            <a:prstGeom prst="rect">
              <a:avLst/>
            </a:prstGeom>
            <a:noFill/>
            <a:ln w="9525">
              <a:noFill/>
              <a:miter lim="800000"/>
              <a:headEnd/>
              <a:tailEnd/>
            </a:ln>
          </p:spPr>
          <p:txBody>
            <a:bodyPr>
              <a:spAutoFit/>
            </a:bodyPr>
            <a:lstStyle/>
            <a:p>
              <a:r>
                <a:rPr lang="en-US" altLang="ko-KR" sz="600" dirty="0" err="1">
                  <a:latin typeface="Arial" panose="020B0604020202020204" pitchFamily="34" charset="0"/>
                  <a:ea typeface="Gulim" charset="-127"/>
                  <a:cs typeface="Arial" panose="020B0604020202020204" pitchFamily="34" charset="0"/>
                </a:rPr>
                <a:t>Loxp</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sp>
          <p:nvSpPr>
            <p:cNvPr id="67" name="TextBox 414">
              <a:extLst>
                <a:ext uri="{FF2B5EF4-FFF2-40B4-BE49-F238E27FC236}">
                  <a16:creationId xmlns:a16="http://schemas.microsoft.com/office/drawing/2014/main" id="{17BB72EF-F52D-41B4-82FF-2C7287DB56DC}"/>
                </a:ext>
              </a:extLst>
            </p:cNvPr>
            <p:cNvSpPr txBox="1">
              <a:spLocks noChangeArrowheads="1"/>
            </p:cNvSpPr>
            <p:nvPr/>
          </p:nvSpPr>
          <p:spPr bwMode="auto">
            <a:xfrm>
              <a:off x="6479126" y="4803530"/>
              <a:ext cx="576064" cy="184749"/>
            </a:xfrm>
            <a:prstGeom prst="rect">
              <a:avLst/>
            </a:prstGeom>
            <a:noFill/>
            <a:ln w="9525">
              <a:noFill/>
              <a:miter lim="800000"/>
              <a:headEnd/>
              <a:tailEnd/>
            </a:ln>
          </p:spPr>
          <p:txBody>
            <a:bodyPr>
              <a:spAutoFit/>
            </a:bodyPr>
            <a:lstStyle/>
            <a:p>
              <a:r>
                <a:rPr lang="en-US" altLang="ko-KR" sz="600" dirty="0">
                  <a:latin typeface="Arial" panose="020B0604020202020204" pitchFamily="34" charset="0"/>
                  <a:ea typeface="Gulim" charset="-127"/>
                  <a:cs typeface="Arial" panose="020B0604020202020204" pitchFamily="34" charset="0"/>
                </a:rPr>
                <a:t>APPL2</a:t>
              </a:r>
              <a:r>
                <a:rPr lang="en-US" altLang="ko-KR" sz="600" baseline="30000" dirty="0">
                  <a:latin typeface="Arial" panose="020B0604020202020204" pitchFamily="34" charset="0"/>
                  <a:ea typeface="Gulim" charset="-127"/>
                  <a:cs typeface="Arial" panose="020B0604020202020204" pitchFamily="34" charset="0"/>
                </a:rPr>
                <a:t>HepKO</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sp>
          <p:nvSpPr>
            <p:cNvPr id="68" name="TextBox 415">
              <a:extLst>
                <a:ext uri="{FF2B5EF4-FFF2-40B4-BE49-F238E27FC236}">
                  <a16:creationId xmlns:a16="http://schemas.microsoft.com/office/drawing/2014/main" id="{43765AEB-FA25-4B1A-A015-62E5EFA7FA86}"/>
                </a:ext>
              </a:extLst>
            </p:cNvPr>
            <p:cNvSpPr txBox="1">
              <a:spLocks noChangeArrowheads="1"/>
            </p:cNvSpPr>
            <p:nvPr/>
          </p:nvSpPr>
          <p:spPr bwMode="auto">
            <a:xfrm>
              <a:off x="6474722" y="4948497"/>
              <a:ext cx="571352" cy="184749"/>
            </a:xfrm>
            <a:prstGeom prst="rect">
              <a:avLst/>
            </a:prstGeom>
            <a:noFill/>
            <a:ln w="9525">
              <a:noFill/>
              <a:miter lim="800000"/>
              <a:headEnd/>
              <a:tailEnd/>
            </a:ln>
          </p:spPr>
          <p:txBody>
            <a:bodyPr wrap="square">
              <a:spAutoFit/>
            </a:bodyPr>
            <a:lstStyle/>
            <a:p>
              <a:r>
                <a:rPr lang="en-US" altLang="ko-KR" sz="600" dirty="0">
                  <a:latin typeface="Arial" panose="020B0604020202020204" pitchFamily="34" charset="0"/>
                  <a:ea typeface="Gulim" charset="-127"/>
                  <a:cs typeface="Arial" panose="020B0604020202020204" pitchFamily="34" charset="0"/>
                </a:rPr>
                <a:t>APPL2</a:t>
              </a:r>
              <a:r>
                <a:rPr lang="en-US" altLang="ko-KR" sz="600" baseline="30000" dirty="0">
                  <a:latin typeface="Arial" panose="020B0604020202020204" pitchFamily="34" charset="0"/>
                  <a:ea typeface="Gulim" charset="-127"/>
                  <a:cs typeface="Arial" panose="020B0604020202020204" pitchFamily="34" charset="0"/>
                </a:rPr>
                <a:t>HepKO</a:t>
              </a:r>
              <a:r>
                <a:rPr lang="en-US" altLang="ko-KR" sz="600" dirty="0">
                  <a:latin typeface="Arial" panose="020B0604020202020204" pitchFamily="34" charset="0"/>
                  <a:ea typeface="Gulim" charset="-127"/>
                  <a:cs typeface="Arial" panose="020B0604020202020204" pitchFamily="34" charset="0"/>
                </a:rPr>
                <a:t> (+)</a:t>
              </a:r>
              <a:endParaRPr lang="ko-KR" altLang="en-US" sz="600" dirty="0">
                <a:latin typeface="Arial" panose="020B0604020202020204" pitchFamily="34" charset="0"/>
                <a:ea typeface="Gulim" charset="-127"/>
                <a:cs typeface="Arial" panose="020B0604020202020204" pitchFamily="34" charset="0"/>
              </a:endParaRPr>
            </a:p>
          </p:txBody>
        </p:sp>
      </p:grpSp>
      <p:cxnSp>
        <p:nvCxnSpPr>
          <p:cNvPr id="69" name="직선 연결선 116">
            <a:extLst>
              <a:ext uri="{FF2B5EF4-FFF2-40B4-BE49-F238E27FC236}">
                <a16:creationId xmlns:a16="http://schemas.microsoft.com/office/drawing/2014/main" id="{4F82F61C-3FC9-4134-8DA7-6B29BD82126F}"/>
              </a:ext>
            </a:extLst>
          </p:cNvPr>
          <p:cNvCxnSpPr/>
          <p:nvPr/>
        </p:nvCxnSpPr>
        <p:spPr>
          <a:xfrm>
            <a:off x="3869471" y="3136876"/>
            <a:ext cx="2628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0C8084CB-385B-49D6-A854-787D1A389E96}"/>
              </a:ext>
            </a:extLst>
          </p:cNvPr>
          <p:cNvSpPr txBox="1"/>
          <p:nvPr/>
        </p:nvSpPr>
        <p:spPr>
          <a:xfrm>
            <a:off x="3854704" y="2973169"/>
            <a:ext cx="298156"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sp>
        <p:nvSpPr>
          <p:cNvPr id="71" name="Text Box 28">
            <a:extLst>
              <a:ext uri="{FF2B5EF4-FFF2-40B4-BE49-F238E27FC236}">
                <a16:creationId xmlns:a16="http://schemas.microsoft.com/office/drawing/2014/main" id="{BC523B77-6109-4714-AFEF-AF0DA0555196}"/>
              </a:ext>
            </a:extLst>
          </p:cNvPr>
          <p:cNvSpPr txBox="1">
            <a:spLocks noChangeArrowheads="1"/>
          </p:cNvSpPr>
          <p:nvPr/>
        </p:nvSpPr>
        <p:spPr bwMode="auto">
          <a:xfrm>
            <a:off x="3345446" y="3969779"/>
            <a:ext cx="356417" cy="221620"/>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72" name="Text Box 28">
            <a:extLst>
              <a:ext uri="{FF2B5EF4-FFF2-40B4-BE49-F238E27FC236}">
                <a16:creationId xmlns:a16="http://schemas.microsoft.com/office/drawing/2014/main" id="{27677129-79E9-404E-8DE1-08F27A13E0C2}"/>
              </a:ext>
            </a:extLst>
          </p:cNvPr>
          <p:cNvSpPr txBox="1">
            <a:spLocks noChangeArrowheads="1"/>
          </p:cNvSpPr>
          <p:nvPr/>
        </p:nvSpPr>
        <p:spPr bwMode="auto">
          <a:xfrm>
            <a:off x="3330774" y="3458245"/>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4</a:t>
            </a:r>
          </a:p>
        </p:txBody>
      </p:sp>
      <p:sp>
        <p:nvSpPr>
          <p:cNvPr id="73" name="Text Box 28">
            <a:extLst>
              <a:ext uri="{FF2B5EF4-FFF2-40B4-BE49-F238E27FC236}">
                <a16:creationId xmlns:a16="http://schemas.microsoft.com/office/drawing/2014/main" id="{39F0C10B-D045-4F6C-A63C-E357B25BFD8B}"/>
              </a:ext>
            </a:extLst>
          </p:cNvPr>
          <p:cNvSpPr txBox="1">
            <a:spLocks noChangeArrowheads="1"/>
          </p:cNvSpPr>
          <p:nvPr/>
        </p:nvSpPr>
        <p:spPr bwMode="auto">
          <a:xfrm>
            <a:off x="3342248" y="3210364"/>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6</a:t>
            </a:r>
          </a:p>
        </p:txBody>
      </p:sp>
      <p:sp>
        <p:nvSpPr>
          <p:cNvPr id="74" name="Text Box 28">
            <a:extLst>
              <a:ext uri="{FF2B5EF4-FFF2-40B4-BE49-F238E27FC236}">
                <a16:creationId xmlns:a16="http://schemas.microsoft.com/office/drawing/2014/main" id="{7537BA7C-57FE-49BE-A29A-8977EDB5D50B}"/>
              </a:ext>
            </a:extLst>
          </p:cNvPr>
          <p:cNvSpPr txBox="1">
            <a:spLocks noChangeArrowheads="1"/>
          </p:cNvSpPr>
          <p:nvPr/>
        </p:nvSpPr>
        <p:spPr bwMode="auto">
          <a:xfrm>
            <a:off x="3345446" y="2969828"/>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8</a:t>
            </a:r>
          </a:p>
        </p:txBody>
      </p:sp>
      <p:graphicFrame>
        <p:nvGraphicFramePr>
          <p:cNvPr id="75" name="Content Placeholder 35">
            <a:extLst>
              <a:ext uri="{FF2B5EF4-FFF2-40B4-BE49-F238E27FC236}">
                <a16:creationId xmlns:a16="http://schemas.microsoft.com/office/drawing/2014/main" id="{D1EBD0D1-A96F-4A10-BDE3-E7AF3AA49FB9}"/>
              </a:ext>
            </a:extLst>
          </p:cNvPr>
          <p:cNvGraphicFramePr>
            <a:graphicFrameLocks noChangeAspect="1"/>
          </p:cNvGraphicFramePr>
          <p:nvPr>
            <p:extLst>
              <p:ext uri="{D42A27DB-BD31-4B8C-83A1-F6EECF244321}">
                <p14:modId xmlns:p14="http://schemas.microsoft.com/office/powerpoint/2010/main" val="1200990159"/>
              </p:ext>
            </p:extLst>
          </p:nvPr>
        </p:nvGraphicFramePr>
        <p:xfrm>
          <a:off x="3604897" y="2962600"/>
          <a:ext cx="692150" cy="1331913"/>
        </p:xfrm>
        <a:graphic>
          <a:graphicData uri="http://schemas.openxmlformats.org/presentationml/2006/ole">
            <mc:AlternateContent xmlns:mc="http://schemas.openxmlformats.org/markup-compatibility/2006">
              <mc:Choice xmlns:v="urn:schemas-microsoft-com:vml" Requires="v">
                <p:oleObj spid="_x0000_s6490" name="Prism 7" r:id="rId13" imgW="2971423" imgH="2461058" progId="Prism7.Document">
                  <p:embed/>
                </p:oleObj>
              </mc:Choice>
              <mc:Fallback>
                <p:oleObj name="Prism 7" r:id="rId13" imgW="2971423" imgH="2461058" progId="Prism7.Document">
                  <p:embed/>
                  <p:pic>
                    <p:nvPicPr>
                      <p:cNvPr id="75" name="Content Placeholder 35">
                        <a:extLst>
                          <a:ext uri="{FF2B5EF4-FFF2-40B4-BE49-F238E27FC236}">
                            <a16:creationId xmlns:a16="http://schemas.microsoft.com/office/drawing/2014/main" id="{D1EBD0D1-A96F-4A10-BDE3-E7AF3AA49FB9}"/>
                          </a:ext>
                        </a:extLst>
                      </p:cNvPr>
                      <p:cNvPicPr/>
                      <p:nvPr/>
                    </p:nvPicPr>
                    <p:blipFill>
                      <a:blip r:embed="rId14"/>
                      <a:stretch>
                        <a:fillRect/>
                      </a:stretch>
                    </p:blipFill>
                    <p:spPr>
                      <a:xfrm>
                        <a:off x="3604897" y="2962600"/>
                        <a:ext cx="692150" cy="1331913"/>
                      </a:xfrm>
                      <a:prstGeom prst="rect">
                        <a:avLst/>
                      </a:prstGeom>
                    </p:spPr>
                  </p:pic>
                </p:oleObj>
              </mc:Fallback>
            </mc:AlternateContent>
          </a:graphicData>
        </a:graphic>
      </p:graphicFrame>
      <p:graphicFrame>
        <p:nvGraphicFramePr>
          <p:cNvPr id="76" name="Content Placeholder 35">
            <a:extLst>
              <a:ext uri="{FF2B5EF4-FFF2-40B4-BE49-F238E27FC236}">
                <a16:creationId xmlns:a16="http://schemas.microsoft.com/office/drawing/2014/main" id="{949C6BC3-ADE8-4BEC-B71C-B74098C7DE94}"/>
              </a:ext>
            </a:extLst>
          </p:cNvPr>
          <p:cNvGraphicFramePr>
            <a:graphicFrameLocks noChangeAspect="1"/>
          </p:cNvGraphicFramePr>
          <p:nvPr>
            <p:extLst>
              <p:ext uri="{D42A27DB-BD31-4B8C-83A1-F6EECF244321}">
                <p14:modId xmlns:p14="http://schemas.microsoft.com/office/powerpoint/2010/main" val="1946851688"/>
              </p:ext>
            </p:extLst>
          </p:nvPr>
        </p:nvGraphicFramePr>
        <p:xfrm>
          <a:off x="4375806" y="2962603"/>
          <a:ext cx="692039" cy="1332382"/>
        </p:xfrm>
        <a:graphic>
          <a:graphicData uri="http://schemas.openxmlformats.org/presentationml/2006/ole">
            <mc:AlternateContent xmlns:mc="http://schemas.openxmlformats.org/markup-compatibility/2006">
              <mc:Choice xmlns:v="urn:schemas-microsoft-com:vml" Requires="v">
                <p:oleObj spid="_x0000_s6491" name="Prism 7" r:id="rId15" imgW="2971423" imgH="2461058" progId="Prism7.Document">
                  <p:embed/>
                </p:oleObj>
              </mc:Choice>
              <mc:Fallback>
                <p:oleObj name="Prism 7" r:id="rId15" imgW="2971423" imgH="2461058" progId="Prism7.Document">
                  <p:embed/>
                  <p:pic>
                    <p:nvPicPr>
                      <p:cNvPr id="76" name="Content Placeholder 35">
                        <a:extLst>
                          <a:ext uri="{FF2B5EF4-FFF2-40B4-BE49-F238E27FC236}">
                            <a16:creationId xmlns:a16="http://schemas.microsoft.com/office/drawing/2014/main" id="{949C6BC3-ADE8-4BEC-B71C-B74098C7DE94}"/>
                          </a:ext>
                        </a:extLst>
                      </p:cNvPr>
                      <p:cNvPicPr/>
                      <p:nvPr/>
                    </p:nvPicPr>
                    <p:blipFill>
                      <a:blip r:embed="rId16"/>
                      <a:stretch>
                        <a:fillRect/>
                      </a:stretch>
                    </p:blipFill>
                    <p:spPr>
                      <a:xfrm>
                        <a:off x="4375806" y="2962603"/>
                        <a:ext cx="692039" cy="1332382"/>
                      </a:xfrm>
                      <a:prstGeom prst="rect">
                        <a:avLst/>
                      </a:prstGeom>
                    </p:spPr>
                  </p:pic>
                </p:oleObj>
              </mc:Fallback>
            </mc:AlternateContent>
          </a:graphicData>
        </a:graphic>
      </p:graphicFrame>
      <p:sp>
        <p:nvSpPr>
          <p:cNvPr id="77" name="Text Box 28">
            <a:extLst>
              <a:ext uri="{FF2B5EF4-FFF2-40B4-BE49-F238E27FC236}">
                <a16:creationId xmlns:a16="http://schemas.microsoft.com/office/drawing/2014/main" id="{07080FD0-9B9A-4DA2-A0B9-50481C48AFBF}"/>
              </a:ext>
            </a:extLst>
          </p:cNvPr>
          <p:cNvSpPr txBox="1">
            <a:spLocks noChangeArrowheads="1"/>
          </p:cNvSpPr>
          <p:nvPr/>
        </p:nvSpPr>
        <p:spPr bwMode="auto">
          <a:xfrm>
            <a:off x="4102707" y="3624352"/>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5</a:t>
            </a:r>
          </a:p>
        </p:txBody>
      </p:sp>
      <p:sp>
        <p:nvSpPr>
          <p:cNvPr id="78" name="Text Box 28">
            <a:extLst>
              <a:ext uri="{FF2B5EF4-FFF2-40B4-BE49-F238E27FC236}">
                <a16:creationId xmlns:a16="http://schemas.microsoft.com/office/drawing/2014/main" id="{D69DE83C-CE89-41A4-AE98-BE574777C0F6}"/>
              </a:ext>
            </a:extLst>
          </p:cNvPr>
          <p:cNvSpPr txBox="1">
            <a:spLocks noChangeArrowheads="1"/>
          </p:cNvSpPr>
          <p:nvPr/>
        </p:nvSpPr>
        <p:spPr bwMode="auto">
          <a:xfrm>
            <a:off x="4101932" y="3265945"/>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10</a:t>
            </a:r>
          </a:p>
        </p:txBody>
      </p:sp>
      <p:sp>
        <p:nvSpPr>
          <p:cNvPr id="79" name="Text Box 28">
            <a:extLst>
              <a:ext uri="{FF2B5EF4-FFF2-40B4-BE49-F238E27FC236}">
                <a16:creationId xmlns:a16="http://schemas.microsoft.com/office/drawing/2014/main" id="{6ACBDCFC-AF1E-443F-89D8-9E91A60AFB3C}"/>
              </a:ext>
            </a:extLst>
          </p:cNvPr>
          <p:cNvSpPr txBox="1">
            <a:spLocks noChangeArrowheads="1"/>
          </p:cNvSpPr>
          <p:nvPr/>
        </p:nvSpPr>
        <p:spPr bwMode="auto">
          <a:xfrm>
            <a:off x="4109362" y="2962068"/>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15</a:t>
            </a:r>
          </a:p>
        </p:txBody>
      </p:sp>
      <p:sp>
        <p:nvSpPr>
          <p:cNvPr id="80" name="Text Box 28">
            <a:extLst>
              <a:ext uri="{FF2B5EF4-FFF2-40B4-BE49-F238E27FC236}">
                <a16:creationId xmlns:a16="http://schemas.microsoft.com/office/drawing/2014/main" id="{59EA931B-F8EF-4955-8721-396A93B2CA7B}"/>
              </a:ext>
            </a:extLst>
          </p:cNvPr>
          <p:cNvSpPr txBox="1">
            <a:spLocks noChangeArrowheads="1"/>
          </p:cNvSpPr>
          <p:nvPr/>
        </p:nvSpPr>
        <p:spPr bwMode="auto">
          <a:xfrm>
            <a:off x="4108635" y="3943816"/>
            <a:ext cx="356417" cy="221620"/>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cxnSp>
        <p:nvCxnSpPr>
          <p:cNvPr id="81" name="직선 연결선 116">
            <a:extLst>
              <a:ext uri="{FF2B5EF4-FFF2-40B4-BE49-F238E27FC236}">
                <a16:creationId xmlns:a16="http://schemas.microsoft.com/office/drawing/2014/main" id="{AFF9E3D1-07AB-4DE9-9ABA-17E37F557B34}"/>
              </a:ext>
            </a:extLst>
          </p:cNvPr>
          <p:cNvCxnSpPr/>
          <p:nvPr/>
        </p:nvCxnSpPr>
        <p:spPr>
          <a:xfrm>
            <a:off x="4640426" y="3126281"/>
            <a:ext cx="2628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16F438A0-9C37-4DF8-A433-30DC19F5F7C4}"/>
              </a:ext>
            </a:extLst>
          </p:cNvPr>
          <p:cNvSpPr txBox="1"/>
          <p:nvPr/>
        </p:nvSpPr>
        <p:spPr>
          <a:xfrm>
            <a:off x="4625659" y="2962574"/>
            <a:ext cx="298156" cy="246221"/>
          </a:xfrm>
          <a:prstGeom prst="rect">
            <a:avLst/>
          </a:prstGeom>
          <a:noFill/>
        </p:spPr>
        <p:txBody>
          <a:bodyPr wrap="square" rtlCol="0">
            <a:spAutoFit/>
          </a:bodyPr>
          <a:lstStyle/>
          <a:p>
            <a:r>
              <a:rPr lang="en-US" sz="1000" b="1" dirty="0">
                <a:latin typeface="Arial" pitchFamily="34" charset="0"/>
                <a:cs typeface="Arial" pitchFamily="34" charset="0"/>
              </a:rPr>
              <a:t>*</a:t>
            </a:r>
          </a:p>
        </p:txBody>
      </p:sp>
      <p:sp>
        <p:nvSpPr>
          <p:cNvPr id="83" name="Rectangle 82">
            <a:extLst>
              <a:ext uri="{FF2B5EF4-FFF2-40B4-BE49-F238E27FC236}">
                <a16:creationId xmlns:a16="http://schemas.microsoft.com/office/drawing/2014/main" id="{33916833-96E0-4837-8B5C-3CC6146B27E7}"/>
              </a:ext>
            </a:extLst>
          </p:cNvPr>
          <p:cNvSpPr/>
          <p:nvPr/>
        </p:nvSpPr>
        <p:spPr>
          <a:xfrm>
            <a:off x="3635552" y="3005068"/>
            <a:ext cx="1513101" cy="107826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83">
            <a:extLst>
              <a:ext uri="{FF2B5EF4-FFF2-40B4-BE49-F238E27FC236}">
                <a16:creationId xmlns:a16="http://schemas.microsoft.com/office/drawing/2014/main" id="{075D5075-D200-4BB0-8BBC-18DFE16F79D2}"/>
              </a:ext>
            </a:extLst>
          </p:cNvPr>
          <p:cNvPicPr>
            <a:picLocks noChangeAspect="1"/>
          </p:cNvPicPr>
          <p:nvPr/>
        </p:nvPicPr>
        <p:blipFill rotWithShape="1">
          <a:blip r:embed="rId17"/>
          <a:srcRect b="28787"/>
          <a:stretch/>
        </p:blipFill>
        <p:spPr>
          <a:xfrm>
            <a:off x="852013" y="1710713"/>
            <a:ext cx="1741035" cy="157642"/>
          </a:xfrm>
          <a:prstGeom prst="rect">
            <a:avLst/>
          </a:prstGeom>
          <a:ln>
            <a:solidFill>
              <a:schemeClr val="tx1"/>
            </a:solidFill>
          </a:ln>
        </p:spPr>
      </p:pic>
      <p:sp>
        <p:nvSpPr>
          <p:cNvPr id="85" name="TextBox 84">
            <a:extLst>
              <a:ext uri="{FF2B5EF4-FFF2-40B4-BE49-F238E27FC236}">
                <a16:creationId xmlns:a16="http://schemas.microsoft.com/office/drawing/2014/main" id="{2BB264F2-79EA-42DC-BC78-FB2140D937E3}"/>
              </a:ext>
            </a:extLst>
          </p:cNvPr>
          <p:cNvSpPr txBox="1"/>
          <p:nvPr/>
        </p:nvSpPr>
        <p:spPr>
          <a:xfrm>
            <a:off x="131308" y="4733576"/>
            <a:ext cx="6564341" cy="707886"/>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a:t>
            </a:r>
            <a:r>
              <a:rPr lang="en-US" sz="1000" b="1" dirty="0">
                <a:latin typeface="Arial"/>
                <a:cs typeface="Arial"/>
              </a:rPr>
              <a:t>Figure 3. Insulin signaling in fat and muscle of </a:t>
            </a:r>
            <a:r>
              <a:rPr lang="en-US" sz="1000" b="1" dirty="0" err="1">
                <a:latin typeface="Arial"/>
                <a:cs typeface="Arial"/>
              </a:rPr>
              <a:t>Loxp</a:t>
            </a:r>
            <a:r>
              <a:rPr lang="en-US" sz="1000" b="1" dirty="0">
                <a:latin typeface="Arial"/>
                <a:cs typeface="Arial"/>
              </a:rPr>
              <a:t> or APPL2</a:t>
            </a:r>
            <a:r>
              <a:rPr lang="en-US" sz="1000" b="1" baseline="30000" dirty="0">
                <a:latin typeface="Arial"/>
                <a:cs typeface="Arial"/>
              </a:rPr>
              <a:t>HepKO</a:t>
            </a:r>
            <a:r>
              <a:rPr lang="en-US" sz="1000" b="1" dirty="0">
                <a:latin typeface="Arial"/>
                <a:cs typeface="Arial"/>
              </a:rPr>
              <a:t> mice on HFD. </a:t>
            </a:r>
            <a:r>
              <a:rPr lang="en-US" sz="1000" dirty="0">
                <a:latin typeface="Arial"/>
                <a:cs typeface="Arial"/>
              </a:rPr>
              <a:t>(</a:t>
            </a:r>
            <a:r>
              <a:rPr lang="en-US" sz="1000" b="1" dirty="0">
                <a:latin typeface="Arial"/>
                <a:cs typeface="Arial"/>
              </a:rPr>
              <a:t>A</a:t>
            </a:r>
            <a:r>
              <a:rPr lang="en-US" sz="1000" dirty="0">
                <a:latin typeface="Arial"/>
                <a:cs typeface="Arial"/>
              </a:rPr>
              <a:t>) Insulin signaling in the fat of control (loxp) and APPL2</a:t>
            </a:r>
            <a:r>
              <a:rPr lang="en-US" sz="1000" baseline="30000" dirty="0">
                <a:latin typeface="Arial"/>
                <a:cs typeface="Arial"/>
              </a:rPr>
              <a:t>HepKO</a:t>
            </a:r>
            <a:r>
              <a:rPr lang="en-US" sz="1000" dirty="0">
                <a:latin typeface="Arial"/>
                <a:cs typeface="Arial"/>
              </a:rPr>
              <a:t> mice under HFD. (</a:t>
            </a:r>
            <a:r>
              <a:rPr lang="en-US" sz="1000" b="1" dirty="0">
                <a:latin typeface="Arial"/>
                <a:cs typeface="Arial"/>
              </a:rPr>
              <a:t>B</a:t>
            </a:r>
            <a:r>
              <a:rPr lang="en-US" sz="1000" dirty="0">
                <a:latin typeface="Arial"/>
                <a:cs typeface="Arial"/>
              </a:rPr>
              <a:t>) Insulin signaling in the skeletal muscle of control (</a:t>
            </a:r>
            <a:r>
              <a:rPr lang="en-US" sz="1000" dirty="0" err="1">
                <a:latin typeface="Arial"/>
                <a:cs typeface="Arial"/>
              </a:rPr>
              <a:t>Loxp</a:t>
            </a:r>
            <a:r>
              <a:rPr lang="en-US" sz="1000" dirty="0">
                <a:latin typeface="Arial"/>
                <a:cs typeface="Arial"/>
              </a:rPr>
              <a:t>) and APPL2</a:t>
            </a:r>
            <a:r>
              <a:rPr lang="en-US" sz="1000" baseline="30000" dirty="0">
                <a:latin typeface="Arial"/>
                <a:cs typeface="Arial"/>
              </a:rPr>
              <a:t>HepKO</a:t>
            </a:r>
            <a:r>
              <a:rPr lang="en-US" sz="1000" dirty="0">
                <a:latin typeface="Arial"/>
                <a:cs typeface="Arial"/>
              </a:rPr>
              <a:t> mice under HFD.</a:t>
            </a:r>
            <a:r>
              <a:rPr lang="en-US" sz="1000" dirty="0">
                <a:latin typeface="Arial" panose="020B0604020202020204" pitchFamily="34" charset="0"/>
                <a:cs typeface="Arial" panose="020B0604020202020204" pitchFamily="34" charset="0"/>
              </a:rPr>
              <a:t> All results are presented as mean ± SD, and p values were calculated using the Student’s t test (*p &lt; 0.05 and **p &lt; 0.01).</a:t>
            </a:r>
          </a:p>
        </p:txBody>
      </p:sp>
      <p:sp>
        <p:nvSpPr>
          <p:cNvPr id="86" name="Text Box 28">
            <a:extLst>
              <a:ext uri="{FF2B5EF4-FFF2-40B4-BE49-F238E27FC236}">
                <a16:creationId xmlns:a16="http://schemas.microsoft.com/office/drawing/2014/main" id="{001BB412-F5AA-4209-B3BE-31DE9F4943CE}"/>
              </a:ext>
            </a:extLst>
          </p:cNvPr>
          <p:cNvSpPr txBox="1">
            <a:spLocks noChangeArrowheads="1"/>
          </p:cNvSpPr>
          <p:nvPr/>
        </p:nvSpPr>
        <p:spPr bwMode="auto">
          <a:xfrm>
            <a:off x="3333838" y="3704753"/>
            <a:ext cx="356417"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2</a:t>
            </a:r>
          </a:p>
        </p:txBody>
      </p:sp>
    </p:spTree>
    <p:extLst>
      <p:ext uri="{BB962C8B-B14F-4D97-AF65-F5344CB8AC3E}">
        <p14:creationId xmlns:p14="http://schemas.microsoft.com/office/powerpoint/2010/main" val="2850937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7">
            <a:extLst>
              <a:ext uri="{FF2B5EF4-FFF2-40B4-BE49-F238E27FC236}">
                <a16:creationId xmlns:a16="http://schemas.microsoft.com/office/drawing/2014/main" id="{50611F44-CD68-4654-B4E3-0171CA3AC1F4}"/>
              </a:ext>
            </a:extLst>
          </p:cNvPr>
          <p:cNvSpPr txBox="1">
            <a:spLocks noChangeArrowheads="1"/>
          </p:cNvSpPr>
          <p:nvPr/>
        </p:nvSpPr>
        <p:spPr bwMode="auto">
          <a:xfrm>
            <a:off x="141925" y="4080887"/>
            <a:ext cx="304741" cy="307777"/>
          </a:xfrm>
          <a:prstGeom prst="rect">
            <a:avLst/>
          </a:prstGeom>
          <a:noFill/>
          <a:ln w="38100">
            <a:noFill/>
            <a:miter lim="800000"/>
            <a:headEnd/>
            <a:tailEnd/>
          </a:ln>
        </p:spPr>
        <p:txBody>
          <a:bodyPr>
            <a:prstTxWarp prst="textNoShape">
              <a:avLst/>
            </a:prstTxWarp>
            <a:spAutoFit/>
          </a:bodyPr>
          <a:lstStyle/>
          <a:p>
            <a:pPr>
              <a:spcBef>
                <a:spcPct val="50000"/>
              </a:spcBef>
            </a:pPr>
            <a:r>
              <a:rPr lang="en-US" altLang="zh-CN" sz="1400" b="1" dirty="0">
                <a:latin typeface="Arial"/>
                <a:ea typeface="宋体" pitchFamily="-108" charset="-122"/>
                <a:cs typeface="Arial"/>
              </a:rPr>
              <a:t>E</a:t>
            </a:r>
          </a:p>
        </p:txBody>
      </p:sp>
      <p:sp>
        <p:nvSpPr>
          <p:cNvPr id="4" name="TextBox 3">
            <a:extLst>
              <a:ext uri="{FF2B5EF4-FFF2-40B4-BE49-F238E27FC236}">
                <a16:creationId xmlns:a16="http://schemas.microsoft.com/office/drawing/2014/main" id="{AEA9D899-D163-4CFB-BD1B-2F08C65FFB5E}"/>
              </a:ext>
            </a:extLst>
          </p:cNvPr>
          <p:cNvSpPr txBox="1"/>
          <p:nvPr/>
        </p:nvSpPr>
        <p:spPr>
          <a:xfrm>
            <a:off x="1541016" y="4263415"/>
            <a:ext cx="667547" cy="215444"/>
          </a:xfrm>
          <a:prstGeom prst="rect">
            <a:avLst/>
          </a:prstGeom>
          <a:noFill/>
        </p:spPr>
        <p:txBody>
          <a:bodyPr wrap="square" rtlCol="0">
            <a:spAutoFit/>
          </a:bodyPr>
          <a:lstStyle/>
          <a:p>
            <a:r>
              <a:rPr lang="en-US" sz="800" b="1" dirty="0" err="1">
                <a:latin typeface="Arial" panose="020B0604020202020204" pitchFamily="34" charset="0"/>
                <a:cs typeface="Arial" panose="020B0604020202020204" pitchFamily="34" charset="0"/>
              </a:rPr>
              <a:t>sFat</a:t>
            </a:r>
            <a:endParaRPr lang="en-US" sz="800" b="1" dirty="0">
              <a:latin typeface="Arial" panose="020B0604020202020204" pitchFamily="34" charset="0"/>
              <a:cs typeface="Arial" panose="020B0604020202020204" pitchFamily="34" charset="0"/>
            </a:endParaRPr>
          </a:p>
        </p:txBody>
      </p:sp>
      <p:cxnSp>
        <p:nvCxnSpPr>
          <p:cNvPr id="5" name="직선 연결선 118">
            <a:extLst>
              <a:ext uri="{FF2B5EF4-FFF2-40B4-BE49-F238E27FC236}">
                <a16:creationId xmlns:a16="http://schemas.microsoft.com/office/drawing/2014/main" id="{8D35BB6E-3660-4EA8-9D13-898F084642C9}"/>
              </a:ext>
            </a:extLst>
          </p:cNvPr>
          <p:cNvCxnSpPr>
            <a:cxnSpLocks/>
          </p:cNvCxnSpPr>
          <p:nvPr/>
        </p:nvCxnSpPr>
        <p:spPr>
          <a:xfrm flipV="1">
            <a:off x="1998974" y="6015982"/>
            <a:ext cx="1189719" cy="13279"/>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 Box 28">
            <a:extLst>
              <a:ext uri="{FF2B5EF4-FFF2-40B4-BE49-F238E27FC236}">
                <a16:creationId xmlns:a16="http://schemas.microsoft.com/office/drawing/2014/main" id="{9B579407-127E-4E45-95D4-7022D6F61D34}"/>
              </a:ext>
            </a:extLst>
          </p:cNvPr>
          <p:cNvSpPr txBox="1">
            <a:spLocks noChangeArrowheads="1"/>
          </p:cNvSpPr>
          <p:nvPr/>
        </p:nvSpPr>
        <p:spPr bwMode="auto">
          <a:xfrm rot="18624186">
            <a:off x="346413" y="5627228"/>
            <a:ext cx="588671"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F4/80</a:t>
            </a:r>
          </a:p>
        </p:txBody>
      </p:sp>
      <p:sp>
        <p:nvSpPr>
          <p:cNvPr id="11" name="Text Box 28">
            <a:extLst>
              <a:ext uri="{FF2B5EF4-FFF2-40B4-BE49-F238E27FC236}">
                <a16:creationId xmlns:a16="http://schemas.microsoft.com/office/drawing/2014/main" id="{F4D1CFFC-E72E-4509-BCD2-CD4DDE7B278D}"/>
              </a:ext>
            </a:extLst>
          </p:cNvPr>
          <p:cNvSpPr txBox="1">
            <a:spLocks noChangeArrowheads="1"/>
          </p:cNvSpPr>
          <p:nvPr/>
        </p:nvSpPr>
        <p:spPr bwMode="auto">
          <a:xfrm rot="18727989">
            <a:off x="606437" y="5685640"/>
            <a:ext cx="51714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CD11c</a:t>
            </a:r>
          </a:p>
        </p:txBody>
      </p:sp>
      <p:sp>
        <p:nvSpPr>
          <p:cNvPr id="12" name="Text Box 28">
            <a:extLst>
              <a:ext uri="{FF2B5EF4-FFF2-40B4-BE49-F238E27FC236}">
                <a16:creationId xmlns:a16="http://schemas.microsoft.com/office/drawing/2014/main" id="{366975B6-EDA8-4AD6-856A-EC9F1FAAD9F8}"/>
              </a:ext>
            </a:extLst>
          </p:cNvPr>
          <p:cNvSpPr txBox="1">
            <a:spLocks noChangeArrowheads="1"/>
          </p:cNvSpPr>
          <p:nvPr/>
        </p:nvSpPr>
        <p:spPr bwMode="auto">
          <a:xfrm>
            <a:off x="188736" y="4665966"/>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13" name="Text Box 28">
            <a:extLst>
              <a:ext uri="{FF2B5EF4-FFF2-40B4-BE49-F238E27FC236}">
                <a16:creationId xmlns:a16="http://schemas.microsoft.com/office/drawing/2014/main" id="{60F97BEA-E387-4E28-9EA7-7B111199CB12}"/>
              </a:ext>
            </a:extLst>
          </p:cNvPr>
          <p:cNvSpPr txBox="1">
            <a:spLocks noChangeArrowheads="1"/>
          </p:cNvSpPr>
          <p:nvPr/>
        </p:nvSpPr>
        <p:spPr bwMode="auto">
          <a:xfrm>
            <a:off x="176474" y="440932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sp>
        <p:nvSpPr>
          <p:cNvPr id="14" name="Text Box 28">
            <a:extLst>
              <a:ext uri="{FF2B5EF4-FFF2-40B4-BE49-F238E27FC236}">
                <a16:creationId xmlns:a16="http://schemas.microsoft.com/office/drawing/2014/main" id="{F531F979-B60B-444D-BCDF-6F0C43C78382}"/>
              </a:ext>
            </a:extLst>
          </p:cNvPr>
          <p:cNvSpPr txBox="1">
            <a:spLocks noChangeArrowheads="1"/>
          </p:cNvSpPr>
          <p:nvPr/>
        </p:nvSpPr>
        <p:spPr bwMode="auto">
          <a:xfrm>
            <a:off x="191630" y="5479044"/>
            <a:ext cx="39052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15" name="TextBox 14">
            <a:extLst>
              <a:ext uri="{FF2B5EF4-FFF2-40B4-BE49-F238E27FC236}">
                <a16:creationId xmlns:a16="http://schemas.microsoft.com/office/drawing/2014/main" id="{9F2476E6-EDCB-4D44-BA91-B44A5C89CBB9}"/>
              </a:ext>
            </a:extLst>
          </p:cNvPr>
          <p:cNvSpPr txBox="1"/>
          <p:nvPr/>
        </p:nvSpPr>
        <p:spPr>
          <a:xfrm rot="16200000">
            <a:off x="-475897" y="4868629"/>
            <a:ext cx="1644540" cy="215444"/>
          </a:xfrm>
          <a:prstGeom prst="rect">
            <a:avLst/>
          </a:prstGeom>
          <a:noFill/>
        </p:spPr>
        <p:txBody>
          <a:bodyPr wrap="square" rtlCol="0">
            <a:spAutoFit/>
          </a:bodyPr>
          <a:lstStyle/>
          <a:p>
            <a:r>
              <a:rPr lang="en-US" sz="800" dirty="0">
                <a:latin typeface="Arial" pitchFamily="34" charset="0"/>
                <a:cs typeface="Arial" pitchFamily="34" charset="0"/>
              </a:rPr>
              <a:t>Relative mRNA levels (Fold)</a:t>
            </a:r>
          </a:p>
        </p:txBody>
      </p:sp>
      <p:sp>
        <p:nvSpPr>
          <p:cNvPr id="17" name="Text Box 28">
            <a:extLst>
              <a:ext uri="{FF2B5EF4-FFF2-40B4-BE49-F238E27FC236}">
                <a16:creationId xmlns:a16="http://schemas.microsoft.com/office/drawing/2014/main" id="{CA0183E7-0407-410F-8876-7B35B705245A}"/>
              </a:ext>
            </a:extLst>
          </p:cNvPr>
          <p:cNvSpPr txBox="1">
            <a:spLocks noChangeArrowheads="1"/>
          </p:cNvSpPr>
          <p:nvPr/>
        </p:nvSpPr>
        <p:spPr bwMode="auto">
          <a:xfrm rot="18426286">
            <a:off x="1189554" y="5634373"/>
            <a:ext cx="650763"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TNF-</a:t>
            </a:r>
            <a:r>
              <a:rPr kumimoji="1" lang="en-US" altLang="zh-CN" sz="800" dirty="0">
                <a:latin typeface="Symbol" pitchFamily="18" charset="2"/>
                <a:ea typeface="SimSun" charset="-122"/>
                <a:cs typeface="Arial" pitchFamily="34" charset="0"/>
              </a:rPr>
              <a:t>a</a:t>
            </a:r>
          </a:p>
        </p:txBody>
      </p:sp>
      <p:sp>
        <p:nvSpPr>
          <p:cNvPr id="18" name="Text Box 28">
            <a:extLst>
              <a:ext uri="{FF2B5EF4-FFF2-40B4-BE49-F238E27FC236}">
                <a16:creationId xmlns:a16="http://schemas.microsoft.com/office/drawing/2014/main" id="{FD99CD25-1AC5-4879-86FC-95C09B09E1CC}"/>
              </a:ext>
            </a:extLst>
          </p:cNvPr>
          <p:cNvSpPr txBox="1">
            <a:spLocks noChangeArrowheads="1"/>
          </p:cNvSpPr>
          <p:nvPr/>
        </p:nvSpPr>
        <p:spPr bwMode="auto">
          <a:xfrm rot="18624186">
            <a:off x="1835169" y="5602153"/>
            <a:ext cx="588671"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Mgl1</a:t>
            </a:r>
          </a:p>
        </p:txBody>
      </p:sp>
      <p:sp>
        <p:nvSpPr>
          <p:cNvPr id="19" name="Text Box 28">
            <a:extLst>
              <a:ext uri="{FF2B5EF4-FFF2-40B4-BE49-F238E27FC236}">
                <a16:creationId xmlns:a16="http://schemas.microsoft.com/office/drawing/2014/main" id="{DF98B26B-B2E4-4481-93C9-0118DD16AA5B}"/>
              </a:ext>
            </a:extLst>
          </p:cNvPr>
          <p:cNvSpPr txBox="1">
            <a:spLocks noChangeArrowheads="1"/>
          </p:cNvSpPr>
          <p:nvPr/>
        </p:nvSpPr>
        <p:spPr bwMode="auto">
          <a:xfrm rot="18727989">
            <a:off x="1487052" y="5695165"/>
            <a:ext cx="517144"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MCP-1</a:t>
            </a:r>
          </a:p>
        </p:txBody>
      </p:sp>
      <p:sp>
        <p:nvSpPr>
          <p:cNvPr id="21" name="Text Box 28">
            <a:extLst>
              <a:ext uri="{FF2B5EF4-FFF2-40B4-BE49-F238E27FC236}">
                <a16:creationId xmlns:a16="http://schemas.microsoft.com/office/drawing/2014/main" id="{24102EE1-6FB1-4654-9A14-0BB583F25FB3}"/>
              </a:ext>
            </a:extLst>
          </p:cNvPr>
          <p:cNvSpPr txBox="1">
            <a:spLocks noChangeArrowheads="1"/>
          </p:cNvSpPr>
          <p:nvPr/>
        </p:nvSpPr>
        <p:spPr bwMode="auto">
          <a:xfrm rot="18452236">
            <a:off x="2066325" y="5596763"/>
            <a:ext cx="650763"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Arg-1</a:t>
            </a:r>
            <a:endParaRPr kumimoji="1" lang="en-US" altLang="zh-CN" sz="800" dirty="0">
              <a:latin typeface="Symbol" pitchFamily="18" charset="2"/>
              <a:ea typeface="SimSun" charset="-122"/>
              <a:cs typeface="Arial" pitchFamily="34" charset="0"/>
            </a:endParaRPr>
          </a:p>
        </p:txBody>
      </p:sp>
      <p:sp>
        <p:nvSpPr>
          <p:cNvPr id="26" name="Text Box 28">
            <a:extLst>
              <a:ext uri="{FF2B5EF4-FFF2-40B4-BE49-F238E27FC236}">
                <a16:creationId xmlns:a16="http://schemas.microsoft.com/office/drawing/2014/main" id="{0A14A34C-82AD-43E4-9474-EB4F32CA4FC6}"/>
              </a:ext>
            </a:extLst>
          </p:cNvPr>
          <p:cNvSpPr txBox="1">
            <a:spLocks noChangeArrowheads="1"/>
          </p:cNvSpPr>
          <p:nvPr/>
        </p:nvSpPr>
        <p:spPr bwMode="auto">
          <a:xfrm rot="18624186">
            <a:off x="2332565" y="5665837"/>
            <a:ext cx="588671"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CD206</a:t>
            </a:r>
          </a:p>
        </p:txBody>
      </p:sp>
      <p:sp>
        <p:nvSpPr>
          <p:cNvPr id="27" name="Text Box 28">
            <a:extLst>
              <a:ext uri="{FF2B5EF4-FFF2-40B4-BE49-F238E27FC236}">
                <a16:creationId xmlns:a16="http://schemas.microsoft.com/office/drawing/2014/main" id="{7CC6C52B-C83D-48EF-AADC-D1FD46D42EE8}"/>
              </a:ext>
            </a:extLst>
          </p:cNvPr>
          <p:cNvSpPr txBox="1">
            <a:spLocks noChangeArrowheads="1"/>
          </p:cNvSpPr>
          <p:nvPr/>
        </p:nvSpPr>
        <p:spPr bwMode="auto">
          <a:xfrm rot="18624186">
            <a:off x="2621550" y="5669830"/>
            <a:ext cx="588671"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CD163</a:t>
            </a:r>
          </a:p>
        </p:txBody>
      </p:sp>
      <p:sp>
        <p:nvSpPr>
          <p:cNvPr id="32" name="Text Box 28">
            <a:extLst>
              <a:ext uri="{FF2B5EF4-FFF2-40B4-BE49-F238E27FC236}">
                <a16:creationId xmlns:a16="http://schemas.microsoft.com/office/drawing/2014/main" id="{B78B2AE7-1856-4B2C-A49D-EA8207830F4F}"/>
              </a:ext>
            </a:extLst>
          </p:cNvPr>
          <p:cNvSpPr txBox="1">
            <a:spLocks noChangeArrowheads="1"/>
          </p:cNvSpPr>
          <p:nvPr/>
        </p:nvSpPr>
        <p:spPr bwMode="auto">
          <a:xfrm rot="18426286">
            <a:off x="928138" y="5596271"/>
            <a:ext cx="650763"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IL-1</a:t>
            </a:r>
            <a:r>
              <a:rPr kumimoji="1" lang="en-US" altLang="zh-CN" sz="800" dirty="0">
                <a:latin typeface="Symbol" pitchFamily="18" charset="2"/>
                <a:ea typeface="SimSun" charset="-122"/>
                <a:cs typeface="Arial" pitchFamily="34" charset="0"/>
              </a:rPr>
              <a:t>b</a:t>
            </a:r>
          </a:p>
        </p:txBody>
      </p:sp>
      <p:cxnSp>
        <p:nvCxnSpPr>
          <p:cNvPr id="7" name="직선 연결선 17">
            <a:extLst>
              <a:ext uri="{FF2B5EF4-FFF2-40B4-BE49-F238E27FC236}">
                <a16:creationId xmlns:a16="http://schemas.microsoft.com/office/drawing/2014/main" id="{A9E3F16E-673B-4C38-BCA9-1A48F226C557}"/>
              </a:ext>
            </a:extLst>
          </p:cNvPr>
          <p:cNvCxnSpPr>
            <a:cxnSpLocks/>
          </p:cNvCxnSpPr>
          <p:nvPr/>
        </p:nvCxnSpPr>
        <p:spPr>
          <a:xfrm flipV="1">
            <a:off x="550033" y="6022846"/>
            <a:ext cx="1376262" cy="641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DBD2B602-700F-4B1F-8372-2728F8BD1868}"/>
              </a:ext>
            </a:extLst>
          </p:cNvPr>
          <p:cNvSpPr txBox="1"/>
          <p:nvPr/>
        </p:nvSpPr>
        <p:spPr>
          <a:xfrm>
            <a:off x="1197444" y="6062040"/>
            <a:ext cx="66754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M1</a:t>
            </a:r>
          </a:p>
        </p:txBody>
      </p:sp>
      <p:sp>
        <p:nvSpPr>
          <p:cNvPr id="9" name="TextBox 8">
            <a:extLst>
              <a:ext uri="{FF2B5EF4-FFF2-40B4-BE49-F238E27FC236}">
                <a16:creationId xmlns:a16="http://schemas.microsoft.com/office/drawing/2014/main" id="{D408BAC8-9AE1-469E-AE69-066B0243B8BC}"/>
              </a:ext>
            </a:extLst>
          </p:cNvPr>
          <p:cNvSpPr txBox="1"/>
          <p:nvPr/>
        </p:nvSpPr>
        <p:spPr>
          <a:xfrm>
            <a:off x="2519733" y="6062040"/>
            <a:ext cx="369973"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M2</a:t>
            </a:r>
          </a:p>
        </p:txBody>
      </p:sp>
      <p:sp>
        <p:nvSpPr>
          <p:cNvPr id="37" name="Text Box 67">
            <a:extLst>
              <a:ext uri="{FF2B5EF4-FFF2-40B4-BE49-F238E27FC236}">
                <a16:creationId xmlns:a16="http://schemas.microsoft.com/office/drawing/2014/main" id="{77FA2B58-2D17-4CD7-9236-A7B2FE371C5B}"/>
              </a:ext>
            </a:extLst>
          </p:cNvPr>
          <p:cNvSpPr txBox="1">
            <a:spLocks noChangeArrowheads="1"/>
          </p:cNvSpPr>
          <p:nvPr/>
        </p:nvSpPr>
        <p:spPr bwMode="auto">
          <a:xfrm>
            <a:off x="3298192" y="1990423"/>
            <a:ext cx="238534" cy="307777"/>
          </a:xfrm>
          <a:prstGeom prst="rect">
            <a:avLst/>
          </a:prstGeom>
          <a:noFill/>
          <a:ln w="38100">
            <a:noFill/>
            <a:miter lim="800000"/>
            <a:headEnd/>
            <a:tailEnd/>
          </a:ln>
        </p:spPr>
        <p:txBody>
          <a:bodyPr wrap="square">
            <a:prstTxWarp prst="textNoShape">
              <a:avLst/>
            </a:prstTxWarp>
            <a:spAutoFit/>
          </a:bodyPr>
          <a:lstStyle/>
          <a:p>
            <a:pPr>
              <a:spcBef>
                <a:spcPct val="50000"/>
              </a:spcBef>
            </a:pPr>
            <a:r>
              <a:rPr lang="en-US" altLang="zh-CN" sz="1400" b="1" dirty="0">
                <a:latin typeface="Arial"/>
                <a:ea typeface="宋体" pitchFamily="-108" charset="-122"/>
                <a:cs typeface="Arial"/>
              </a:rPr>
              <a:t>D</a:t>
            </a:r>
          </a:p>
        </p:txBody>
      </p:sp>
      <p:cxnSp>
        <p:nvCxnSpPr>
          <p:cNvPr id="38" name="직선 연결선 107">
            <a:extLst>
              <a:ext uri="{FF2B5EF4-FFF2-40B4-BE49-F238E27FC236}">
                <a16:creationId xmlns:a16="http://schemas.microsoft.com/office/drawing/2014/main" id="{3ABF17E3-3F28-4609-B18A-98C0A8671A26}"/>
              </a:ext>
            </a:extLst>
          </p:cNvPr>
          <p:cNvCxnSpPr/>
          <p:nvPr/>
        </p:nvCxnSpPr>
        <p:spPr>
          <a:xfrm>
            <a:off x="6121544" y="2812125"/>
            <a:ext cx="139192"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9" name="Text Box 28">
            <a:extLst>
              <a:ext uri="{FF2B5EF4-FFF2-40B4-BE49-F238E27FC236}">
                <a16:creationId xmlns:a16="http://schemas.microsoft.com/office/drawing/2014/main" id="{B1928AFE-42FD-4054-98AC-9CC119A40BAB}"/>
              </a:ext>
            </a:extLst>
          </p:cNvPr>
          <p:cNvSpPr txBox="1">
            <a:spLocks noChangeArrowheads="1"/>
          </p:cNvSpPr>
          <p:nvPr/>
        </p:nvSpPr>
        <p:spPr bwMode="auto">
          <a:xfrm>
            <a:off x="5906246" y="2658745"/>
            <a:ext cx="407230" cy="229325"/>
          </a:xfrm>
          <a:prstGeom prst="rect">
            <a:avLst/>
          </a:prstGeom>
          <a:noFill/>
          <a:ln w="9525">
            <a:noFill/>
            <a:miter lim="800000"/>
            <a:headEnd/>
            <a:tailEnd/>
          </a:ln>
          <a:effectLst/>
        </p:spPr>
        <p:txBody>
          <a:bodyPr wrap="square" tIns="91440">
            <a:spAutoFit/>
          </a:bodyPr>
          <a:lstStyle/>
          <a:p>
            <a:pPr algn="r">
              <a:lnSpc>
                <a:spcPts val="925"/>
              </a:lnSpc>
            </a:pPr>
            <a:r>
              <a:rPr kumimoji="1" lang="en-US" altLang="zh-CN" sz="1200" dirty="0">
                <a:latin typeface="Arial" pitchFamily="34" charset="0"/>
                <a:ea typeface="SimSun" charset="-122"/>
                <a:cs typeface="Arial" pitchFamily="34" charset="0"/>
              </a:rPr>
              <a:t>*</a:t>
            </a:r>
          </a:p>
        </p:txBody>
      </p:sp>
      <p:cxnSp>
        <p:nvCxnSpPr>
          <p:cNvPr id="40" name="직선 연결선 113">
            <a:extLst>
              <a:ext uri="{FF2B5EF4-FFF2-40B4-BE49-F238E27FC236}">
                <a16:creationId xmlns:a16="http://schemas.microsoft.com/office/drawing/2014/main" id="{2A71B335-6D12-422F-9D3B-8B8D61C0C900}"/>
              </a:ext>
            </a:extLst>
          </p:cNvPr>
          <p:cNvCxnSpPr>
            <a:cxnSpLocks/>
          </p:cNvCxnSpPr>
          <p:nvPr/>
        </p:nvCxnSpPr>
        <p:spPr>
          <a:xfrm flipV="1">
            <a:off x="5239147" y="3937763"/>
            <a:ext cx="1120356" cy="664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1" name="Text Box 28">
            <a:extLst>
              <a:ext uri="{FF2B5EF4-FFF2-40B4-BE49-F238E27FC236}">
                <a16:creationId xmlns:a16="http://schemas.microsoft.com/office/drawing/2014/main" id="{AC67F191-D868-4053-82E9-530A706A0045}"/>
              </a:ext>
            </a:extLst>
          </p:cNvPr>
          <p:cNvSpPr txBox="1">
            <a:spLocks noChangeArrowheads="1"/>
          </p:cNvSpPr>
          <p:nvPr/>
        </p:nvSpPr>
        <p:spPr bwMode="auto">
          <a:xfrm rot="18624186">
            <a:off x="3578403" y="3543892"/>
            <a:ext cx="531661"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F4/80</a:t>
            </a:r>
          </a:p>
        </p:txBody>
      </p:sp>
      <p:sp>
        <p:nvSpPr>
          <p:cNvPr id="42" name="Text Box 28">
            <a:extLst>
              <a:ext uri="{FF2B5EF4-FFF2-40B4-BE49-F238E27FC236}">
                <a16:creationId xmlns:a16="http://schemas.microsoft.com/office/drawing/2014/main" id="{01B4A278-9462-4088-8D43-15A4329E7FC8}"/>
              </a:ext>
            </a:extLst>
          </p:cNvPr>
          <p:cNvSpPr txBox="1">
            <a:spLocks noChangeArrowheads="1"/>
          </p:cNvSpPr>
          <p:nvPr/>
        </p:nvSpPr>
        <p:spPr bwMode="auto">
          <a:xfrm rot="18727989">
            <a:off x="3805544" y="3558643"/>
            <a:ext cx="53764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CD11c</a:t>
            </a:r>
          </a:p>
        </p:txBody>
      </p:sp>
      <p:sp>
        <p:nvSpPr>
          <p:cNvPr id="43" name="Text Box 28">
            <a:extLst>
              <a:ext uri="{FF2B5EF4-FFF2-40B4-BE49-F238E27FC236}">
                <a16:creationId xmlns:a16="http://schemas.microsoft.com/office/drawing/2014/main" id="{B2F5941A-E8A7-4885-B918-5D307E30CDB4}"/>
              </a:ext>
            </a:extLst>
          </p:cNvPr>
          <p:cNvSpPr txBox="1">
            <a:spLocks noChangeArrowheads="1"/>
          </p:cNvSpPr>
          <p:nvPr/>
        </p:nvSpPr>
        <p:spPr bwMode="auto">
          <a:xfrm>
            <a:off x="3414143" y="3135761"/>
            <a:ext cx="347632" cy="219075"/>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44" name="Text Box 28">
            <a:extLst>
              <a:ext uri="{FF2B5EF4-FFF2-40B4-BE49-F238E27FC236}">
                <a16:creationId xmlns:a16="http://schemas.microsoft.com/office/drawing/2014/main" id="{10AFECB0-139A-4417-BE56-9F7E467441DA}"/>
              </a:ext>
            </a:extLst>
          </p:cNvPr>
          <p:cNvSpPr txBox="1">
            <a:spLocks noChangeArrowheads="1"/>
          </p:cNvSpPr>
          <p:nvPr/>
        </p:nvSpPr>
        <p:spPr bwMode="auto">
          <a:xfrm>
            <a:off x="3412609" y="2847538"/>
            <a:ext cx="347632" cy="219075"/>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sp>
        <p:nvSpPr>
          <p:cNvPr id="45" name="Text Box 28">
            <a:extLst>
              <a:ext uri="{FF2B5EF4-FFF2-40B4-BE49-F238E27FC236}">
                <a16:creationId xmlns:a16="http://schemas.microsoft.com/office/drawing/2014/main" id="{6E91F45C-F9DD-4702-8BD8-694067583C1D}"/>
              </a:ext>
            </a:extLst>
          </p:cNvPr>
          <p:cNvSpPr txBox="1">
            <a:spLocks noChangeArrowheads="1"/>
          </p:cNvSpPr>
          <p:nvPr/>
        </p:nvSpPr>
        <p:spPr bwMode="auto">
          <a:xfrm>
            <a:off x="3419643" y="3420861"/>
            <a:ext cx="347632" cy="208477"/>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46" name="TextBox 45">
            <a:extLst>
              <a:ext uri="{FF2B5EF4-FFF2-40B4-BE49-F238E27FC236}">
                <a16:creationId xmlns:a16="http://schemas.microsoft.com/office/drawing/2014/main" id="{CCEF3977-4B1A-4CA4-813B-0F3589FD89AA}"/>
              </a:ext>
            </a:extLst>
          </p:cNvPr>
          <p:cNvSpPr txBox="1"/>
          <p:nvPr/>
        </p:nvSpPr>
        <p:spPr>
          <a:xfrm rot="16200000">
            <a:off x="2809840" y="2875236"/>
            <a:ext cx="1485273" cy="191781"/>
          </a:xfrm>
          <a:prstGeom prst="rect">
            <a:avLst/>
          </a:prstGeom>
          <a:noFill/>
        </p:spPr>
        <p:txBody>
          <a:bodyPr wrap="square" rtlCol="0">
            <a:spAutoFit/>
          </a:bodyPr>
          <a:lstStyle/>
          <a:p>
            <a:r>
              <a:rPr lang="en-US" sz="800" dirty="0">
                <a:latin typeface="Arial" pitchFamily="34" charset="0"/>
                <a:cs typeface="Arial" pitchFamily="34" charset="0"/>
              </a:rPr>
              <a:t>Relative mRNA levels (Fold)</a:t>
            </a:r>
          </a:p>
        </p:txBody>
      </p:sp>
      <p:sp>
        <p:nvSpPr>
          <p:cNvPr id="48" name="Text Box 28">
            <a:extLst>
              <a:ext uri="{FF2B5EF4-FFF2-40B4-BE49-F238E27FC236}">
                <a16:creationId xmlns:a16="http://schemas.microsoft.com/office/drawing/2014/main" id="{1D2DA568-27A2-4812-9939-465B3A2A0F45}"/>
              </a:ext>
            </a:extLst>
          </p:cNvPr>
          <p:cNvSpPr txBox="1">
            <a:spLocks noChangeArrowheads="1"/>
          </p:cNvSpPr>
          <p:nvPr/>
        </p:nvSpPr>
        <p:spPr bwMode="auto">
          <a:xfrm rot="18426286">
            <a:off x="4407563" y="3550345"/>
            <a:ext cx="587739"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TNF-</a:t>
            </a:r>
            <a:r>
              <a:rPr kumimoji="1" lang="en-US" altLang="zh-CN" sz="800" dirty="0">
                <a:latin typeface="Symbol" pitchFamily="18" charset="2"/>
                <a:ea typeface="SimSun" charset="-122"/>
                <a:cs typeface="Arial" pitchFamily="34" charset="0"/>
              </a:rPr>
              <a:t>a</a:t>
            </a:r>
          </a:p>
        </p:txBody>
      </p:sp>
      <p:sp>
        <p:nvSpPr>
          <p:cNvPr id="49" name="Text Box 28">
            <a:extLst>
              <a:ext uri="{FF2B5EF4-FFF2-40B4-BE49-F238E27FC236}">
                <a16:creationId xmlns:a16="http://schemas.microsoft.com/office/drawing/2014/main" id="{9D2CBD81-9F61-49D8-B612-E2A1709596FB}"/>
              </a:ext>
            </a:extLst>
          </p:cNvPr>
          <p:cNvSpPr txBox="1">
            <a:spLocks noChangeArrowheads="1"/>
          </p:cNvSpPr>
          <p:nvPr/>
        </p:nvSpPr>
        <p:spPr bwMode="auto">
          <a:xfrm rot="18624186">
            <a:off x="5052470" y="3510084"/>
            <a:ext cx="531661"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Mgl1</a:t>
            </a:r>
          </a:p>
        </p:txBody>
      </p:sp>
      <p:sp>
        <p:nvSpPr>
          <p:cNvPr id="50" name="Text Box 28">
            <a:extLst>
              <a:ext uri="{FF2B5EF4-FFF2-40B4-BE49-F238E27FC236}">
                <a16:creationId xmlns:a16="http://schemas.microsoft.com/office/drawing/2014/main" id="{03842727-9AFF-42FE-8779-3F301122E811}"/>
              </a:ext>
            </a:extLst>
          </p:cNvPr>
          <p:cNvSpPr txBox="1">
            <a:spLocks noChangeArrowheads="1"/>
          </p:cNvSpPr>
          <p:nvPr/>
        </p:nvSpPr>
        <p:spPr bwMode="auto">
          <a:xfrm rot="18727989">
            <a:off x="4694867" y="3567988"/>
            <a:ext cx="535645"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MCP-1</a:t>
            </a:r>
          </a:p>
        </p:txBody>
      </p:sp>
      <p:sp>
        <p:nvSpPr>
          <p:cNvPr id="52" name="Text Box 28">
            <a:extLst>
              <a:ext uri="{FF2B5EF4-FFF2-40B4-BE49-F238E27FC236}">
                <a16:creationId xmlns:a16="http://schemas.microsoft.com/office/drawing/2014/main" id="{57CA4F24-20C8-4B25-8B6D-39FC84692635}"/>
              </a:ext>
            </a:extLst>
          </p:cNvPr>
          <p:cNvSpPr txBox="1">
            <a:spLocks noChangeArrowheads="1"/>
          </p:cNvSpPr>
          <p:nvPr/>
        </p:nvSpPr>
        <p:spPr bwMode="auto">
          <a:xfrm rot="18452236">
            <a:off x="5303138" y="3503636"/>
            <a:ext cx="587739"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Arg-1</a:t>
            </a:r>
            <a:endParaRPr kumimoji="1" lang="en-US" altLang="zh-CN" sz="800" dirty="0">
              <a:latin typeface="Symbol" pitchFamily="18" charset="2"/>
              <a:ea typeface="SimSun" charset="-122"/>
              <a:cs typeface="Arial" pitchFamily="34" charset="0"/>
            </a:endParaRPr>
          </a:p>
        </p:txBody>
      </p:sp>
      <p:sp>
        <p:nvSpPr>
          <p:cNvPr id="53" name="Text Box 28">
            <a:extLst>
              <a:ext uri="{FF2B5EF4-FFF2-40B4-BE49-F238E27FC236}">
                <a16:creationId xmlns:a16="http://schemas.microsoft.com/office/drawing/2014/main" id="{FA4F01DF-B680-426D-8881-3D6B775C6251}"/>
              </a:ext>
            </a:extLst>
          </p:cNvPr>
          <p:cNvSpPr txBox="1">
            <a:spLocks noChangeArrowheads="1"/>
          </p:cNvSpPr>
          <p:nvPr/>
        </p:nvSpPr>
        <p:spPr bwMode="auto">
          <a:xfrm rot="18624186">
            <a:off x="5533929" y="3583020"/>
            <a:ext cx="531661"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CD206</a:t>
            </a:r>
          </a:p>
        </p:txBody>
      </p:sp>
      <p:sp>
        <p:nvSpPr>
          <p:cNvPr id="54" name="Text Box 28">
            <a:extLst>
              <a:ext uri="{FF2B5EF4-FFF2-40B4-BE49-F238E27FC236}">
                <a16:creationId xmlns:a16="http://schemas.microsoft.com/office/drawing/2014/main" id="{905237E2-B1DF-41ED-855B-39D215FAD1D7}"/>
              </a:ext>
            </a:extLst>
          </p:cNvPr>
          <p:cNvSpPr txBox="1">
            <a:spLocks noChangeArrowheads="1"/>
          </p:cNvSpPr>
          <p:nvPr/>
        </p:nvSpPr>
        <p:spPr bwMode="auto">
          <a:xfrm rot="18624186">
            <a:off x="5850678" y="3582368"/>
            <a:ext cx="531661"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CD163</a:t>
            </a:r>
          </a:p>
        </p:txBody>
      </p:sp>
      <p:sp>
        <p:nvSpPr>
          <p:cNvPr id="56" name="Text Box 28">
            <a:extLst>
              <a:ext uri="{FF2B5EF4-FFF2-40B4-BE49-F238E27FC236}">
                <a16:creationId xmlns:a16="http://schemas.microsoft.com/office/drawing/2014/main" id="{A458508A-67D1-481F-82F6-2EEE525EEA66}"/>
              </a:ext>
            </a:extLst>
          </p:cNvPr>
          <p:cNvSpPr txBox="1">
            <a:spLocks noChangeArrowheads="1"/>
          </p:cNvSpPr>
          <p:nvPr/>
        </p:nvSpPr>
        <p:spPr bwMode="auto">
          <a:xfrm rot="18426286">
            <a:off x="4139340" y="3515933"/>
            <a:ext cx="587739" cy="191781"/>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IL-1</a:t>
            </a:r>
            <a:r>
              <a:rPr kumimoji="1" lang="en-US" altLang="zh-CN" sz="800" dirty="0">
                <a:latin typeface="Symbol" pitchFamily="18" charset="2"/>
                <a:ea typeface="SimSun" charset="-122"/>
                <a:cs typeface="Arial" pitchFamily="34" charset="0"/>
              </a:rPr>
              <a:t>b</a:t>
            </a:r>
          </a:p>
        </p:txBody>
      </p:sp>
      <p:cxnSp>
        <p:nvCxnSpPr>
          <p:cNvPr id="57" name="직선 연결선 133">
            <a:extLst>
              <a:ext uri="{FF2B5EF4-FFF2-40B4-BE49-F238E27FC236}">
                <a16:creationId xmlns:a16="http://schemas.microsoft.com/office/drawing/2014/main" id="{583F9EDF-AD51-48A7-974D-6B735130A04D}"/>
              </a:ext>
            </a:extLst>
          </p:cNvPr>
          <p:cNvCxnSpPr>
            <a:cxnSpLocks/>
          </p:cNvCxnSpPr>
          <p:nvPr/>
        </p:nvCxnSpPr>
        <p:spPr>
          <a:xfrm>
            <a:off x="3787190" y="3944401"/>
            <a:ext cx="1367126"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8" name="TextBox 57">
            <a:extLst>
              <a:ext uri="{FF2B5EF4-FFF2-40B4-BE49-F238E27FC236}">
                <a16:creationId xmlns:a16="http://schemas.microsoft.com/office/drawing/2014/main" id="{9A2D0A75-65FF-483F-9F84-36FCF9FCCBDC}"/>
              </a:ext>
            </a:extLst>
          </p:cNvPr>
          <p:cNvSpPr txBox="1"/>
          <p:nvPr/>
        </p:nvSpPr>
        <p:spPr>
          <a:xfrm>
            <a:off x="4363215" y="3977182"/>
            <a:ext cx="594227" cy="194579"/>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M1</a:t>
            </a:r>
          </a:p>
        </p:txBody>
      </p:sp>
      <p:sp>
        <p:nvSpPr>
          <p:cNvPr id="59" name="TextBox 58">
            <a:extLst>
              <a:ext uri="{FF2B5EF4-FFF2-40B4-BE49-F238E27FC236}">
                <a16:creationId xmlns:a16="http://schemas.microsoft.com/office/drawing/2014/main" id="{F5A4DA5D-9A61-431F-A2DB-AFCC472BB474}"/>
              </a:ext>
            </a:extLst>
          </p:cNvPr>
          <p:cNvSpPr txBox="1"/>
          <p:nvPr/>
        </p:nvSpPr>
        <p:spPr>
          <a:xfrm>
            <a:off x="5540271" y="3977182"/>
            <a:ext cx="329337" cy="194579"/>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M2</a:t>
            </a:r>
          </a:p>
        </p:txBody>
      </p:sp>
      <p:sp>
        <p:nvSpPr>
          <p:cNvPr id="60" name="Text Box 28">
            <a:extLst>
              <a:ext uri="{FF2B5EF4-FFF2-40B4-BE49-F238E27FC236}">
                <a16:creationId xmlns:a16="http://schemas.microsoft.com/office/drawing/2014/main" id="{6EEA6906-445C-4F2E-B158-A1502938D818}"/>
              </a:ext>
            </a:extLst>
          </p:cNvPr>
          <p:cNvSpPr txBox="1">
            <a:spLocks noChangeArrowheads="1"/>
          </p:cNvSpPr>
          <p:nvPr/>
        </p:nvSpPr>
        <p:spPr bwMode="auto">
          <a:xfrm>
            <a:off x="3429589" y="2323415"/>
            <a:ext cx="347632" cy="219075"/>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8</a:t>
            </a:r>
          </a:p>
        </p:txBody>
      </p:sp>
      <p:sp>
        <p:nvSpPr>
          <p:cNvPr id="62" name="TextBox 61">
            <a:extLst>
              <a:ext uri="{FF2B5EF4-FFF2-40B4-BE49-F238E27FC236}">
                <a16:creationId xmlns:a16="http://schemas.microsoft.com/office/drawing/2014/main" id="{4CBBBE48-4EE0-4A11-90DB-4DBBC70AB8FC}"/>
              </a:ext>
            </a:extLst>
          </p:cNvPr>
          <p:cNvSpPr txBox="1"/>
          <p:nvPr/>
        </p:nvSpPr>
        <p:spPr>
          <a:xfrm>
            <a:off x="4677737" y="2199422"/>
            <a:ext cx="594227" cy="215444"/>
          </a:xfrm>
          <a:prstGeom prst="rect">
            <a:avLst/>
          </a:prstGeom>
          <a:noFill/>
        </p:spPr>
        <p:txBody>
          <a:bodyPr wrap="square" rtlCol="0">
            <a:spAutoFit/>
          </a:bodyPr>
          <a:lstStyle/>
          <a:p>
            <a:r>
              <a:rPr lang="en-US" sz="800" b="1" dirty="0" err="1">
                <a:latin typeface="Arial" panose="020B0604020202020204" pitchFamily="34" charset="0"/>
                <a:cs typeface="Arial" panose="020B0604020202020204" pitchFamily="34" charset="0"/>
              </a:rPr>
              <a:t>eFat</a:t>
            </a:r>
            <a:endParaRPr lang="en-US" sz="800" b="1" dirty="0">
              <a:latin typeface="Arial" panose="020B0604020202020204" pitchFamily="34" charset="0"/>
              <a:cs typeface="Arial" panose="020B0604020202020204" pitchFamily="34" charset="0"/>
            </a:endParaRPr>
          </a:p>
        </p:txBody>
      </p:sp>
      <p:sp>
        <p:nvSpPr>
          <p:cNvPr id="66" name="Text Box 28">
            <a:extLst>
              <a:ext uri="{FF2B5EF4-FFF2-40B4-BE49-F238E27FC236}">
                <a16:creationId xmlns:a16="http://schemas.microsoft.com/office/drawing/2014/main" id="{880EF1AF-B4C1-4DAE-A39E-E38B754238F6}"/>
              </a:ext>
            </a:extLst>
          </p:cNvPr>
          <p:cNvSpPr txBox="1">
            <a:spLocks noChangeArrowheads="1"/>
          </p:cNvSpPr>
          <p:nvPr/>
        </p:nvSpPr>
        <p:spPr bwMode="auto">
          <a:xfrm>
            <a:off x="3426509" y="2578658"/>
            <a:ext cx="347632"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6</a:t>
            </a:r>
          </a:p>
        </p:txBody>
      </p:sp>
      <p:sp>
        <p:nvSpPr>
          <p:cNvPr id="67" name="Text Box 67">
            <a:extLst>
              <a:ext uri="{FF2B5EF4-FFF2-40B4-BE49-F238E27FC236}">
                <a16:creationId xmlns:a16="http://schemas.microsoft.com/office/drawing/2014/main" id="{D9FE604C-1A32-4B99-B171-999E647948F2}"/>
              </a:ext>
            </a:extLst>
          </p:cNvPr>
          <p:cNvSpPr txBox="1">
            <a:spLocks noChangeArrowheads="1"/>
          </p:cNvSpPr>
          <p:nvPr/>
        </p:nvSpPr>
        <p:spPr bwMode="auto">
          <a:xfrm>
            <a:off x="3446511" y="4080887"/>
            <a:ext cx="304741" cy="307777"/>
          </a:xfrm>
          <a:prstGeom prst="rect">
            <a:avLst/>
          </a:prstGeom>
          <a:noFill/>
          <a:ln w="38100">
            <a:noFill/>
            <a:miter lim="800000"/>
            <a:headEnd/>
            <a:tailEnd/>
          </a:ln>
        </p:spPr>
        <p:txBody>
          <a:bodyPr>
            <a:prstTxWarp prst="textNoShape">
              <a:avLst/>
            </a:prstTxWarp>
            <a:spAutoFit/>
          </a:bodyPr>
          <a:lstStyle/>
          <a:p>
            <a:pPr algn="ctr">
              <a:spcBef>
                <a:spcPct val="50000"/>
              </a:spcBef>
            </a:pPr>
            <a:r>
              <a:rPr lang="en-US" altLang="zh-CN" sz="1400" b="1" dirty="0">
                <a:latin typeface="Arial"/>
                <a:ea typeface="宋体" pitchFamily="-108" charset="-122"/>
                <a:cs typeface="Arial"/>
              </a:rPr>
              <a:t>F</a:t>
            </a:r>
          </a:p>
        </p:txBody>
      </p:sp>
      <p:sp>
        <p:nvSpPr>
          <p:cNvPr id="74" name="Text Box 28">
            <a:extLst>
              <a:ext uri="{FF2B5EF4-FFF2-40B4-BE49-F238E27FC236}">
                <a16:creationId xmlns:a16="http://schemas.microsoft.com/office/drawing/2014/main" id="{511A7359-A893-475B-A073-74AA3D8D596A}"/>
              </a:ext>
            </a:extLst>
          </p:cNvPr>
          <p:cNvSpPr txBox="1">
            <a:spLocks noChangeArrowheads="1"/>
          </p:cNvSpPr>
          <p:nvPr/>
        </p:nvSpPr>
        <p:spPr bwMode="auto">
          <a:xfrm>
            <a:off x="3871252" y="5082319"/>
            <a:ext cx="315468" cy="242567"/>
          </a:xfrm>
          <a:prstGeom prst="rect">
            <a:avLst/>
          </a:prstGeom>
          <a:noFill/>
          <a:ln w="9525">
            <a:noFill/>
            <a:miter lim="800000"/>
            <a:headEnd/>
            <a:tailEnd/>
          </a:ln>
        </p:spPr>
        <p:txBody>
          <a:bodyPr wrap="square"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76" name="Text Box 28">
            <a:extLst>
              <a:ext uri="{FF2B5EF4-FFF2-40B4-BE49-F238E27FC236}">
                <a16:creationId xmlns:a16="http://schemas.microsoft.com/office/drawing/2014/main" id="{51C3984F-4184-44A3-84FB-0537503752AF}"/>
              </a:ext>
            </a:extLst>
          </p:cNvPr>
          <p:cNvSpPr txBox="1">
            <a:spLocks noChangeArrowheads="1"/>
          </p:cNvSpPr>
          <p:nvPr/>
        </p:nvSpPr>
        <p:spPr bwMode="auto">
          <a:xfrm>
            <a:off x="3866492" y="5453763"/>
            <a:ext cx="326460" cy="234642"/>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0</a:t>
            </a:r>
          </a:p>
        </p:txBody>
      </p:sp>
      <p:sp>
        <p:nvSpPr>
          <p:cNvPr id="68" name="TextBox 67">
            <a:extLst>
              <a:ext uri="{FF2B5EF4-FFF2-40B4-BE49-F238E27FC236}">
                <a16:creationId xmlns:a16="http://schemas.microsoft.com/office/drawing/2014/main" id="{B862234E-8EE8-4F64-BD6B-32FD42C33D4E}"/>
              </a:ext>
            </a:extLst>
          </p:cNvPr>
          <p:cNvSpPr txBox="1"/>
          <p:nvPr/>
        </p:nvSpPr>
        <p:spPr>
          <a:xfrm rot="16200000">
            <a:off x="3073125" y="4849797"/>
            <a:ext cx="1671685" cy="215444"/>
          </a:xfrm>
          <a:prstGeom prst="rect">
            <a:avLst/>
          </a:prstGeom>
          <a:noFill/>
        </p:spPr>
        <p:txBody>
          <a:bodyPr wrap="square" rtlCol="0">
            <a:spAutoFit/>
          </a:bodyPr>
          <a:lstStyle/>
          <a:p>
            <a:r>
              <a:rPr lang="en-US" sz="800" dirty="0">
                <a:latin typeface="Arial" pitchFamily="34" charset="0"/>
                <a:cs typeface="Arial" pitchFamily="34" charset="0"/>
              </a:rPr>
              <a:t>Relative mRNA levels (Fold)</a:t>
            </a:r>
          </a:p>
        </p:txBody>
      </p:sp>
      <p:sp>
        <p:nvSpPr>
          <p:cNvPr id="70" name="TextBox 69">
            <a:extLst>
              <a:ext uri="{FF2B5EF4-FFF2-40B4-BE49-F238E27FC236}">
                <a16:creationId xmlns:a16="http://schemas.microsoft.com/office/drawing/2014/main" id="{A029466D-C932-427A-A8D9-E36BED272D81}"/>
              </a:ext>
            </a:extLst>
          </p:cNvPr>
          <p:cNvSpPr txBox="1"/>
          <p:nvPr/>
        </p:nvSpPr>
        <p:spPr>
          <a:xfrm>
            <a:off x="4853176" y="4263415"/>
            <a:ext cx="821539" cy="219000"/>
          </a:xfrm>
          <a:prstGeom prst="rect">
            <a:avLst/>
          </a:prstGeom>
          <a:noFill/>
        </p:spPr>
        <p:txBody>
          <a:bodyPr wrap="square" rtlCol="0">
            <a:spAutoFit/>
          </a:bodyPr>
          <a:lstStyle/>
          <a:p>
            <a:r>
              <a:rPr lang="en-US" sz="800" b="1" dirty="0">
                <a:latin typeface="Arial" panose="020B0604020202020204" pitchFamily="34" charset="0"/>
                <a:cs typeface="Arial" panose="020B0604020202020204" pitchFamily="34" charset="0"/>
              </a:rPr>
              <a:t>Muscle</a:t>
            </a:r>
          </a:p>
        </p:txBody>
      </p:sp>
      <p:cxnSp>
        <p:nvCxnSpPr>
          <p:cNvPr id="73" name="직선 연결선 204">
            <a:extLst>
              <a:ext uri="{FF2B5EF4-FFF2-40B4-BE49-F238E27FC236}">
                <a16:creationId xmlns:a16="http://schemas.microsoft.com/office/drawing/2014/main" id="{81608F3C-CF55-4C9B-AB0B-3DC17985C126}"/>
              </a:ext>
            </a:extLst>
          </p:cNvPr>
          <p:cNvCxnSpPr>
            <a:cxnSpLocks/>
          </p:cNvCxnSpPr>
          <p:nvPr/>
        </p:nvCxnSpPr>
        <p:spPr>
          <a:xfrm flipV="1">
            <a:off x="4142699" y="6032241"/>
            <a:ext cx="923164" cy="153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5" name="Text Box 28">
            <a:extLst>
              <a:ext uri="{FF2B5EF4-FFF2-40B4-BE49-F238E27FC236}">
                <a16:creationId xmlns:a16="http://schemas.microsoft.com/office/drawing/2014/main" id="{6B60F67F-ED26-4F82-9FD1-2418E4CE7ED7}"/>
              </a:ext>
            </a:extLst>
          </p:cNvPr>
          <p:cNvSpPr txBox="1">
            <a:spLocks noChangeArrowheads="1"/>
          </p:cNvSpPr>
          <p:nvPr/>
        </p:nvSpPr>
        <p:spPr bwMode="auto">
          <a:xfrm>
            <a:off x="3694005" y="4376982"/>
            <a:ext cx="480613"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78" name="Text Box 28">
            <a:extLst>
              <a:ext uri="{FF2B5EF4-FFF2-40B4-BE49-F238E27FC236}">
                <a16:creationId xmlns:a16="http://schemas.microsoft.com/office/drawing/2014/main" id="{FBE74DC3-68A1-412D-B8DE-B0517E473C83}"/>
              </a:ext>
            </a:extLst>
          </p:cNvPr>
          <p:cNvSpPr txBox="1">
            <a:spLocks noChangeArrowheads="1"/>
          </p:cNvSpPr>
          <p:nvPr/>
        </p:nvSpPr>
        <p:spPr bwMode="auto">
          <a:xfrm rot="18426286">
            <a:off x="3958659" y="5568306"/>
            <a:ext cx="661505" cy="26514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TNF-</a:t>
            </a:r>
            <a:r>
              <a:rPr kumimoji="1" lang="en-US" altLang="zh-CN" sz="800" dirty="0">
                <a:latin typeface="Symbol" pitchFamily="18" charset="2"/>
                <a:ea typeface="SimSun" charset="-122"/>
                <a:cs typeface="Arial" pitchFamily="34" charset="0"/>
              </a:rPr>
              <a:t>a</a:t>
            </a:r>
          </a:p>
        </p:txBody>
      </p:sp>
      <p:sp>
        <p:nvSpPr>
          <p:cNvPr id="79" name="Text Box 28">
            <a:extLst>
              <a:ext uri="{FF2B5EF4-FFF2-40B4-BE49-F238E27FC236}">
                <a16:creationId xmlns:a16="http://schemas.microsoft.com/office/drawing/2014/main" id="{6F7945F8-9295-4018-AB92-A63AA7EB914A}"/>
              </a:ext>
            </a:extLst>
          </p:cNvPr>
          <p:cNvSpPr txBox="1">
            <a:spLocks noChangeArrowheads="1"/>
          </p:cNvSpPr>
          <p:nvPr/>
        </p:nvSpPr>
        <p:spPr bwMode="auto">
          <a:xfrm rot="18624186">
            <a:off x="5022070" y="5556035"/>
            <a:ext cx="598388" cy="26514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Mgl1</a:t>
            </a:r>
          </a:p>
        </p:txBody>
      </p:sp>
      <p:sp>
        <p:nvSpPr>
          <p:cNvPr id="80" name="Text Box 28">
            <a:extLst>
              <a:ext uri="{FF2B5EF4-FFF2-40B4-BE49-F238E27FC236}">
                <a16:creationId xmlns:a16="http://schemas.microsoft.com/office/drawing/2014/main" id="{588E4A37-6649-4D34-BD60-8FEB1AA0AFDF}"/>
              </a:ext>
            </a:extLst>
          </p:cNvPr>
          <p:cNvSpPr txBox="1">
            <a:spLocks noChangeArrowheads="1"/>
          </p:cNvSpPr>
          <p:nvPr/>
        </p:nvSpPr>
        <p:spPr bwMode="auto">
          <a:xfrm rot="18727989">
            <a:off x="4331124" y="5650780"/>
            <a:ext cx="525680" cy="26514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MCP-1</a:t>
            </a:r>
          </a:p>
        </p:txBody>
      </p:sp>
      <p:sp>
        <p:nvSpPr>
          <p:cNvPr id="81" name="Text Box 28">
            <a:extLst>
              <a:ext uri="{FF2B5EF4-FFF2-40B4-BE49-F238E27FC236}">
                <a16:creationId xmlns:a16="http://schemas.microsoft.com/office/drawing/2014/main" id="{C920CC7E-BC15-46AF-8259-BDC292A6FC10}"/>
              </a:ext>
            </a:extLst>
          </p:cNvPr>
          <p:cNvSpPr txBox="1">
            <a:spLocks noChangeArrowheads="1"/>
          </p:cNvSpPr>
          <p:nvPr/>
        </p:nvSpPr>
        <p:spPr bwMode="auto">
          <a:xfrm rot="18452236">
            <a:off x="4700863" y="5509746"/>
            <a:ext cx="661505" cy="26514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IL-6</a:t>
            </a:r>
            <a:endParaRPr kumimoji="1" lang="en-US" altLang="zh-CN" sz="800" dirty="0">
              <a:latin typeface="Symbol" pitchFamily="18" charset="2"/>
              <a:ea typeface="SimSun" charset="-122"/>
              <a:cs typeface="Arial" pitchFamily="34" charset="0"/>
            </a:endParaRPr>
          </a:p>
        </p:txBody>
      </p:sp>
      <p:sp>
        <p:nvSpPr>
          <p:cNvPr id="82" name="Text Box 28">
            <a:extLst>
              <a:ext uri="{FF2B5EF4-FFF2-40B4-BE49-F238E27FC236}">
                <a16:creationId xmlns:a16="http://schemas.microsoft.com/office/drawing/2014/main" id="{E9F2656E-E1CF-460B-A3CB-6106C56BDE1B}"/>
              </a:ext>
            </a:extLst>
          </p:cNvPr>
          <p:cNvSpPr txBox="1">
            <a:spLocks noChangeArrowheads="1"/>
          </p:cNvSpPr>
          <p:nvPr/>
        </p:nvSpPr>
        <p:spPr bwMode="auto">
          <a:xfrm rot="18624186">
            <a:off x="5614917" y="5629629"/>
            <a:ext cx="598388" cy="26514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CD206</a:t>
            </a:r>
          </a:p>
        </p:txBody>
      </p:sp>
      <p:sp>
        <p:nvSpPr>
          <p:cNvPr id="83" name="Text Box 28">
            <a:extLst>
              <a:ext uri="{FF2B5EF4-FFF2-40B4-BE49-F238E27FC236}">
                <a16:creationId xmlns:a16="http://schemas.microsoft.com/office/drawing/2014/main" id="{393572C9-853D-4215-B453-29E23FCFA059}"/>
              </a:ext>
            </a:extLst>
          </p:cNvPr>
          <p:cNvSpPr txBox="1">
            <a:spLocks noChangeArrowheads="1"/>
          </p:cNvSpPr>
          <p:nvPr/>
        </p:nvSpPr>
        <p:spPr bwMode="auto">
          <a:xfrm rot="18624186">
            <a:off x="5299487" y="5633658"/>
            <a:ext cx="598388" cy="26514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CD163</a:t>
            </a:r>
          </a:p>
        </p:txBody>
      </p:sp>
      <p:sp>
        <p:nvSpPr>
          <p:cNvPr id="87" name="TextBox 86">
            <a:extLst>
              <a:ext uri="{FF2B5EF4-FFF2-40B4-BE49-F238E27FC236}">
                <a16:creationId xmlns:a16="http://schemas.microsoft.com/office/drawing/2014/main" id="{D7480D9F-90FA-40C8-97ED-9D56C08C16EC}"/>
              </a:ext>
            </a:extLst>
          </p:cNvPr>
          <p:cNvSpPr txBox="1"/>
          <p:nvPr/>
        </p:nvSpPr>
        <p:spPr>
          <a:xfrm>
            <a:off x="4444144" y="6084216"/>
            <a:ext cx="821539" cy="219000"/>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M1</a:t>
            </a:r>
          </a:p>
        </p:txBody>
      </p:sp>
      <p:sp>
        <p:nvSpPr>
          <p:cNvPr id="88" name="TextBox 87">
            <a:extLst>
              <a:ext uri="{FF2B5EF4-FFF2-40B4-BE49-F238E27FC236}">
                <a16:creationId xmlns:a16="http://schemas.microsoft.com/office/drawing/2014/main" id="{F75845BA-62F9-42B4-B816-178F12632A8B}"/>
              </a:ext>
            </a:extLst>
          </p:cNvPr>
          <p:cNvSpPr txBox="1"/>
          <p:nvPr/>
        </p:nvSpPr>
        <p:spPr>
          <a:xfrm>
            <a:off x="5398433" y="6079994"/>
            <a:ext cx="455320" cy="219000"/>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M2</a:t>
            </a:r>
          </a:p>
        </p:txBody>
      </p:sp>
      <p:sp>
        <p:nvSpPr>
          <p:cNvPr id="92" name="TextBox 91">
            <a:extLst>
              <a:ext uri="{FF2B5EF4-FFF2-40B4-BE49-F238E27FC236}">
                <a16:creationId xmlns:a16="http://schemas.microsoft.com/office/drawing/2014/main" id="{0AF8052D-0CE8-4BF5-8BBF-01D9444C4D2F}"/>
              </a:ext>
            </a:extLst>
          </p:cNvPr>
          <p:cNvSpPr txBox="1"/>
          <p:nvPr/>
        </p:nvSpPr>
        <p:spPr>
          <a:xfrm>
            <a:off x="146829" y="6669610"/>
            <a:ext cx="6564341" cy="1785104"/>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a:t>
            </a:r>
            <a:r>
              <a:rPr lang="en-US" sz="1000" b="1" dirty="0">
                <a:latin typeface="Arial"/>
                <a:cs typeface="Arial"/>
              </a:rPr>
              <a:t>Figure 4. The expression of inflammation-related genes in the tissues of APPL2</a:t>
            </a:r>
            <a:r>
              <a:rPr lang="en-US" sz="1000" b="1" baseline="30000" dirty="0">
                <a:latin typeface="Arial"/>
                <a:cs typeface="Arial"/>
              </a:rPr>
              <a:t>HepKO</a:t>
            </a:r>
            <a:r>
              <a:rPr lang="en-US" sz="1000" b="1" dirty="0">
                <a:latin typeface="Arial"/>
                <a:cs typeface="Arial"/>
              </a:rPr>
              <a:t> and their control littermate mice on HFD. </a:t>
            </a:r>
            <a:r>
              <a:rPr lang="en-US" sz="1000" dirty="0">
                <a:latin typeface="Arial"/>
                <a:cs typeface="Arial"/>
              </a:rPr>
              <a:t>(</a:t>
            </a:r>
            <a:r>
              <a:rPr lang="en-US" sz="1000" b="1" dirty="0">
                <a:latin typeface="Arial"/>
                <a:cs typeface="Arial"/>
              </a:rPr>
              <a:t>A</a:t>
            </a:r>
            <a:r>
              <a:rPr lang="en-US" sz="1000" dirty="0">
                <a:latin typeface="Arial"/>
                <a:cs typeface="Arial"/>
              </a:rPr>
              <a:t>) Gene expression of M2 macrophage markers in the liver of control (loxp) and APPL2</a:t>
            </a:r>
            <a:r>
              <a:rPr lang="en-US" sz="1000" baseline="30000" dirty="0">
                <a:latin typeface="Arial"/>
                <a:cs typeface="Arial"/>
              </a:rPr>
              <a:t>HepKO</a:t>
            </a:r>
            <a:r>
              <a:rPr lang="en-US" sz="1000" dirty="0">
                <a:latin typeface="Arial"/>
                <a:cs typeface="Arial"/>
              </a:rPr>
              <a:t> mice under HFD. (</a:t>
            </a:r>
            <a:r>
              <a:rPr lang="en-US" sz="1000" b="1" dirty="0">
                <a:latin typeface="Arial"/>
                <a:cs typeface="Arial"/>
              </a:rPr>
              <a:t>B</a:t>
            </a:r>
            <a:r>
              <a:rPr lang="en-US" sz="1000" dirty="0">
                <a:latin typeface="Arial"/>
                <a:cs typeface="Arial"/>
              </a:rPr>
              <a:t>) Levels of pro-inflammatory cytokines in the serum. The pro-inflammatory cytokines was measured by using </a:t>
            </a:r>
            <a:r>
              <a:rPr lang="en-US" sz="1000" dirty="0" err="1">
                <a:latin typeface="Arial"/>
                <a:cs typeface="Arial"/>
              </a:rPr>
              <a:t>LEGENDplex</a:t>
            </a:r>
            <a:r>
              <a:rPr lang="en-US" sz="1000" dirty="0">
                <a:latin typeface="Arial"/>
                <a:cs typeface="Arial"/>
              </a:rPr>
              <a:t> kit (</a:t>
            </a:r>
            <a:r>
              <a:rPr lang="en-US" sz="1000" dirty="0" err="1">
                <a:latin typeface="Arial"/>
                <a:cs typeface="Arial"/>
              </a:rPr>
              <a:t>BioLegend</a:t>
            </a:r>
            <a:r>
              <a:rPr lang="en-US" sz="1000" dirty="0">
                <a:latin typeface="Arial"/>
                <a:cs typeface="Arial"/>
              </a:rPr>
              <a:t>, cat#:740446). (</a:t>
            </a:r>
            <a:r>
              <a:rPr lang="en-US" sz="1000" b="1" dirty="0">
                <a:latin typeface="Arial"/>
                <a:cs typeface="Arial"/>
              </a:rPr>
              <a:t>C</a:t>
            </a:r>
            <a:r>
              <a:rPr lang="en-US" sz="1000" dirty="0">
                <a:latin typeface="Arial"/>
                <a:cs typeface="Arial"/>
              </a:rPr>
              <a:t>) </a:t>
            </a:r>
            <a:r>
              <a:rPr lang="en-US" sz="1000" dirty="0" err="1">
                <a:latin typeface="Arial"/>
                <a:cs typeface="Arial"/>
              </a:rPr>
              <a:t>qRT</a:t>
            </a:r>
            <a:r>
              <a:rPr lang="en-US" sz="1000" dirty="0">
                <a:latin typeface="Arial"/>
                <a:cs typeface="Arial"/>
              </a:rPr>
              <a:t>-PCR of genes related with innate immunity in liver tissue. The specific primers for Lymphocyte Antigen 86 (LY86), Lymphocyte Antigen 96 (MD-2), Serum amyloid A1 (SAA), </a:t>
            </a:r>
            <a:r>
              <a:rPr lang="en-US" sz="1000" dirty="0" err="1">
                <a:latin typeface="Arial"/>
                <a:cs typeface="Arial"/>
              </a:rPr>
              <a:t>Hepatoglobin</a:t>
            </a:r>
            <a:r>
              <a:rPr lang="en-US" sz="1000" dirty="0">
                <a:latin typeface="Arial"/>
                <a:cs typeface="Arial"/>
              </a:rPr>
              <a:t> (HP), Fibrinogen alpha chain (FGA), Fibrinogen beta chain (FGB), Fibrinogen gamma chain (FGG), Serine proteinase inhibitor A1 (SERP) and Hemopexin (HPX) genes, were used. Quantitative real time PCR was performed with cDNA from liver tissue of HFD-fed control (loxp) and APPL2</a:t>
            </a:r>
            <a:r>
              <a:rPr lang="en-US" sz="1000" baseline="30000" dirty="0">
                <a:latin typeface="Arial"/>
                <a:cs typeface="Arial"/>
              </a:rPr>
              <a:t>HepKO</a:t>
            </a:r>
            <a:r>
              <a:rPr lang="en-US" sz="1000" dirty="0">
                <a:latin typeface="Arial"/>
                <a:cs typeface="Arial"/>
              </a:rPr>
              <a:t> mice. Expression levels of M1 and M2 macrophage markers in epididymal fat (</a:t>
            </a:r>
            <a:r>
              <a:rPr lang="en-US" sz="1000" dirty="0" err="1">
                <a:latin typeface="Arial"/>
                <a:cs typeface="Arial"/>
              </a:rPr>
              <a:t>eFat</a:t>
            </a:r>
            <a:r>
              <a:rPr lang="en-US" sz="1000" dirty="0">
                <a:latin typeface="Arial"/>
                <a:cs typeface="Arial"/>
              </a:rPr>
              <a:t>) (</a:t>
            </a:r>
            <a:r>
              <a:rPr lang="en-US" sz="1000" b="1" dirty="0">
                <a:latin typeface="Arial"/>
                <a:cs typeface="Arial"/>
              </a:rPr>
              <a:t>D</a:t>
            </a:r>
            <a:r>
              <a:rPr lang="en-US" sz="1000" dirty="0">
                <a:latin typeface="Arial"/>
                <a:cs typeface="Arial"/>
              </a:rPr>
              <a:t>), subcutaneous fat (</a:t>
            </a:r>
            <a:r>
              <a:rPr lang="en-US" sz="1000" dirty="0" err="1">
                <a:latin typeface="Arial"/>
                <a:cs typeface="Arial"/>
              </a:rPr>
              <a:t>sFat</a:t>
            </a:r>
            <a:r>
              <a:rPr lang="en-US" sz="1000" dirty="0">
                <a:latin typeface="Arial"/>
                <a:cs typeface="Arial"/>
              </a:rPr>
              <a:t>) (</a:t>
            </a:r>
            <a:r>
              <a:rPr lang="en-US" sz="1000" b="1" dirty="0">
                <a:latin typeface="Arial"/>
                <a:cs typeface="Arial"/>
              </a:rPr>
              <a:t>E</a:t>
            </a:r>
            <a:r>
              <a:rPr lang="en-US" sz="1000" dirty="0">
                <a:latin typeface="Arial"/>
                <a:cs typeface="Arial"/>
              </a:rPr>
              <a:t>), and muscle tissue  (</a:t>
            </a:r>
            <a:r>
              <a:rPr lang="en-US" sz="1000" b="1" dirty="0">
                <a:latin typeface="Arial"/>
                <a:cs typeface="Arial"/>
              </a:rPr>
              <a:t>F</a:t>
            </a:r>
            <a:r>
              <a:rPr lang="en-US" sz="1000" dirty="0">
                <a:latin typeface="Arial" panose="020B0604020202020204" pitchFamily="34" charset="0"/>
                <a:cs typeface="Arial" panose="020B0604020202020204" pitchFamily="34" charset="0"/>
              </a:rPr>
              <a:t>). All results are presented as mean ± SD, and p values were calculated using the Student’s t test (*p &lt; 0.05 , **p &lt; 0.01, and ***p &lt; 0.001).</a:t>
            </a:r>
          </a:p>
        </p:txBody>
      </p:sp>
      <p:sp>
        <p:nvSpPr>
          <p:cNvPr id="185" name="Text Box 67">
            <a:extLst>
              <a:ext uri="{FF2B5EF4-FFF2-40B4-BE49-F238E27FC236}">
                <a16:creationId xmlns:a16="http://schemas.microsoft.com/office/drawing/2014/main" id="{A9BFD111-15FD-42B9-9496-8D0B1B8309F9}"/>
              </a:ext>
            </a:extLst>
          </p:cNvPr>
          <p:cNvSpPr txBox="1">
            <a:spLocks noChangeArrowheads="1"/>
          </p:cNvSpPr>
          <p:nvPr/>
        </p:nvSpPr>
        <p:spPr bwMode="auto">
          <a:xfrm flipH="1">
            <a:off x="141925" y="93447"/>
            <a:ext cx="344472" cy="307777"/>
          </a:xfrm>
          <a:prstGeom prst="rect">
            <a:avLst/>
          </a:prstGeom>
          <a:noFill/>
          <a:ln w="38100">
            <a:noFill/>
            <a:miter lim="800000"/>
            <a:headEnd/>
            <a:tailEnd/>
          </a:ln>
        </p:spPr>
        <p:txBody>
          <a:bodyPr wrap="square">
            <a:prstTxWarp prst="textNoShape">
              <a:avLst/>
            </a:prstTxWarp>
            <a:spAutoFit/>
          </a:bodyPr>
          <a:lstStyle/>
          <a:p>
            <a:pPr algn="ctr">
              <a:spcBef>
                <a:spcPct val="50000"/>
              </a:spcBef>
            </a:pPr>
            <a:r>
              <a:rPr lang="en-US" altLang="zh-CN" sz="1400" b="1" dirty="0">
                <a:latin typeface="Arial"/>
                <a:ea typeface="宋体" pitchFamily="-108" charset="-122"/>
                <a:cs typeface="Arial"/>
              </a:rPr>
              <a:t>A</a:t>
            </a:r>
          </a:p>
        </p:txBody>
      </p:sp>
      <p:sp>
        <p:nvSpPr>
          <p:cNvPr id="93" name="TextBox 568">
            <a:extLst>
              <a:ext uri="{FF2B5EF4-FFF2-40B4-BE49-F238E27FC236}">
                <a16:creationId xmlns:a16="http://schemas.microsoft.com/office/drawing/2014/main" id="{3FDB7530-476E-46AD-AD58-0FC9B23BF8DA}"/>
              </a:ext>
            </a:extLst>
          </p:cNvPr>
          <p:cNvSpPr txBox="1">
            <a:spLocks noChangeArrowheads="1"/>
          </p:cNvSpPr>
          <p:nvPr/>
        </p:nvSpPr>
        <p:spPr bwMode="auto">
          <a:xfrm>
            <a:off x="141925" y="1990423"/>
            <a:ext cx="314510" cy="307777"/>
          </a:xfrm>
          <a:prstGeom prst="rect">
            <a:avLst/>
          </a:prstGeom>
          <a:noFill/>
          <a:ln w="9525">
            <a:noFill/>
            <a:miter lim="800000"/>
            <a:headEnd/>
            <a:tailEnd/>
          </a:ln>
        </p:spPr>
        <p:txBody>
          <a:bodyPr wrap="none">
            <a:spAutoFit/>
          </a:bodyPr>
          <a:lstStyle/>
          <a:p>
            <a:r>
              <a:rPr lang="en-US" sz="1400" b="1" dirty="0">
                <a:latin typeface="Arial" pitchFamily="34" charset="0"/>
                <a:cs typeface="Arial" pitchFamily="34" charset="0"/>
              </a:rPr>
              <a:t>C</a:t>
            </a:r>
          </a:p>
        </p:txBody>
      </p:sp>
      <p:sp>
        <p:nvSpPr>
          <p:cNvPr id="111" name="Text Box 28">
            <a:extLst>
              <a:ext uri="{FF2B5EF4-FFF2-40B4-BE49-F238E27FC236}">
                <a16:creationId xmlns:a16="http://schemas.microsoft.com/office/drawing/2014/main" id="{00553644-C95B-494E-9CE4-2F35489BD0DB}"/>
              </a:ext>
            </a:extLst>
          </p:cNvPr>
          <p:cNvSpPr txBox="1">
            <a:spLocks noChangeArrowheads="1"/>
          </p:cNvSpPr>
          <p:nvPr/>
        </p:nvSpPr>
        <p:spPr bwMode="auto">
          <a:xfrm>
            <a:off x="61115" y="2324090"/>
            <a:ext cx="509693" cy="230832"/>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3</a:t>
            </a:r>
          </a:p>
        </p:txBody>
      </p:sp>
      <p:sp>
        <p:nvSpPr>
          <p:cNvPr id="114" name="Text Box 28">
            <a:extLst>
              <a:ext uri="{FF2B5EF4-FFF2-40B4-BE49-F238E27FC236}">
                <a16:creationId xmlns:a16="http://schemas.microsoft.com/office/drawing/2014/main" id="{F796FEC3-0B62-44EC-87F2-669D745D7609}"/>
              </a:ext>
            </a:extLst>
          </p:cNvPr>
          <p:cNvSpPr txBox="1">
            <a:spLocks noChangeArrowheads="1"/>
          </p:cNvSpPr>
          <p:nvPr/>
        </p:nvSpPr>
        <p:spPr bwMode="auto">
          <a:xfrm>
            <a:off x="41870" y="3398400"/>
            <a:ext cx="509693" cy="230832"/>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0</a:t>
            </a:r>
          </a:p>
        </p:txBody>
      </p:sp>
      <p:sp>
        <p:nvSpPr>
          <p:cNvPr id="115" name="Text Box 28">
            <a:extLst>
              <a:ext uri="{FF2B5EF4-FFF2-40B4-BE49-F238E27FC236}">
                <a16:creationId xmlns:a16="http://schemas.microsoft.com/office/drawing/2014/main" id="{0931DB31-3D19-4387-9BDF-2FB9E10DEC91}"/>
              </a:ext>
            </a:extLst>
          </p:cNvPr>
          <p:cNvSpPr txBox="1">
            <a:spLocks noChangeArrowheads="1"/>
          </p:cNvSpPr>
          <p:nvPr/>
        </p:nvSpPr>
        <p:spPr bwMode="auto">
          <a:xfrm>
            <a:off x="64038" y="3039854"/>
            <a:ext cx="509693" cy="230832"/>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1</a:t>
            </a:r>
          </a:p>
        </p:txBody>
      </p:sp>
      <p:sp>
        <p:nvSpPr>
          <p:cNvPr id="116" name="Text Box 28">
            <a:extLst>
              <a:ext uri="{FF2B5EF4-FFF2-40B4-BE49-F238E27FC236}">
                <a16:creationId xmlns:a16="http://schemas.microsoft.com/office/drawing/2014/main" id="{7AFFE61F-1127-4A51-A5D1-0F1385649C55}"/>
              </a:ext>
            </a:extLst>
          </p:cNvPr>
          <p:cNvSpPr txBox="1">
            <a:spLocks noChangeArrowheads="1"/>
          </p:cNvSpPr>
          <p:nvPr/>
        </p:nvSpPr>
        <p:spPr bwMode="auto">
          <a:xfrm>
            <a:off x="64038" y="2685725"/>
            <a:ext cx="509693" cy="230832"/>
          </a:xfrm>
          <a:prstGeom prst="rect">
            <a:avLst/>
          </a:prstGeom>
          <a:noFill/>
          <a:ln w="9525">
            <a:noFill/>
            <a:miter lim="800000"/>
            <a:headEnd/>
            <a:tailEnd/>
          </a:ln>
        </p:spPr>
        <p:txBody>
          <a:bodyPr wrap="square" tIns="91440">
            <a:spAutoFit/>
          </a:bodyPr>
          <a:lstStyle/>
          <a:p>
            <a:pPr algn="r"/>
            <a:r>
              <a:rPr kumimoji="1" lang="en-US" altLang="zh-CN" sz="600" dirty="0">
                <a:latin typeface="Arial" pitchFamily="34" charset="0"/>
                <a:ea typeface="SimSun" charset="-122"/>
                <a:cs typeface="Arial" pitchFamily="34" charset="0"/>
              </a:rPr>
              <a:t>2</a:t>
            </a:r>
          </a:p>
        </p:txBody>
      </p:sp>
      <p:sp>
        <p:nvSpPr>
          <p:cNvPr id="117" name="Text Box 28">
            <a:extLst>
              <a:ext uri="{FF2B5EF4-FFF2-40B4-BE49-F238E27FC236}">
                <a16:creationId xmlns:a16="http://schemas.microsoft.com/office/drawing/2014/main" id="{74D11E63-8FCB-4660-8C3E-18E858E2D098}"/>
              </a:ext>
            </a:extLst>
          </p:cNvPr>
          <p:cNvSpPr txBox="1">
            <a:spLocks noChangeArrowheads="1"/>
          </p:cNvSpPr>
          <p:nvPr/>
        </p:nvSpPr>
        <p:spPr bwMode="auto">
          <a:xfrm>
            <a:off x="492842" y="3542154"/>
            <a:ext cx="60028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LY86</a:t>
            </a:r>
          </a:p>
        </p:txBody>
      </p:sp>
      <p:sp>
        <p:nvSpPr>
          <p:cNvPr id="118" name="Text Box 28">
            <a:extLst>
              <a:ext uri="{FF2B5EF4-FFF2-40B4-BE49-F238E27FC236}">
                <a16:creationId xmlns:a16="http://schemas.microsoft.com/office/drawing/2014/main" id="{45A77144-5835-4A20-B1EC-9F1814C98AA1}"/>
              </a:ext>
            </a:extLst>
          </p:cNvPr>
          <p:cNvSpPr txBox="1">
            <a:spLocks noChangeArrowheads="1"/>
          </p:cNvSpPr>
          <p:nvPr/>
        </p:nvSpPr>
        <p:spPr bwMode="auto">
          <a:xfrm>
            <a:off x="790118" y="3541586"/>
            <a:ext cx="60028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LY96</a:t>
            </a:r>
          </a:p>
        </p:txBody>
      </p:sp>
      <p:sp>
        <p:nvSpPr>
          <p:cNvPr id="119" name="Text Box 28">
            <a:extLst>
              <a:ext uri="{FF2B5EF4-FFF2-40B4-BE49-F238E27FC236}">
                <a16:creationId xmlns:a16="http://schemas.microsoft.com/office/drawing/2014/main" id="{0CF3F845-B513-4AD8-8E6B-E570ED470AA2}"/>
              </a:ext>
            </a:extLst>
          </p:cNvPr>
          <p:cNvSpPr txBox="1">
            <a:spLocks noChangeArrowheads="1"/>
          </p:cNvSpPr>
          <p:nvPr/>
        </p:nvSpPr>
        <p:spPr bwMode="auto">
          <a:xfrm>
            <a:off x="1103064" y="3542154"/>
            <a:ext cx="600289" cy="20853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SAA</a:t>
            </a:r>
          </a:p>
        </p:txBody>
      </p:sp>
      <p:sp>
        <p:nvSpPr>
          <p:cNvPr id="120" name="Text Box 28">
            <a:extLst>
              <a:ext uri="{FF2B5EF4-FFF2-40B4-BE49-F238E27FC236}">
                <a16:creationId xmlns:a16="http://schemas.microsoft.com/office/drawing/2014/main" id="{6571C744-54B1-4E13-8380-83631F05D5C9}"/>
              </a:ext>
            </a:extLst>
          </p:cNvPr>
          <p:cNvSpPr txBox="1">
            <a:spLocks noChangeArrowheads="1"/>
          </p:cNvSpPr>
          <p:nvPr/>
        </p:nvSpPr>
        <p:spPr bwMode="auto">
          <a:xfrm>
            <a:off x="1449209" y="3542154"/>
            <a:ext cx="600289" cy="20853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HP</a:t>
            </a:r>
          </a:p>
        </p:txBody>
      </p:sp>
      <p:sp>
        <p:nvSpPr>
          <p:cNvPr id="121" name="Text Box 28">
            <a:extLst>
              <a:ext uri="{FF2B5EF4-FFF2-40B4-BE49-F238E27FC236}">
                <a16:creationId xmlns:a16="http://schemas.microsoft.com/office/drawing/2014/main" id="{5616F5B7-F496-4512-BED9-44C7C34B4A67}"/>
              </a:ext>
            </a:extLst>
          </p:cNvPr>
          <p:cNvSpPr txBox="1">
            <a:spLocks noChangeArrowheads="1"/>
          </p:cNvSpPr>
          <p:nvPr/>
        </p:nvSpPr>
        <p:spPr bwMode="auto">
          <a:xfrm>
            <a:off x="1724972" y="3542154"/>
            <a:ext cx="600289" cy="20853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FGA</a:t>
            </a:r>
          </a:p>
        </p:txBody>
      </p:sp>
      <p:sp>
        <p:nvSpPr>
          <p:cNvPr id="122" name="Text Box 28">
            <a:extLst>
              <a:ext uri="{FF2B5EF4-FFF2-40B4-BE49-F238E27FC236}">
                <a16:creationId xmlns:a16="http://schemas.microsoft.com/office/drawing/2014/main" id="{22551300-52B9-42DC-8125-E405F30CC543}"/>
              </a:ext>
            </a:extLst>
          </p:cNvPr>
          <p:cNvSpPr txBox="1">
            <a:spLocks noChangeArrowheads="1"/>
          </p:cNvSpPr>
          <p:nvPr/>
        </p:nvSpPr>
        <p:spPr bwMode="auto">
          <a:xfrm>
            <a:off x="2037619" y="3542154"/>
            <a:ext cx="600289" cy="20853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FGB</a:t>
            </a:r>
          </a:p>
        </p:txBody>
      </p:sp>
      <p:sp>
        <p:nvSpPr>
          <p:cNvPr id="123" name="Text Box 28">
            <a:extLst>
              <a:ext uri="{FF2B5EF4-FFF2-40B4-BE49-F238E27FC236}">
                <a16:creationId xmlns:a16="http://schemas.microsoft.com/office/drawing/2014/main" id="{9C488F71-F7EE-4DB0-B58B-6842CBE421E3}"/>
              </a:ext>
            </a:extLst>
          </p:cNvPr>
          <p:cNvSpPr txBox="1">
            <a:spLocks noChangeArrowheads="1"/>
          </p:cNvSpPr>
          <p:nvPr/>
        </p:nvSpPr>
        <p:spPr bwMode="auto">
          <a:xfrm>
            <a:off x="2323209" y="3542154"/>
            <a:ext cx="600289" cy="208533"/>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FGG</a:t>
            </a:r>
          </a:p>
        </p:txBody>
      </p:sp>
      <p:sp>
        <p:nvSpPr>
          <p:cNvPr id="124" name="Text Box 28">
            <a:extLst>
              <a:ext uri="{FF2B5EF4-FFF2-40B4-BE49-F238E27FC236}">
                <a16:creationId xmlns:a16="http://schemas.microsoft.com/office/drawing/2014/main" id="{E2AE2383-CB03-434D-BD2C-48BADCA820AA}"/>
              </a:ext>
            </a:extLst>
          </p:cNvPr>
          <p:cNvSpPr txBox="1">
            <a:spLocks noChangeArrowheads="1"/>
          </p:cNvSpPr>
          <p:nvPr/>
        </p:nvSpPr>
        <p:spPr bwMode="auto">
          <a:xfrm>
            <a:off x="2641831" y="3542154"/>
            <a:ext cx="600289"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SERP</a:t>
            </a:r>
          </a:p>
        </p:txBody>
      </p:sp>
      <p:sp>
        <p:nvSpPr>
          <p:cNvPr id="125" name="Text Box 28">
            <a:extLst>
              <a:ext uri="{FF2B5EF4-FFF2-40B4-BE49-F238E27FC236}">
                <a16:creationId xmlns:a16="http://schemas.microsoft.com/office/drawing/2014/main" id="{20B085AC-9C5C-46C4-9E78-5E749BA00BEA}"/>
              </a:ext>
            </a:extLst>
          </p:cNvPr>
          <p:cNvSpPr txBox="1">
            <a:spLocks noChangeArrowheads="1"/>
          </p:cNvSpPr>
          <p:nvPr/>
        </p:nvSpPr>
        <p:spPr bwMode="auto">
          <a:xfrm>
            <a:off x="2967371" y="3542154"/>
            <a:ext cx="421841" cy="215444"/>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HPX</a:t>
            </a:r>
          </a:p>
        </p:txBody>
      </p:sp>
      <p:cxnSp>
        <p:nvCxnSpPr>
          <p:cNvPr id="126" name="직선 연결선 48">
            <a:extLst>
              <a:ext uri="{FF2B5EF4-FFF2-40B4-BE49-F238E27FC236}">
                <a16:creationId xmlns:a16="http://schemas.microsoft.com/office/drawing/2014/main" id="{CABA23B2-F934-41FB-A8DC-E5041E32E839}"/>
              </a:ext>
            </a:extLst>
          </p:cNvPr>
          <p:cNvCxnSpPr/>
          <p:nvPr/>
        </p:nvCxnSpPr>
        <p:spPr>
          <a:xfrm>
            <a:off x="629248" y="2840643"/>
            <a:ext cx="145735"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27" name="TextBox 126">
            <a:extLst>
              <a:ext uri="{FF2B5EF4-FFF2-40B4-BE49-F238E27FC236}">
                <a16:creationId xmlns:a16="http://schemas.microsoft.com/office/drawing/2014/main" id="{3717927C-2432-4BA9-ACED-C76D3AE247FB}"/>
              </a:ext>
            </a:extLst>
          </p:cNvPr>
          <p:cNvSpPr txBox="1"/>
          <p:nvPr/>
        </p:nvSpPr>
        <p:spPr>
          <a:xfrm>
            <a:off x="524711" y="2665693"/>
            <a:ext cx="500543" cy="268113"/>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t>
            </a:r>
          </a:p>
        </p:txBody>
      </p:sp>
      <p:cxnSp>
        <p:nvCxnSpPr>
          <p:cNvPr id="128" name="직선 연결선 52">
            <a:extLst>
              <a:ext uri="{FF2B5EF4-FFF2-40B4-BE49-F238E27FC236}">
                <a16:creationId xmlns:a16="http://schemas.microsoft.com/office/drawing/2014/main" id="{2E0BC26F-C90E-409E-BED9-D08B17DED91A}"/>
              </a:ext>
            </a:extLst>
          </p:cNvPr>
          <p:cNvCxnSpPr/>
          <p:nvPr/>
        </p:nvCxnSpPr>
        <p:spPr>
          <a:xfrm>
            <a:off x="1248442" y="2518708"/>
            <a:ext cx="145735"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29" name="TextBox 128">
            <a:extLst>
              <a:ext uri="{FF2B5EF4-FFF2-40B4-BE49-F238E27FC236}">
                <a16:creationId xmlns:a16="http://schemas.microsoft.com/office/drawing/2014/main" id="{8110913B-D0B9-47B6-9371-AC5E0779D039}"/>
              </a:ext>
            </a:extLst>
          </p:cNvPr>
          <p:cNvSpPr txBox="1"/>
          <p:nvPr/>
        </p:nvSpPr>
        <p:spPr>
          <a:xfrm>
            <a:off x="1174130" y="2343759"/>
            <a:ext cx="500543" cy="268113"/>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t>
            </a:r>
          </a:p>
        </p:txBody>
      </p:sp>
      <p:cxnSp>
        <p:nvCxnSpPr>
          <p:cNvPr id="130" name="직선 연결선 54">
            <a:extLst>
              <a:ext uri="{FF2B5EF4-FFF2-40B4-BE49-F238E27FC236}">
                <a16:creationId xmlns:a16="http://schemas.microsoft.com/office/drawing/2014/main" id="{BDFD920B-E546-466D-83EE-B4FD6DD126B2}"/>
              </a:ext>
            </a:extLst>
          </p:cNvPr>
          <p:cNvCxnSpPr/>
          <p:nvPr/>
        </p:nvCxnSpPr>
        <p:spPr>
          <a:xfrm>
            <a:off x="1534929" y="2855529"/>
            <a:ext cx="145735"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31" name="TextBox 130">
            <a:extLst>
              <a:ext uri="{FF2B5EF4-FFF2-40B4-BE49-F238E27FC236}">
                <a16:creationId xmlns:a16="http://schemas.microsoft.com/office/drawing/2014/main" id="{19679576-C7E4-4E7F-9FF9-33C7C6A43CFA}"/>
              </a:ext>
            </a:extLst>
          </p:cNvPr>
          <p:cNvSpPr txBox="1"/>
          <p:nvPr/>
        </p:nvSpPr>
        <p:spPr>
          <a:xfrm>
            <a:off x="1444148" y="2683193"/>
            <a:ext cx="500543" cy="184666"/>
          </a:xfrm>
          <a:prstGeom prst="rect">
            <a:avLst/>
          </a:prstGeom>
          <a:noFill/>
        </p:spPr>
        <p:txBody>
          <a:bodyPr wrap="square" rtlCol="0">
            <a:spAutoFit/>
          </a:bodyPr>
          <a:lstStyle/>
          <a:p>
            <a:r>
              <a:rPr lang="en-US" sz="600" dirty="0">
                <a:latin typeface="Arial" panose="020B0604020202020204" pitchFamily="34" charset="0"/>
                <a:cs typeface="Arial" panose="020B0604020202020204" pitchFamily="34" charset="0"/>
              </a:rPr>
              <a:t>0.06</a:t>
            </a:r>
          </a:p>
        </p:txBody>
      </p:sp>
      <p:sp>
        <p:nvSpPr>
          <p:cNvPr id="132" name="Text Box 42">
            <a:extLst>
              <a:ext uri="{FF2B5EF4-FFF2-40B4-BE49-F238E27FC236}">
                <a16:creationId xmlns:a16="http://schemas.microsoft.com/office/drawing/2014/main" id="{F8FC2589-BD30-45D2-9CE8-D255414E7ED7}"/>
              </a:ext>
            </a:extLst>
          </p:cNvPr>
          <p:cNvSpPr txBox="1">
            <a:spLocks noChangeArrowheads="1"/>
          </p:cNvSpPr>
          <p:nvPr/>
        </p:nvSpPr>
        <p:spPr bwMode="auto">
          <a:xfrm rot="16200000">
            <a:off x="-515606" y="2908856"/>
            <a:ext cx="1677122" cy="215444"/>
          </a:xfrm>
          <a:prstGeom prst="rect">
            <a:avLst/>
          </a:prstGeom>
          <a:noFill/>
          <a:ln w="9525">
            <a:noFill/>
            <a:miter lim="800000"/>
            <a:headEnd/>
            <a:tailEnd/>
          </a:ln>
        </p:spPr>
        <p:txBody>
          <a:bodyPr wrap="square">
            <a:spAutoFit/>
          </a:bodyPr>
          <a:lstStyle/>
          <a:p>
            <a:pPr algn="ctr"/>
            <a:r>
              <a:rPr kumimoji="1" lang="en-US" altLang="zh-CN" sz="800" dirty="0">
                <a:latin typeface="Arial" pitchFamily="34" charset="0"/>
                <a:ea typeface="SimSun" pitchFamily="2" charset="-122"/>
                <a:cs typeface="Arial" pitchFamily="34" charset="0"/>
              </a:rPr>
              <a:t>mRNA expression (Fold)</a:t>
            </a:r>
          </a:p>
        </p:txBody>
      </p:sp>
      <p:sp>
        <p:nvSpPr>
          <p:cNvPr id="166" name="Text Box 28">
            <a:extLst>
              <a:ext uri="{FF2B5EF4-FFF2-40B4-BE49-F238E27FC236}">
                <a16:creationId xmlns:a16="http://schemas.microsoft.com/office/drawing/2014/main" id="{732B7674-3B0F-5147-B9C9-CA4C57A42CD0}"/>
              </a:ext>
            </a:extLst>
          </p:cNvPr>
          <p:cNvSpPr txBox="1">
            <a:spLocks noChangeArrowheads="1"/>
          </p:cNvSpPr>
          <p:nvPr/>
        </p:nvSpPr>
        <p:spPr bwMode="auto">
          <a:xfrm>
            <a:off x="576929" y="1623601"/>
            <a:ext cx="650763" cy="202496"/>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Arg-1</a:t>
            </a:r>
            <a:endParaRPr kumimoji="1" lang="en-US" altLang="zh-CN" sz="800" dirty="0">
              <a:latin typeface="Symbol" pitchFamily="18" charset="2"/>
              <a:ea typeface="SimSun" charset="-122"/>
              <a:cs typeface="Arial" pitchFamily="34" charset="0"/>
            </a:endParaRPr>
          </a:p>
        </p:txBody>
      </p:sp>
      <p:sp>
        <p:nvSpPr>
          <p:cNvPr id="168" name="Text Box 28">
            <a:extLst>
              <a:ext uri="{FF2B5EF4-FFF2-40B4-BE49-F238E27FC236}">
                <a16:creationId xmlns:a16="http://schemas.microsoft.com/office/drawing/2014/main" id="{4363DFA4-F618-674D-8642-92890481B2DA}"/>
              </a:ext>
            </a:extLst>
          </p:cNvPr>
          <p:cNvSpPr txBox="1">
            <a:spLocks noChangeArrowheads="1"/>
          </p:cNvSpPr>
          <p:nvPr/>
        </p:nvSpPr>
        <p:spPr bwMode="auto">
          <a:xfrm>
            <a:off x="1006587" y="1623601"/>
            <a:ext cx="588671" cy="202496"/>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CD206</a:t>
            </a:r>
          </a:p>
        </p:txBody>
      </p:sp>
      <p:sp>
        <p:nvSpPr>
          <p:cNvPr id="175" name="Text Box 28">
            <a:extLst>
              <a:ext uri="{FF2B5EF4-FFF2-40B4-BE49-F238E27FC236}">
                <a16:creationId xmlns:a16="http://schemas.microsoft.com/office/drawing/2014/main" id="{2D62BE39-CC17-9D44-AFFB-9D8A07055B20}"/>
              </a:ext>
            </a:extLst>
          </p:cNvPr>
          <p:cNvSpPr txBox="1">
            <a:spLocks noChangeArrowheads="1"/>
          </p:cNvSpPr>
          <p:nvPr/>
        </p:nvSpPr>
        <p:spPr bwMode="auto">
          <a:xfrm>
            <a:off x="1508398" y="1623601"/>
            <a:ext cx="588671" cy="202496"/>
          </a:xfrm>
          <a:prstGeom prst="rect">
            <a:avLst/>
          </a:prstGeom>
          <a:noFill/>
          <a:ln w="9525">
            <a:noFill/>
            <a:miter lim="800000"/>
            <a:headEnd/>
            <a:tailEnd/>
          </a:ln>
        </p:spPr>
        <p:txBody>
          <a:bodyPr wrap="square">
            <a:spAutoFit/>
          </a:bodyPr>
          <a:lstStyle/>
          <a:p>
            <a:r>
              <a:rPr kumimoji="1" lang="en-US" altLang="zh-CN" sz="800" dirty="0">
                <a:latin typeface="Arial" pitchFamily="34" charset="0"/>
                <a:ea typeface="SimSun" charset="-122"/>
                <a:cs typeface="Arial" pitchFamily="34" charset="0"/>
              </a:rPr>
              <a:t>CD163</a:t>
            </a:r>
          </a:p>
        </p:txBody>
      </p:sp>
      <p:sp>
        <p:nvSpPr>
          <p:cNvPr id="180" name="Text Box 28">
            <a:extLst>
              <a:ext uri="{FF2B5EF4-FFF2-40B4-BE49-F238E27FC236}">
                <a16:creationId xmlns:a16="http://schemas.microsoft.com/office/drawing/2014/main" id="{9DDA64B9-5068-3640-9F4D-C45CC83CFB07}"/>
              </a:ext>
            </a:extLst>
          </p:cNvPr>
          <p:cNvSpPr txBox="1">
            <a:spLocks noChangeArrowheads="1"/>
          </p:cNvSpPr>
          <p:nvPr/>
        </p:nvSpPr>
        <p:spPr bwMode="auto">
          <a:xfrm>
            <a:off x="199115" y="1161095"/>
            <a:ext cx="36705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sp>
        <p:nvSpPr>
          <p:cNvPr id="181" name="Text Box 28">
            <a:extLst>
              <a:ext uri="{FF2B5EF4-FFF2-40B4-BE49-F238E27FC236}">
                <a16:creationId xmlns:a16="http://schemas.microsoft.com/office/drawing/2014/main" id="{6E010545-742B-0248-BA62-C2324F795114}"/>
              </a:ext>
            </a:extLst>
          </p:cNvPr>
          <p:cNvSpPr txBox="1">
            <a:spLocks noChangeArrowheads="1"/>
          </p:cNvSpPr>
          <p:nvPr/>
        </p:nvSpPr>
        <p:spPr bwMode="auto">
          <a:xfrm>
            <a:off x="199115" y="825499"/>
            <a:ext cx="36705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186" name="Text Box 28">
            <a:extLst>
              <a:ext uri="{FF2B5EF4-FFF2-40B4-BE49-F238E27FC236}">
                <a16:creationId xmlns:a16="http://schemas.microsoft.com/office/drawing/2014/main" id="{64E3BEB6-3A43-0B40-B800-DE08D80AB5CD}"/>
              </a:ext>
            </a:extLst>
          </p:cNvPr>
          <p:cNvSpPr txBox="1">
            <a:spLocks noChangeArrowheads="1"/>
          </p:cNvSpPr>
          <p:nvPr/>
        </p:nvSpPr>
        <p:spPr bwMode="auto">
          <a:xfrm>
            <a:off x="210687" y="1515554"/>
            <a:ext cx="367055" cy="230832"/>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192" name="Text Box 28">
            <a:extLst>
              <a:ext uri="{FF2B5EF4-FFF2-40B4-BE49-F238E27FC236}">
                <a16:creationId xmlns:a16="http://schemas.microsoft.com/office/drawing/2014/main" id="{B5DEABD5-EBF8-1548-833A-C0251A091B30}"/>
              </a:ext>
            </a:extLst>
          </p:cNvPr>
          <p:cNvSpPr txBox="1">
            <a:spLocks noChangeArrowheads="1"/>
          </p:cNvSpPr>
          <p:nvPr/>
        </p:nvSpPr>
        <p:spPr bwMode="auto">
          <a:xfrm>
            <a:off x="192592" y="495155"/>
            <a:ext cx="36705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178" name="TextBox 177">
            <a:extLst>
              <a:ext uri="{FF2B5EF4-FFF2-40B4-BE49-F238E27FC236}">
                <a16:creationId xmlns:a16="http://schemas.microsoft.com/office/drawing/2014/main" id="{8F459E68-D9E4-7548-9F98-AF50177308A7}"/>
              </a:ext>
            </a:extLst>
          </p:cNvPr>
          <p:cNvSpPr txBox="1"/>
          <p:nvPr/>
        </p:nvSpPr>
        <p:spPr>
          <a:xfrm rot="16200000">
            <a:off x="-485197" y="932106"/>
            <a:ext cx="1644540" cy="215444"/>
          </a:xfrm>
          <a:prstGeom prst="rect">
            <a:avLst/>
          </a:prstGeom>
          <a:noFill/>
        </p:spPr>
        <p:txBody>
          <a:bodyPr wrap="square" rtlCol="0">
            <a:spAutoFit/>
          </a:bodyPr>
          <a:lstStyle/>
          <a:p>
            <a:r>
              <a:rPr lang="en-US" sz="800" dirty="0">
                <a:latin typeface="Arial" pitchFamily="34" charset="0"/>
                <a:cs typeface="Arial" pitchFamily="34" charset="0"/>
              </a:rPr>
              <a:t>Relative mRNA levels (Fold)</a:t>
            </a:r>
          </a:p>
        </p:txBody>
      </p:sp>
      <p:graphicFrame>
        <p:nvGraphicFramePr>
          <p:cNvPr id="134" name="Object 133">
            <a:extLst>
              <a:ext uri="{FF2B5EF4-FFF2-40B4-BE49-F238E27FC236}">
                <a16:creationId xmlns:a16="http://schemas.microsoft.com/office/drawing/2014/main" id="{A0B27A2A-F2D7-4E11-A884-947883CCA84D}"/>
              </a:ext>
            </a:extLst>
          </p:cNvPr>
          <p:cNvGraphicFramePr>
            <a:graphicFrameLocks noChangeAspect="1"/>
          </p:cNvGraphicFramePr>
          <p:nvPr>
            <p:extLst>
              <p:ext uri="{D42A27DB-BD31-4B8C-83A1-F6EECF244321}">
                <p14:modId xmlns:p14="http://schemas.microsoft.com/office/powerpoint/2010/main" val="1109970557"/>
              </p:ext>
            </p:extLst>
          </p:nvPr>
        </p:nvGraphicFramePr>
        <p:xfrm>
          <a:off x="463326" y="518866"/>
          <a:ext cx="1574293" cy="1193800"/>
        </p:xfrm>
        <a:graphic>
          <a:graphicData uri="http://schemas.openxmlformats.org/presentationml/2006/ole">
            <mc:AlternateContent xmlns:mc="http://schemas.openxmlformats.org/markup-compatibility/2006">
              <mc:Choice xmlns:v="urn:schemas-microsoft-com:vml" Requires="v">
                <p:oleObj spid="_x0000_s3955" name="Prism 7" r:id="rId3" imgW="2971423" imgH="2192886" progId="Prism7.Document">
                  <p:embed/>
                </p:oleObj>
              </mc:Choice>
              <mc:Fallback>
                <p:oleObj name="Prism 7" r:id="rId3" imgW="2971423" imgH="2192886" progId="Prism7.Document">
                  <p:embed/>
                  <p:pic>
                    <p:nvPicPr>
                      <p:cNvPr id="326" name="Object 325">
                        <a:extLst>
                          <a:ext uri="{FF2B5EF4-FFF2-40B4-BE49-F238E27FC236}">
                            <a16:creationId xmlns:a16="http://schemas.microsoft.com/office/drawing/2014/main" id="{469B1F64-9729-4CAF-B664-096E429D6F50}"/>
                          </a:ext>
                        </a:extLst>
                      </p:cNvPr>
                      <p:cNvPicPr/>
                      <p:nvPr/>
                    </p:nvPicPr>
                    <p:blipFill>
                      <a:blip r:embed="rId4"/>
                      <a:stretch>
                        <a:fillRect/>
                      </a:stretch>
                    </p:blipFill>
                    <p:spPr>
                      <a:xfrm>
                        <a:off x="463326" y="518866"/>
                        <a:ext cx="1574293" cy="1193800"/>
                      </a:xfrm>
                      <a:prstGeom prst="rect">
                        <a:avLst/>
                      </a:prstGeom>
                    </p:spPr>
                  </p:pic>
                </p:oleObj>
              </mc:Fallback>
            </mc:AlternateContent>
          </a:graphicData>
        </a:graphic>
      </p:graphicFrame>
      <p:graphicFrame>
        <p:nvGraphicFramePr>
          <p:cNvPr id="138" name="Object 137">
            <a:extLst>
              <a:ext uri="{FF2B5EF4-FFF2-40B4-BE49-F238E27FC236}">
                <a16:creationId xmlns:a16="http://schemas.microsoft.com/office/drawing/2014/main" id="{5545B517-9522-4586-9940-712C80ACCE13}"/>
              </a:ext>
            </a:extLst>
          </p:cNvPr>
          <p:cNvGraphicFramePr>
            <a:graphicFrameLocks noChangeAspect="1"/>
          </p:cNvGraphicFramePr>
          <p:nvPr>
            <p:extLst>
              <p:ext uri="{D42A27DB-BD31-4B8C-83A1-F6EECF244321}">
                <p14:modId xmlns:p14="http://schemas.microsoft.com/office/powerpoint/2010/main" val="2570440775"/>
              </p:ext>
            </p:extLst>
          </p:nvPr>
        </p:nvGraphicFramePr>
        <p:xfrm>
          <a:off x="391648" y="2307771"/>
          <a:ext cx="3026454" cy="1307573"/>
        </p:xfrm>
        <a:graphic>
          <a:graphicData uri="http://schemas.openxmlformats.org/presentationml/2006/ole">
            <mc:AlternateContent xmlns:mc="http://schemas.openxmlformats.org/markup-compatibility/2006">
              <mc:Choice xmlns:v="urn:schemas-microsoft-com:vml" Requires="v">
                <p:oleObj spid="_x0000_s3956" name="Prism 7" r:id="rId5" imgW="2971423" imgH="2191446" progId="Prism7.Document">
                  <p:embed/>
                </p:oleObj>
              </mc:Choice>
              <mc:Fallback>
                <p:oleObj name="Prism 7" r:id="rId5" imgW="2971423" imgH="2191446" progId="Prism7.Document">
                  <p:embed/>
                  <p:pic>
                    <p:nvPicPr>
                      <p:cNvPr id="2" name="Object 1">
                        <a:extLst>
                          <a:ext uri="{FF2B5EF4-FFF2-40B4-BE49-F238E27FC236}">
                            <a16:creationId xmlns:a16="http://schemas.microsoft.com/office/drawing/2014/main" id="{C2B75E83-DBEE-4561-A2FB-34C46AE6C83F}"/>
                          </a:ext>
                        </a:extLst>
                      </p:cNvPr>
                      <p:cNvPicPr/>
                      <p:nvPr/>
                    </p:nvPicPr>
                    <p:blipFill>
                      <a:blip r:embed="rId6"/>
                      <a:stretch>
                        <a:fillRect/>
                      </a:stretch>
                    </p:blipFill>
                    <p:spPr>
                      <a:xfrm>
                        <a:off x="391648" y="2307771"/>
                        <a:ext cx="3026454" cy="1307573"/>
                      </a:xfrm>
                      <a:prstGeom prst="rect">
                        <a:avLst/>
                      </a:prstGeom>
                    </p:spPr>
                  </p:pic>
                </p:oleObj>
              </mc:Fallback>
            </mc:AlternateContent>
          </a:graphicData>
        </a:graphic>
      </p:graphicFrame>
      <p:grpSp>
        <p:nvGrpSpPr>
          <p:cNvPr id="139" name="그룹 58">
            <a:extLst>
              <a:ext uri="{FF2B5EF4-FFF2-40B4-BE49-F238E27FC236}">
                <a16:creationId xmlns:a16="http://schemas.microsoft.com/office/drawing/2014/main" id="{E7609685-30F8-4645-A398-7FE82C9BC06C}"/>
              </a:ext>
            </a:extLst>
          </p:cNvPr>
          <p:cNvGrpSpPr/>
          <p:nvPr/>
        </p:nvGrpSpPr>
        <p:grpSpPr>
          <a:xfrm>
            <a:off x="522832" y="581623"/>
            <a:ext cx="718466" cy="276999"/>
            <a:chOff x="5800711" y="2305388"/>
            <a:chExt cx="718466" cy="276999"/>
          </a:xfrm>
        </p:grpSpPr>
        <p:sp>
          <p:nvSpPr>
            <p:cNvPr id="140" name="Text Box 164">
              <a:extLst>
                <a:ext uri="{FF2B5EF4-FFF2-40B4-BE49-F238E27FC236}">
                  <a16:creationId xmlns:a16="http://schemas.microsoft.com/office/drawing/2014/main" id="{7EEB4888-80C5-4887-A3CA-70C442718575}"/>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141" name="직사각형 108">
              <a:extLst>
                <a:ext uri="{FF2B5EF4-FFF2-40B4-BE49-F238E27FC236}">
                  <a16:creationId xmlns:a16="http://schemas.microsoft.com/office/drawing/2014/main" id="{5EF3E22B-3C31-4F1C-87C3-514DB9E4EBA7}"/>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2" name="직사각형 109">
              <a:extLst>
                <a:ext uri="{FF2B5EF4-FFF2-40B4-BE49-F238E27FC236}">
                  <a16:creationId xmlns:a16="http://schemas.microsoft.com/office/drawing/2014/main" id="{06A532E5-14B2-4A63-9175-E77ABCC7DFD0}"/>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3" name="그룹 58">
            <a:extLst>
              <a:ext uri="{FF2B5EF4-FFF2-40B4-BE49-F238E27FC236}">
                <a16:creationId xmlns:a16="http://schemas.microsoft.com/office/drawing/2014/main" id="{C371A7B8-A0A5-4C93-9920-5956E984C3F3}"/>
              </a:ext>
            </a:extLst>
          </p:cNvPr>
          <p:cNvGrpSpPr/>
          <p:nvPr/>
        </p:nvGrpSpPr>
        <p:grpSpPr>
          <a:xfrm>
            <a:off x="2593793" y="2465291"/>
            <a:ext cx="718466" cy="276999"/>
            <a:chOff x="5788035" y="2298403"/>
            <a:chExt cx="718466" cy="276999"/>
          </a:xfrm>
        </p:grpSpPr>
        <p:sp>
          <p:nvSpPr>
            <p:cNvPr id="144" name="Text Box 164">
              <a:extLst>
                <a:ext uri="{FF2B5EF4-FFF2-40B4-BE49-F238E27FC236}">
                  <a16:creationId xmlns:a16="http://schemas.microsoft.com/office/drawing/2014/main" id="{F83F6B9F-CFAE-4B3F-A01B-1432307ECD1B}"/>
                </a:ext>
              </a:extLst>
            </p:cNvPr>
            <p:cNvSpPr txBox="1">
              <a:spLocks noChangeArrowheads="1"/>
            </p:cNvSpPr>
            <p:nvPr/>
          </p:nvSpPr>
          <p:spPr bwMode="auto">
            <a:xfrm>
              <a:off x="5788035" y="2298403"/>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145" name="직사각형 108">
              <a:extLst>
                <a:ext uri="{FF2B5EF4-FFF2-40B4-BE49-F238E27FC236}">
                  <a16:creationId xmlns:a16="http://schemas.microsoft.com/office/drawing/2014/main" id="{280D9C64-310E-441A-B750-363B1F50903D}"/>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직사각형 109">
              <a:extLst>
                <a:ext uri="{FF2B5EF4-FFF2-40B4-BE49-F238E27FC236}">
                  <a16:creationId xmlns:a16="http://schemas.microsoft.com/office/drawing/2014/main" id="{9BADA3DA-B08D-4DB0-B691-31FDB1D161D3}"/>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aphicFrame>
        <p:nvGraphicFramePr>
          <p:cNvPr id="148" name="Object 147">
            <a:extLst>
              <a:ext uri="{FF2B5EF4-FFF2-40B4-BE49-F238E27FC236}">
                <a16:creationId xmlns:a16="http://schemas.microsoft.com/office/drawing/2014/main" id="{C5FC1F1D-F078-4C8B-9836-08636A9D61B4}"/>
              </a:ext>
            </a:extLst>
          </p:cNvPr>
          <p:cNvGraphicFramePr>
            <a:graphicFrameLocks noChangeAspect="1"/>
          </p:cNvGraphicFramePr>
          <p:nvPr>
            <p:extLst>
              <p:ext uri="{D42A27DB-BD31-4B8C-83A1-F6EECF244321}">
                <p14:modId xmlns:p14="http://schemas.microsoft.com/office/powerpoint/2010/main" val="68729910"/>
              </p:ext>
            </p:extLst>
          </p:nvPr>
        </p:nvGraphicFramePr>
        <p:xfrm>
          <a:off x="3628710" y="2332810"/>
          <a:ext cx="2846388" cy="1255713"/>
        </p:xfrm>
        <a:graphic>
          <a:graphicData uri="http://schemas.openxmlformats.org/presentationml/2006/ole">
            <mc:AlternateContent xmlns:mc="http://schemas.openxmlformats.org/markup-compatibility/2006">
              <mc:Choice xmlns:v="urn:schemas-microsoft-com:vml" Requires="v">
                <p:oleObj spid="_x0000_s3957" name="Prism 7" r:id="rId7" imgW="2971423" imgH="2191446" progId="Prism7.Document">
                  <p:embed/>
                </p:oleObj>
              </mc:Choice>
              <mc:Fallback>
                <p:oleObj name="Prism 7" r:id="rId7" imgW="2971423" imgH="2191446" progId="Prism7.Document">
                  <p:embed/>
                  <p:pic>
                    <p:nvPicPr>
                      <p:cNvPr id="2" name="Object 1">
                        <a:extLst>
                          <a:ext uri="{FF2B5EF4-FFF2-40B4-BE49-F238E27FC236}">
                            <a16:creationId xmlns:a16="http://schemas.microsoft.com/office/drawing/2014/main" id="{C4856D4A-4DB9-4984-BC75-6C92BFFA375B}"/>
                          </a:ext>
                        </a:extLst>
                      </p:cNvPr>
                      <p:cNvPicPr/>
                      <p:nvPr/>
                    </p:nvPicPr>
                    <p:blipFill>
                      <a:blip r:embed="rId8"/>
                      <a:stretch>
                        <a:fillRect/>
                      </a:stretch>
                    </p:blipFill>
                    <p:spPr>
                      <a:xfrm>
                        <a:off x="3628710" y="2332810"/>
                        <a:ext cx="2846388" cy="1255713"/>
                      </a:xfrm>
                      <a:prstGeom prst="rect">
                        <a:avLst/>
                      </a:prstGeom>
                    </p:spPr>
                  </p:pic>
                </p:oleObj>
              </mc:Fallback>
            </mc:AlternateContent>
          </a:graphicData>
        </a:graphic>
      </p:graphicFrame>
      <p:graphicFrame>
        <p:nvGraphicFramePr>
          <p:cNvPr id="133" name="Object 132">
            <a:extLst>
              <a:ext uri="{FF2B5EF4-FFF2-40B4-BE49-F238E27FC236}">
                <a16:creationId xmlns:a16="http://schemas.microsoft.com/office/drawing/2014/main" id="{12B17791-4565-4B83-BC85-947F716697E7}"/>
              </a:ext>
            </a:extLst>
          </p:cNvPr>
          <p:cNvGraphicFramePr>
            <a:graphicFrameLocks noChangeAspect="1"/>
          </p:cNvGraphicFramePr>
          <p:nvPr>
            <p:extLst>
              <p:ext uri="{D42A27DB-BD31-4B8C-83A1-F6EECF244321}">
                <p14:modId xmlns:p14="http://schemas.microsoft.com/office/powerpoint/2010/main" val="821730472"/>
              </p:ext>
            </p:extLst>
          </p:nvPr>
        </p:nvGraphicFramePr>
        <p:xfrm>
          <a:off x="417546" y="4412121"/>
          <a:ext cx="2830205" cy="1280985"/>
        </p:xfrm>
        <a:graphic>
          <a:graphicData uri="http://schemas.openxmlformats.org/presentationml/2006/ole">
            <mc:AlternateContent xmlns:mc="http://schemas.openxmlformats.org/markup-compatibility/2006">
              <mc:Choice xmlns:v="urn:schemas-microsoft-com:vml" Requires="v">
                <p:oleObj spid="_x0000_s3958" name="Prism 7" r:id="rId9" imgW="2971423" imgH="2191446" progId="Prism7.Document">
                  <p:embed/>
                </p:oleObj>
              </mc:Choice>
              <mc:Fallback>
                <p:oleObj name="Prism 7" r:id="rId9" imgW="2971423" imgH="2191446" progId="Prism7.Document">
                  <p:embed/>
                  <p:pic>
                    <p:nvPicPr>
                      <p:cNvPr id="2" name="Object 1">
                        <a:extLst>
                          <a:ext uri="{FF2B5EF4-FFF2-40B4-BE49-F238E27FC236}">
                            <a16:creationId xmlns:a16="http://schemas.microsoft.com/office/drawing/2014/main" id="{C8C34B05-91D5-49A8-B910-6ED72BB5EC8F}"/>
                          </a:ext>
                        </a:extLst>
                      </p:cNvPr>
                      <p:cNvPicPr/>
                      <p:nvPr/>
                    </p:nvPicPr>
                    <p:blipFill>
                      <a:blip r:embed="rId10"/>
                      <a:stretch>
                        <a:fillRect/>
                      </a:stretch>
                    </p:blipFill>
                    <p:spPr>
                      <a:xfrm>
                        <a:off x="417546" y="4412121"/>
                        <a:ext cx="2830205" cy="1280985"/>
                      </a:xfrm>
                      <a:prstGeom prst="rect">
                        <a:avLst/>
                      </a:prstGeom>
                    </p:spPr>
                  </p:pic>
                </p:oleObj>
              </mc:Fallback>
            </mc:AlternateContent>
          </a:graphicData>
        </a:graphic>
      </p:graphicFrame>
      <p:sp>
        <p:nvSpPr>
          <p:cNvPr id="135" name="Text Box 28">
            <a:extLst>
              <a:ext uri="{FF2B5EF4-FFF2-40B4-BE49-F238E27FC236}">
                <a16:creationId xmlns:a16="http://schemas.microsoft.com/office/drawing/2014/main" id="{68B40DFE-24B8-4559-9099-ACE60A129F36}"/>
              </a:ext>
            </a:extLst>
          </p:cNvPr>
          <p:cNvSpPr txBox="1">
            <a:spLocks noChangeArrowheads="1"/>
          </p:cNvSpPr>
          <p:nvPr/>
        </p:nvSpPr>
        <p:spPr bwMode="auto">
          <a:xfrm>
            <a:off x="198046" y="493431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sp>
        <p:nvSpPr>
          <p:cNvPr id="136" name="Text Box 28">
            <a:extLst>
              <a:ext uri="{FF2B5EF4-FFF2-40B4-BE49-F238E27FC236}">
                <a16:creationId xmlns:a16="http://schemas.microsoft.com/office/drawing/2014/main" id="{2BDDF577-E3D3-4B92-A496-9B3ECA9A6807}"/>
              </a:ext>
            </a:extLst>
          </p:cNvPr>
          <p:cNvSpPr txBox="1">
            <a:spLocks noChangeArrowheads="1"/>
          </p:cNvSpPr>
          <p:nvPr/>
        </p:nvSpPr>
        <p:spPr bwMode="auto">
          <a:xfrm>
            <a:off x="194358" y="5195599"/>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a:t>
            </a:r>
          </a:p>
        </p:txBody>
      </p:sp>
      <p:cxnSp>
        <p:nvCxnSpPr>
          <p:cNvPr id="137" name="직선 연결선 107">
            <a:extLst>
              <a:ext uri="{FF2B5EF4-FFF2-40B4-BE49-F238E27FC236}">
                <a16:creationId xmlns:a16="http://schemas.microsoft.com/office/drawing/2014/main" id="{AFDEB05C-7EDA-4A0C-9C84-616535112A1B}"/>
              </a:ext>
            </a:extLst>
          </p:cNvPr>
          <p:cNvCxnSpPr/>
          <p:nvPr/>
        </p:nvCxnSpPr>
        <p:spPr>
          <a:xfrm>
            <a:off x="612638" y="5158411"/>
            <a:ext cx="139192"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7" name="Text Box 28">
            <a:extLst>
              <a:ext uri="{FF2B5EF4-FFF2-40B4-BE49-F238E27FC236}">
                <a16:creationId xmlns:a16="http://schemas.microsoft.com/office/drawing/2014/main" id="{794780C5-F6E7-4410-83EE-4E3209546CB4}"/>
              </a:ext>
            </a:extLst>
          </p:cNvPr>
          <p:cNvSpPr txBox="1">
            <a:spLocks noChangeArrowheads="1"/>
          </p:cNvSpPr>
          <p:nvPr/>
        </p:nvSpPr>
        <p:spPr bwMode="auto">
          <a:xfrm>
            <a:off x="397340" y="5005031"/>
            <a:ext cx="407230" cy="229325"/>
          </a:xfrm>
          <a:prstGeom prst="rect">
            <a:avLst/>
          </a:prstGeom>
          <a:noFill/>
          <a:ln w="9525">
            <a:noFill/>
            <a:miter lim="800000"/>
            <a:headEnd/>
            <a:tailEnd/>
          </a:ln>
          <a:effectLst/>
        </p:spPr>
        <p:txBody>
          <a:bodyPr wrap="square" tIns="91440">
            <a:spAutoFit/>
          </a:bodyPr>
          <a:lstStyle/>
          <a:p>
            <a:pPr algn="r">
              <a:lnSpc>
                <a:spcPts val="925"/>
              </a:lnSpc>
            </a:pPr>
            <a:r>
              <a:rPr kumimoji="1" lang="en-US" altLang="zh-CN" sz="1200" dirty="0">
                <a:latin typeface="Arial" pitchFamily="34" charset="0"/>
                <a:ea typeface="SimSun" charset="-122"/>
                <a:cs typeface="Arial" pitchFamily="34" charset="0"/>
              </a:rPr>
              <a:t>*</a:t>
            </a:r>
          </a:p>
        </p:txBody>
      </p:sp>
      <p:grpSp>
        <p:nvGrpSpPr>
          <p:cNvPr id="149" name="그룹 58">
            <a:extLst>
              <a:ext uri="{FF2B5EF4-FFF2-40B4-BE49-F238E27FC236}">
                <a16:creationId xmlns:a16="http://schemas.microsoft.com/office/drawing/2014/main" id="{E4A6817C-8403-4917-846B-9679B57CDF9E}"/>
              </a:ext>
            </a:extLst>
          </p:cNvPr>
          <p:cNvGrpSpPr/>
          <p:nvPr/>
        </p:nvGrpSpPr>
        <p:grpSpPr>
          <a:xfrm>
            <a:off x="3676346" y="2442662"/>
            <a:ext cx="718466" cy="276999"/>
            <a:chOff x="5788035" y="2298403"/>
            <a:chExt cx="718466" cy="276999"/>
          </a:xfrm>
        </p:grpSpPr>
        <p:sp>
          <p:nvSpPr>
            <p:cNvPr id="150" name="Text Box 164">
              <a:extLst>
                <a:ext uri="{FF2B5EF4-FFF2-40B4-BE49-F238E27FC236}">
                  <a16:creationId xmlns:a16="http://schemas.microsoft.com/office/drawing/2014/main" id="{7987F914-5EA4-46A2-A951-1FCC44583D44}"/>
                </a:ext>
              </a:extLst>
            </p:cNvPr>
            <p:cNvSpPr txBox="1">
              <a:spLocks noChangeArrowheads="1"/>
            </p:cNvSpPr>
            <p:nvPr/>
          </p:nvSpPr>
          <p:spPr bwMode="auto">
            <a:xfrm>
              <a:off x="5788035" y="2298403"/>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151" name="직사각형 108">
              <a:extLst>
                <a:ext uri="{FF2B5EF4-FFF2-40B4-BE49-F238E27FC236}">
                  <a16:creationId xmlns:a16="http://schemas.microsoft.com/office/drawing/2014/main" id="{31829D57-48F8-4A18-AD8F-030F1E82F671}"/>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직사각형 109">
              <a:extLst>
                <a:ext uri="{FF2B5EF4-FFF2-40B4-BE49-F238E27FC236}">
                  <a16:creationId xmlns:a16="http://schemas.microsoft.com/office/drawing/2014/main" id="{F65F7DF4-6D21-47CD-99E0-18E1A8EF824F}"/>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3" name="그룹 58">
            <a:extLst>
              <a:ext uri="{FF2B5EF4-FFF2-40B4-BE49-F238E27FC236}">
                <a16:creationId xmlns:a16="http://schemas.microsoft.com/office/drawing/2014/main" id="{C98037A8-3270-4218-8F56-E1A1B934C227}"/>
              </a:ext>
            </a:extLst>
          </p:cNvPr>
          <p:cNvGrpSpPr/>
          <p:nvPr/>
        </p:nvGrpSpPr>
        <p:grpSpPr>
          <a:xfrm>
            <a:off x="500729" y="4507028"/>
            <a:ext cx="718466" cy="276999"/>
            <a:chOff x="5788035" y="2298403"/>
            <a:chExt cx="718466" cy="276999"/>
          </a:xfrm>
        </p:grpSpPr>
        <p:sp>
          <p:nvSpPr>
            <p:cNvPr id="154" name="Text Box 164">
              <a:extLst>
                <a:ext uri="{FF2B5EF4-FFF2-40B4-BE49-F238E27FC236}">
                  <a16:creationId xmlns:a16="http://schemas.microsoft.com/office/drawing/2014/main" id="{E2E29F11-F020-41F6-8AA8-22675D5DA0E6}"/>
                </a:ext>
              </a:extLst>
            </p:cNvPr>
            <p:cNvSpPr txBox="1">
              <a:spLocks noChangeArrowheads="1"/>
            </p:cNvSpPr>
            <p:nvPr/>
          </p:nvSpPr>
          <p:spPr bwMode="auto">
            <a:xfrm>
              <a:off x="5788035" y="2298403"/>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155" name="직사각형 108">
              <a:extLst>
                <a:ext uri="{FF2B5EF4-FFF2-40B4-BE49-F238E27FC236}">
                  <a16:creationId xmlns:a16="http://schemas.microsoft.com/office/drawing/2014/main" id="{A17FD9CC-D7A3-40B0-A356-01045748B63C}"/>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직사각형 109">
              <a:extLst>
                <a:ext uri="{FF2B5EF4-FFF2-40B4-BE49-F238E27FC236}">
                  <a16:creationId xmlns:a16="http://schemas.microsoft.com/office/drawing/2014/main" id="{44E3DCAE-550D-4C07-8338-F42BBBC66690}"/>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57" name="직선 연결선 107">
            <a:extLst>
              <a:ext uri="{FF2B5EF4-FFF2-40B4-BE49-F238E27FC236}">
                <a16:creationId xmlns:a16="http://schemas.microsoft.com/office/drawing/2014/main" id="{915BBB5F-C94E-488D-8B7C-36D1AB587D7F}"/>
              </a:ext>
            </a:extLst>
          </p:cNvPr>
          <p:cNvCxnSpPr/>
          <p:nvPr/>
        </p:nvCxnSpPr>
        <p:spPr>
          <a:xfrm>
            <a:off x="2911391" y="4967566"/>
            <a:ext cx="139192"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8" name="Text Box 28">
            <a:extLst>
              <a:ext uri="{FF2B5EF4-FFF2-40B4-BE49-F238E27FC236}">
                <a16:creationId xmlns:a16="http://schemas.microsoft.com/office/drawing/2014/main" id="{2A6EABAF-E74E-4E81-B6D7-E536DE4606E6}"/>
              </a:ext>
            </a:extLst>
          </p:cNvPr>
          <p:cNvSpPr txBox="1">
            <a:spLocks noChangeArrowheads="1"/>
          </p:cNvSpPr>
          <p:nvPr/>
        </p:nvSpPr>
        <p:spPr bwMode="auto">
          <a:xfrm>
            <a:off x="2696093" y="4814186"/>
            <a:ext cx="407230" cy="229325"/>
          </a:xfrm>
          <a:prstGeom prst="rect">
            <a:avLst/>
          </a:prstGeom>
          <a:noFill/>
          <a:ln w="9525">
            <a:noFill/>
            <a:miter lim="800000"/>
            <a:headEnd/>
            <a:tailEnd/>
          </a:ln>
          <a:effectLst/>
        </p:spPr>
        <p:txBody>
          <a:bodyPr wrap="square" tIns="91440">
            <a:spAutoFit/>
          </a:bodyPr>
          <a:lstStyle/>
          <a:p>
            <a:pPr algn="r">
              <a:lnSpc>
                <a:spcPts val="925"/>
              </a:lnSpc>
            </a:pPr>
            <a:r>
              <a:rPr kumimoji="1" lang="en-US" altLang="zh-CN" sz="1200" dirty="0">
                <a:latin typeface="Arial" pitchFamily="34" charset="0"/>
                <a:ea typeface="SimSun" charset="-122"/>
                <a:cs typeface="Arial" pitchFamily="34" charset="0"/>
              </a:rPr>
              <a:t>*</a:t>
            </a:r>
          </a:p>
        </p:txBody>
      </p:sp>
      <p:graphicFrame>
        <p:nvGraphicFramePr>
          <p:cNvPr id="159" name="Object 158">
            <a:extLst>
              <a:ext uri="{FF2B5EF4-FFF2-40B4-BE49-F238E27FC236}">
                <a16:creationId xmlns:a16="http://schemas.microsoft.com/office/drawing/2014/main" id="{6A05D311-CEBC-4939-B7DE-887A1B31DDD6}"/>
              </a:ext>
            </a:extLst>
          </p:cNvPr>
          <p:cNvGraphicFramePr>
            <a:graphicFrameLocks noChangeAspect="1"/>
          </p:cNvGraphicFramePr>
          <p:nvPr>
            <p:extLst>
              <p:ext uri="{D42A27DB-BD31-4B8C-83A1-F6EECF244321}">
                <p14:modId xmlns:p14="http://schemas.microsoft.com/office/powerpoint/2010/main" val="2660689724"/>
              </p:ext>
            </p:extLst>
          </p:nvPr>
        </p:nvGraphicFramePr>
        <p:xfrm>
          <a:off x="4057923" y="4374711"/>
          <a:ext cx="2123186" cy="1291699"/>
        </p:xfrm>
        <a:graphic>
          <a:graphicData uri="http://schemas.openxmlformats.org/presentationml/2006/ole">
            <mc:AlternateContent xmlns:mc="http://schemas.openxmlformats.org/markup-compatibility/2006">
              <mc:Choice xmlns:v="urn:schemas-microsoft-com:vml" Requires="v">
                <p:oleObj spid="_x0000_s3959" name="Prism 7" r:id="rId11" imgW="2971423" imgH="2191446" progId="Prism7.Document">
                  <p:embed/>
                </p:oleObj>
              </mc:Choice>
              <mc:Fallback>
                <p:oleObj name="Prism 7" r:id="rId11" imgW="2971423" imgH="2191446" progId="Prism7.Document">
                  <p:embed/>
                  <p:pic>
                    <p:nvPicPr>
                      <p:cNvPr id="3" name="Object 2">
                        <a:extLst>
                          <a:ext uri="{FF2B5EF4-FFF2-40B4-BE49-F238E27FC236}">
                            <a16:creationId xmlns:a16="http://schemas.microsoft.com/office/drawing/2014/main" id="{18CF42AB-560E-4154-85BA-33D202676AB6}"/>
                          </a:ext>
                        </a:extLst>
                      </p:cNvPr>
                      <p:cNvPicPr/>
                      <p:nvPr/>
                    </p:nvPicPr>
                    <p:blipFill>
                      <a:blip r:embed="rId12"/>
                      <a:stretch>
                        <a:fillRect/>
                      </a:stretch>
                    </p:blipFill>
                    <p:spPr>
                      <a:xfrm>
                        <a:off x="4057923" y="4374711"/>
                        <a:ext cx="2123186" cy="1291699"/>
                      </a:xfrm>
                      <a:prstGeom prst="rect">
                        <a:avLst/>
                      </a:prstGeom>
                    </p:spPr>
                  </p:pic>
                </p:oleObj>
              </mc:Fallback>
            </mc:AlternateContent>
          </a:graphicData>
        </a:graphic>
      </p:graphicFrame>
      <p:sp>
        <p:nvSpPr>
          <p:cNvPr id="160" name="Text Box 28">
            <a:extLst>
              <a:ext uri="{FF2B5EF4-FFF2-40B4-BE49-F238E27FC236}">
                <a16:creationId xmlns:a16="http://schemas.microsoft.com/office/drawing/2014/main" id="{0180A261-4AEA-437B-AF8F-C92F979906D0}"/>
              </a:ext>
            </a:extLst>
          </p:cNvPr>
          <p:cNvSpPr txBox="1">
            <a:spLocks noChangeArrowheads="1"/>
          </p:cNvSpPr>
          <p:nvPr/>
        </p:nvSpPr>
        <p:spPr bwMode="auto">
          <a:xfrm>
            <a:off x="3706107" y="4730517"/>
            <a:ext cx="480613"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2</a:t>
            </a:r>
          </a:p>
        </p:txBody>
      </p:sp>
      <p:cxnSp>
        <p:nvCxnSpPr>
          <p:cNvPr id="161" name="직선 연결선 204">
            <a:extLst>
              <a:ext uri="{FF2B5EF4-FFF2-40B4-BE49-F238E27FC236}">
                <a16:creationId xmlns:a16="http://schemas.microsoft.com/office/drawing/2014/main" id="{4CFB2067-14DE-48AA-88AA-FA9FE119213F}"/>
              </a:ext>
            </a:extLst>
          </p:cNvPr>
          <p:cNvCxnSpPr>
            <a:cxnSpLocks/>
          </p:cNvCxnSpPr>
          <p:nvPr/>
        </p:nvCxnSpPr>
        <p:spPr>
          <a:xfrm flipV="1">
            <a:off x="5127931" y="6032241"/>
            <a:ext cx="923164" cy="153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169" name="그룹 58">
            <a:extLst>
              <a:ext uri="{FF2B5EF4-FFF2-40B4-BE49-F238E27FC236}">
                <a16:creationId xmlns:a16="http://schemas.microsoft.com/office/drawing/2014/main" id="{C3721FDC-2AAD-451C-8B2A-EDA0C85A16B4}"/>
              </a:ext>
            </a:extLst>
          </p:cNvPr>
          <p:cNvGrpSpPr/>
          <p:nvPr/>
        </p:nvGrpSpPr>
        <p:grpSpPr>
          <a:xfrm>
            <a:off x="4090387" y="4496292"/>
            <a:ext cx="718466" cy="276999"/>
            <a:chOff x="5788035" y="2298403"/>
            <a:chExt cx="718466" cy="276999"/>
          </a:xfrm>
        </p:grpSpPr>
        <p:sp>
          <p:nvSpPr>
            <p:cNvPr id="170" name="Text Box 164">
              <a:extLst>
                <a:ext uri="{FF2B5EF4-FFF2-40B4-BE49-F238E27FC236}">
                  <a16:creationId xmlns:a16="http://schemas.microsoft.com/office/drawing/2014/main" id="{D2BC3AE3-2BF2-4E97-9E3A-7E62656D8693}"/>
                </a:ext>
              </a:extLst>
            </p:cNvPr>
            <p:cNvSpPr txBox="1">
              <a:spLocks noChangeArrowheads="1"/>
            </p:cNvSpPr>
            <p:nvPr/>
          </p:nvSpPr>
          <p:spPr bwMode="auto">
            <a:xfrm>
              <a:off x="5788035" y="2298403"/>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171" name="직사각형 108">
              <a:extLst>
                <a:ext uri="{FF2B5EF4-FFF2-40B4-BE49-F238E27FC236}">
                  <a16:creationId xmlns:a16="http://schemas.microsoft.com/office/drawing/2014/main" id="{C8BEE76D-6565-4984-A681-608EF4133393}"/>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직사각형 109">
              <a:extLst>
                <a:ext uri="{FF2B5EF4-FFF2-40B4-BE49-F238E27FC236}">
                  <a16:creationId xmlns:a16="http://schemas.microsoft.com/office/drawing/2014/main" id="{7B74A393-5B35-4414-A19D-9195C2582C19}"/>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aphicFrame>
        <p:nvGraphicFramePr>
          <p:cNvPr id="162" name="Object 161">
            <a:extLst>
              <a:ext uri="{FF2B5EF4-FFF2-40B4-BE49-F238E27FC236}">
                <a16:creationId xmlns:a16="http://schemas.microsoft.com/office/drawing/2014/main" id="{FBE5B020-B230-4040-9404-8E6E88C8DC3F}"/>
              </a:ext>
            </a:extLst>
          </p:cNvPr>
          <p:cNvGraphicFramePr>
            <a:graphicFrameLocks noChangeAspect="1"/>
          </p:cNvGraphicFramePr>
          <p:nvPr>
            <p:extLst>
              <p:ext uri="{D42A27DB-BD31-4B8C-83A1-F6EECF244321}">
                <p14:modId xmlns:p14="http://schemas.microsoft.com/office/powerpoint/2010/main" val="1188083832"/>
              </p:ext>
            </p:extLst>
          </p:nvPr>
        </p:nvGraphicFramePr>
        <p:xfrm>
          <a:off x="5415930" y="602396"/>
          <a:ext cx="1013139" cy="1489075"/>
        </p:xfrm>
        <a:graphic>
          <a:graphicData uri="http://schemas.openxmlformats.org/presentationml/2006/ole">
            <mc:AlternateContent xmlns:mc="http://schemas.openxmlformats.org/markup-compatibility/2006">
              <mc:Choice xmlns:v="urn:schemas-microsoft-com:vml" Requires="v">
                <p:oleObj spid="_x0000_s3960" name="Prism 7" r:id="rId13" imgW="3535111" imgH="2716990" progId="Prism7.Document">
                  <p:embed/>
                </p:oleObj>
              </mc:Choice>
              <mc:Fallback>
                <p:oleObj name="Prism 7" r:id="rId13" imgW="3535111" imgH="2716990" progId="Prism7.Document">
                  <p:embed/>
                  <p:pic>
                    <p:nvPicPr>
                      <p:cNvPr id="62" name="Object 61">
                        <a:extLst>
                          <a:ext uri="{FF2B5EF4-FFF2-40B4-BE49-F238E27FC236}">
                            <a16:creationId xmlns:a16="http://schemas.microsoft.com/office/drawing/2014/main" id="{FF4B8E5C-2AF5-4ACC-9742-CE0A8C622C44}"/>
                          </a:ext>
                        </a:extLst>
                      </p:cNvPr>
                      <p:cNvPicPr/>
                      <p:nvPr/>
                    </p:nvPicPr>
                    <p:blipFill>
                      <a:blip r:embed="rId14"/>
                      <a:stretch>
                        <a:fillRect/>
                      </a:stretch>
                    </p:blipFill>
                    <p:spPr>
                      <a:xfrm>
                        <a:off x="5415930" y="602396"/>
                        <a:ext cx="1013139" cy="1489075"/>
                      </a:xfrm>
                      <a:prstGeom prst="rect">
                        <a:avLst/>
                      </a:prstGeom>
                    </p:spPr>
                  </p:pic>
                </p:oleObj>
              </mc:Fallback>
            </mc:AlternateContent>
          </a:graphicData>
        </a:graphic>
      </p:graphicFrame>
      <p:graphicFrame>
        <p:nvGraphicFramePr>
          <p:cNvPr id="163" name="Object 162">
            <a:extLst>
              <a:ext uri="{FF2B5EF4-FFF2-40B4-BE49-F238E27FC236}">
                <a16:creationId xmlns:a16="http://schemas.microsoft.com/office/drawing/2014/main" id="{BD080CDC-4EDA-4789-9B81-750A8FB9C211}"/>
              </a:ext>
            </a:extLst>
          </p:cNvPr>
          <p:cNvGraphicFramePr>
            <a:graphicFrameLocks noChangeAspect="1"/>
          </p:cNvGraphicFramePr>
          <p:nvPr>
            <p:extLst>
              <p:ext uri="{D42A27DB-BD31-4B8C-83A1-F6EECF244321}">
                <p14:modId xmlns:p14="http://schemas.microsoft.com/office/powerpoint/2010/main" val="29159629"/>
              </p:ext>
            </p:extLst>
          </p:nvPr>
        </p:nvGraphicFramePr>
        <p:xfrm>
          <a:off x="4443979" y="608230"/>
          <a:ext cx="1028921" cy="1489075"/>
        </p:xfrm>
        <a:graphic>
          <a:graphicData uri="http://schemas.openxmlformats.org/presentationml/2006/ole">
            <mc:AlternateContent xmlns:mc="http://schemas.openxmlformats.org/markup-compatibility/2006">
              <mc:Choice xmlns:v="urn:schemas-microsoft-com:vml" Requires="v">
                <p:oleObj spid="_x0000_s3961" name="Prism 7" r:id="rId15" imgW="3535111" imgH="2716990" progId="Prism7.Document">
                  <p:embed/>
                </p:oleObj>
              </mc:Choice>
              <mc:Fallback>
                <p:oleObj name="Prism 7" r:id="rId15" imgW="3535111" imgH="2716990" progId="Prism7.Document">
                  <p:embed/>
                  <p:pic>
                    <p:nvPicPr>
                      <p:cNvPr id="56" name="Object 55">
                        <a:extLst>
                          <a:ext uri="{FF2B5EF4-FFF2-40B4-BE49-F238E27FC236}">
                            <a16:creationId xmlns:a16="http://schemas.microsoft.com/office/drawing/2014/main" id="{CFEAF885-9200-4B42-B261-4DCCF5A7D67F}"/>
                          </a:ext>
                        </a:extLst>
                      </p:cNvPr>
                      <p:cNvPicPr/>
                      <p:nvPr/>
                    </p:nvPicPr>
                    <p:blipFill>
                      <a:blip r:embed="rId16"/>
                      <a:stretch>
                        <a:fillRect/>
                      </a:stretch>
                    </p:blipFill>
                    <p:spPr>
                      <a:xfrm>
                        <a:off x="4443979" y="608230"/>
                        <a:ext cx="1028921" cy="1489075"/>
                      </a:xfrm>
                      <a:prstGeom prst="rect">
                        <a:avLst/>
                      </a:prstGeom>
                    </p:spPr>
                  </p:pic>
                </p:oleObj>
              </mc:Fallback>
            </mc:AlternateContent>
          </a:graphicData>
        </a:graphic>
      </p:graphicFrame>
      <p:graphicFrame>
        <p:nvGraphicFramePr>
          <p:cNvPr id="164" name="Object 163">
            <a:extLst>
              <a:ext uri="{FF2B5EF4-FFF2-40B4-BE49-F238E27FC236}">
                <a16:creationId xmlns:a16="http://schemas.microsoft.com/office/drawing/2014/main" id="{48C6B46C-94AA-43BA-BAE2-6E811BA86E6D}"/>
              </a:ext>
            </a:extLst>
          </p:cNvPr>
          <p:cNvGraphicFramePr>
            <a:graphicFrameLocks noChangeAspect="1"/>
          </p:cNvGraphicFramePr>
          <p:nvPr>
            <p:extLst>
              <p:ext uri="{D42A27DB-BD31-4B8C-83A1-F6EECF244321}">
                <p14:modId xmlns:p14="http://schemas.microsoft.com/office/powerpoint/2010/main" val="47026611"/>
              </p:ext>
            </p:extLst>
          </p:nvPr>
        </p:nvGraphicFramePr>
        <p:xfrm>
          <a:off x="3544916" y="607704"/>
          <a:ext cx="953083" cy="1489075"/>
        </p:xfrm>
        <a:graphic>
          <a:graphicData uri="http://schemas.openxmlformats.org/presentationml/2006/ole">
            <mc:AlternateContent xmlns:mc="http://schemas.openxmlformats.org/markup-compatibility/2006">
              <mc:Choice xmlns:v="urn:schemas-microsoft-com:vml" Requires="v">
                <p:oleObj spid="_x0000_s3962" name="Prism 7" r:id="rId17" imgW="3535111" imgH="2716990" progId="Prism7.Document">
                  <p:embed/>
                </p:oleObj>
              </mc:Choice>
              <mc:Fallback>
                <p:oleObj name="Prism 7" r:id="rId17" imgW="3535111" imgH="2716990" progId="Prism7.Document">
                  <p:embed/>
                  <p:pic>
                    <p:nvPicPr>
                      <p:cNvPr id="55" name="Object 54">
                        <a:extLst>
                          <a:ext uri="{FF2B5EF4-FFF2-40B4-BE49-F238E27FC236}">
                            <a16:creationId xmlns:a16="http://schemas.microsoft.com/office/drawing/2014/main" id="{F84E68A1-8078-4098-8B86-FDD491826174}"/>
                          </a:ext>
                        </a:extLst>
                      </p:cNvPr>
                      <p:cNvPicPr/>
                      <p:nvPr/>
                    </p:nvPicPr>
                    <p:blipFill>
                      <a:blip r:embed="rId18"/>
                      <a:stretch>
                        <a:fillRect/>
                      </a:stretch>
                    </p:blipFill>
                    <p:spPr>
                      <a:xfrm>
                        <a:off x="3544916" y="607704"/>
                        <a:ext cx="953083" cy="1489075"/>
                      </a:xfrm>
                      <a:prstGeom prst="rect">
                        <a:avLst/>
                      </a:prstGeom>
                    </p:spPr>
                  </p:pic>
                </p:oleObj>
              </mc:Fallback>
            </mc:AlternateContent>
          </a:graphicData>
        </a:graphic>
      </p:graphicFrame>
      <p:sp>
        <p:nvSpPr>
          <p:cNvPr id="165" name="TextBox 164">
            <a:extLst>
              <a:ext uri="{FF2B5EF4-FFF2-40B4-BE49-F238E27FC236}">
                <a16:creationId xmlns:a16="http://schemas.microsoft.com/office/drawing/2014/main" id="{E7E1F925-84D6-410D-8906-081EF8C8594E}"/>
              </a:ext>
            </a:extLst>
          </p:cNvPr>
          <p:cNvSpPr txBox="1"/>
          <p:nvPr/>
        </p:nvSpPr>
        <p:spPr>
          <a:xfrm rot="16200000">
            <a:off x="1870421" y="980488"/>
            <a:ext cx="1223815" cy="338554"/>
          </a:xfrm>
          <a:prstGeom prst="rect">
            <a:avLst/>
          </a:prstGeom>
          <a:noFill/>
        </p:spPr>
        <p:txBody>
          <a:bodyPr wrap="square" rtlCol="0">
            <a:spAutoFit/>
          </a:bodyPr>
          <a:lstStyle/>
          <a:p>
            <a:pPr algn="ctr"/>
            <a:r>
              <a:rPr lang="en-US" sz="800" dirty="0">
                <a:latin typeface="Arial" pitchFamily="34" charset="0"/>
                <a:cs typeface="Arial" pitchFamily="34" charset="0"/>
              </a:rPr>
              <a:t>Serum inflammatory cytokines (</a:t>
            </a:r>
            <a:r>
              <a:rPr lang="en-US" sz="800" dirty="0" err="1">
                <a:latin typeface="Arial" pitchFamily="34" charset="0"/>
                <a:cs typeface="Arial" pitchFamily="34" charset="0"/>
              </a:rPr>
              <a:t>pg</a:t>
            </a:r>
            <a:r>
              <a:rPr lang="en-US" sz="800" dirty="0">
                <a:latin typeface="Arial" pitchFamily="34" charset="0"/>
                <a:cs typeface="Arial" pitchFamily="34" charset="0"/>
              </a:rPr>
              <a:t>/ml)</a:t>
            </a:r>
          </a:p>
        </p:txBody>
      </p:sp>
      <p:sp>
        <p:nvSpPr>
          <p:cNvPr id="167" name="Rectangle 166">
            <a:extLst>
              <a:ext uri="{FF2B5EF4-FFF2-40B4-BE49-F238E27FC236}">
                <a16:creationId xmlns:a16="http://schemas.microsoft.com/office/drawing/2014/main" id="{6E91A61B-8FC6-49F0-A805-97BFED00D36F}"/>
              </a:ext>
            </a:extLst>
          </p:cNvPr>
          <p:cNvSpPr/>
          <p:nvPr/>
        </p:nvSpPr>
        <p:spPr>
          <a:xfrm>
            <a:off x="3177600" y="517519"/>
            <a:ext cx="350553" cy="15130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Rectangle 172">
            <a:extLst>
              <a:ext uri="{FF2B5EF4-FFF2-40B4-BE49-F238E27FC236}">
                <a16:creationId xmlns:a16="http://schemas.microsoft.com/office/drawing/2014/main" id="{B3CC922E-68EB-468A-8595-F0C430D06695}"/>
              </a:ext>
            </a:extLst>
          </p:cNvPr>
          <p:cNvSpPr/>
          <p:nvPr/>
        </p:nvSpPr>
        <p:spPr>
          <a:xfrm>
            <a:off x="4196749" y="261877"/>
            <a:ext cx="350553" cy="15130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Rectangle 173">
            <a:extLst>
              <a:ext uri="{FF2B5EF4-FFF2-40B4-BE49-F238E27FC236}">
                <a16:creationId xmlns:a16="http://schemas.microsoft.com/office/drawing/2014/main" id="{7353D6EB-C854-4CE8-8870-B59A53349BE0}"/>
              </a:ext>
            </a:extLst>
          </p:cNvPr>
          <p:cNvSpPr/>
          <p:nvPr/>
        </p:nvSpPr>
        <p:spPr>
          <a:xfrm>
            <a:off x="5048689" y="261964"/>
            <a:ext cx="350553" cy="15130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Rectangle 175">
            <a:extLst>
              <a:ext uri="{FF2B5EF4-FFF2-40B4-BE49-F238E27FC236}">
                <a16:creationId xmlns:a16="http://schemas.microsoft.com/office/drawing/2014/main" id="{24B75937-22BE-4902-B4DE-E3CE44192FBE}"/>
              </a:ext>
            </a:extLst>
          </p:cNvPr>
          <p:cNvSpPr/>
          <p:nvPr/>
        </p:nvSpPr>
        <p:spPr>
          <a:xfrm>
            <a:off x="6192597" y="261877"/>
            <a:ext cx="350553" cy="15130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TextBox 176">
            <a:extLst>
              <a:ext uri="{FF2B5EF4-FFF2-40B4-BE49-F238E27FC236}">
                <a16:creationId xmlns:a16="http://schemas.microsoft.com/office/drawing/2014/main" id="{ED0171C1-5B68-4186-88D8-917FBB1ED3FF}"/>
              </a:ext>
            </a:extLst>
          </p:cNvPr>
          <p:cNvSpPr txBox="1"/>
          <p:nvPr/>
        </p:nvSpPr>
        <p:spPr>
          <a:xfrm>
            <a:off x="3110593" y="261877"/>
            <a:ext cx="493332" cy="215444"/>
          </a:xfrm>
          <a:prstGeom prst="rect">
            <a:avLst/>
          </a:prstGeom>
          <a:noFill/>
        </p:spPr>
        <p:txBody>
          <a:bodyPr wrap="square" rtlCol="0">
            <a:spAutoFit/>
          </a:bodyPr>
          <a:lstStyle/>
          <a:p>
            <a:r>
              <a:rPr lang="en-US" sz="800" b="1" dirty="0">
                <a:latin typeface="Arial" panose="020B0604020202020204" pitchFamily="34" charset="0"/>
                <a:cs typeface="Arial" panose="020B0604020202020204" pitchFamily="34" charset="0"/>
              </a:rPr>
              <a:t>IL-1</a:t>
            </a:r>
            <a:r>
              <a:rPr lang="en-US" sz="800" b="1" dirty="0">
                <a:latin typeface="Symbol" panose="05050102010706020507" pitchFamily="18" charset="2"/>
                <a:cs typeface="Arial" panose="020B0604020202020204" pitchFamily="34" charset="0"/>
              </a:rPr>
              <a:t>a</a:t>
            </a:r>
          </a:p>
        </p:txBody>
      </p:sp>
      <p:sp>
        <p:nvSpPr>
          <p:cNvPr id="179" name="TextBox 178">
            <a:extLst>
              <a:ext uri="{FF2B5EF4-FFF2-40B4-BE49-F238E27FC236}">
                <a16:creationId xmlns:a16="http://schemas.microsoft.com/office/drawing/2014/main" id="{129603B7-9A30-47EA-9268-029CC9312625}"/>
              </a:ext>
            </a:extLst>
          </p:cNvPr>
          <p:cNvSpPr txBox="1"/>
          <p:nvPr/>
        </p:nvSpPr>
        <p:spPr>
          <a:xfrm>
            <a:off x="4922441" y="261964"/>
            <a:ext cx="528012" cy="215444"/>
          </a:xfrm>
          <a:prstGeom prst="rect">
            <a:avLst/>
          </a:prstGeom>
          <a:noFill/>
        </p:spPr>
        <p:txBody>
          <a:bodyPr wrap="square" rtlCol="0">
            <a:spAutoFit/>
          </a:bodyPr>
          <a:lstStyle/>
          <a:p>
            <a:r>
              <a:rPr lang="en-US" sz="800" b="1" dirty="0">
                <a:latin typeface="Arial" panose="020B0604020202020204" pitchFamily="34" charset="0"/>
                <a:cs typeface="Arial" panose="020B0604020202020204" pitchFamily="34" charset="0"/>
              </a:rPr>
              <a:t>MCP-1</a:t>
            </a:r>
          </a:p>
        </p:txBody>
      </p:sp>
      <p:sp>
        <p:nvSpPr>
          <p:cNvPr id="182" name="TextBox 181">
            <a:extLst>
              <a:ext uri="{FF2B5EF4-FFF2-40B4-BE49-F238E27FC236}">
                <a16:creationId xmlns:a16="http://schemas.microsoft.com/office/drawing/2014/main" id="{7F176817-16B3-4CA9-94F1-83673831A081}"/>
              </a:ext>
            </a:extLst>
          </p:cNvPr>
          <p:cNvSpPr txBox="1"/>
          <p:nvPr/>
        </p:nvSpPr>
        <p:spPr>
          <a:xfrm>
            <a:off x="4000209" y="261877"/>
            <a:ext cx="528012" cy="215444"/>
          </a:xfrm>
          <a:prstGeom prst="rect">
            <a:avLst/>
          </a:prstGeom>
          <a:noFill/>
        </p:spPr>
        <p:txBody>
          <a:bodyPr wrap="square" rtlCol="0">
            <a:spAutoFit/>
          </a:bodyPr>
          <a:lstStyle/>
          <a:p>
            <a:r>
              <a:rPr lang="en-US" sz="800" b="1" dirty="0">
                <a:latin typeface="Arial" panose="020B0604020202020204" pitchFamily="34" charset="0"/>
                <a:cs typeface="Arial" panose="020B0604020202020204" pitchFamily="34" charset="0"/>
              </a:rPr>
              <a:t>TNF-</a:t>
            </a:r>
            <a:r>
              <a:rPr lang="en-US" sz="800" b="1" dirty="0">
                <a:latin typeface="Symbol" panose="05050102010706020507" pitchFamily="18" charset="2"/>
                <a:cs typeface="Arial" panose="020B0604020202020204" pitchFamily="34" charset="0"/>
              </a:rPr>
              <a:t>a</a:t>
            </a:r>
          </a:p>
        </p:txBody>
      </p:sp>
      <p:cxnSp>
        <p:nvCxnSpPr>
          <p:cNvPr id="183" name="Straight Connector 182">
            <a:extLst>
              <a:ext uri="{FF2B5EF4-FFF2-40B4-BE49-F238E27FC236}">
                <a16:creationId xmlns:a16="http://schemas.microsoft.com/office/drawing/2014/main" id="{C4ADE679-95A9-45C4-8B0A-7D1E8C6D15D7}"/>
              </a:ext>
            </a:extLst>
          </p:cNvPr>
          <p:cNvCxnSpPr>
            <a:cxnSpLocks/>
          </p:cNvCxnSpPr>
          <p:nvPr/>
        </p:nvCxnSpPr>
        <p:spPr>
          <a:xfrm flipV="1">
            <a:off x="2808222" y="511528"/>
            <a:ext cx="3727288" cy="17536"/>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184" name="Straight Connector 183">
            <a:extLst>
              <a:ext uri="{FF2B5EF4-FFF2-40B4-BE49-F238E27FC236}">
                <a16:creationId xmlns:a16="http://schemas.microsoft.com/office/drawing/2014/main" id="{DFA06016-C66F-4964-94EE-0D9973350D0F}"/>
              </a:ext>
            </a:extLst>
          </p:cNvPr>
          <p:cNvCxnSpPr>
            <a:cxnSpLocks/>
          </p:cNvCxnSpPr>
          <p:nvPr/>
        </p:nvCxnSpPr>
        <p:spPr>
          <a:xfrm flipV="1">
            <a:off x="2808222" y="1736306"/>
            <a:ext cx="3734928" cy="16086"/>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187" name="Straight Connector 186">
            <a:extLst>
              <a:ext uri="{FF2B5EF4-FFF2-40B4-BE49-F238E27FC236}">
                <a16:creationId xmlns:a16="http://schemas.microsoft.com/office/drawing/2014/main" id="{9C7B49B8-E641-401A-962B-9DB267F1658E}"/>
              </a:ext>
            </a:extLst>
          </p:cNvPr>
          <p:cNvCxnSpPr>
            <a:cxnSpLocks/>
          </p:cNvCxnSpPr>
          <p:nvPr/>
        </p:nvCxnSpPr>
        <p:spPr>
          <a:xfrm>
            <a:off x="6535510" y="500744"/>
            <a:ext cx="5700" cy="1264492"/>
          </a:xfrm>
          <a:prstGeom prst="line">
            <a:avLst/>
          </a:prstGeom>
          <a:ln w="19050"/>
          <a:effectLst/>
        </p:spPr>
        <p:style>
          <a:lnRef idx="2">
            <a:schemeClr val="dk1"/>
          </a:lnRef>
          <a:fillRef idx="0">
            <a:schemeClr val="dk1"/>
          </a:fillRef>
          <a:effectRef idx="1">
            <a:schemeClr val="dk1"/>
          </a:effectRef>
          <a:fontRef idx="minor">
            <a:schemeClr val="tx1"/>
          </a:fontRef>
        </p:style>
      </p:cxnSp>
      <p:cxnSp>
        <p:nvCxnSpPr>
          <p:cNvPr id="188" name="Straight Connector 187">
            <a:extLst>
              <a:ext uri="{FF2B5EF4-FFF2-40B4-BE49-F238E27FC236}">
                <a16:creationId xmlns:a16="http://schemas.microsoft.com/office/drawing/2014/main" id="{C5F68D8E-2376-4C85-ADD7-8D3B7F3C02AE}"/>
              </a:ext>
            </a:extLst>
          </p:cNvPr>
          <p:cNvCxnSpPr>
            <a:cxnSpLocks/>
          </p:cNvCxnSpPr>
          <p:nvPr/>
        </p:nvCxnSpPr>
        <p:spPr>
          <a:xfrm>
            <a:off x="2804229" y="517519"/>
            <a:ext cx="0" cy="1264897"/>
          </a:xfrm>
          <a:prstGeom prst="line">
            <a:avLst/>
          </a:prstGeom>
          <a:ln w="19050"/>
          <a:effectLst/>
        </p:spPr>
        <p:style>
          <a:lnRef idx="2">
            <a:schemeClr val="dk1"/>
          </a:lnRef>
          <a:fillRef idx="0">
            <a:schemeClr val="dk1"/>
          </a:fillRef>
          <a:effectRef idx="1">
            <a:schemeClr val="dk1"/>
          </a:effectRef>
          <a:fontRef idx="minor">
            <a:schemeClr val="tx1"/>
          </a:fontRef>
        </p:style>
      </p:cxnSp>
      <p:cxnSp>
        <p:nvCxnSpPr>
          <p:cNvPr id="189" name="Straight Connector 188">
            <a:extLst>
              <a:ext uri="{FF2B5EF4-FFF2-40B4-BE49-F238E27FC236}">
                <a16:creationId xmlns:a16="http://schemas.microsoft.com/office/drawing/2014/main" id="{4AFFFEF7-3A09-4EFC-AC5D-B77A3B26BF8C}"/>
              </a:ext>
            </a:extLst>
          </p:cNvPr>
          <p:cNvCxnSpPr>
            <a:cxnSpLocks/>
          </p:cNvCxnSpPr>
          <p:nvPr/>
        </p:nvCxnSpPr>
        <p:spPr>
          <a:xfrm>
            <a:off x="5614300" y="496668"/>
            <a:ext cx="5700" cy="1264492"/>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190" name="Straight Connector 189">
            <a:extLst>
              <a:ext uri="{FF2B5EF4-FFF2-40B4-BE49-F238E27FC236}">
                <a16:creationId xmlns:a16="http://schemas.microsoft.com/office/drawing/2014/main" id="{9A8F21FC-7BC0-4041-B0A6-692B9EC32021}"/>
              </a:ext>
            </a:extLst>
          </p:cNvPr>
          <p:cNvCxnSpPr>
            <a:cxnSpLocks/>
          </p:cNvCxnSpPr>
          <p:nvPr/>
        </p:nvCxnSpPr>
        <p:spPr>
          <a:xfrm>
            <a:off x="4641384" y="500744"/>
            <a:ext cx="5700" cy="1264492"/>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191" name="Straight Connector 190">
            <a:extLst>
              <a:ext uri="{FF2B5EF4-FFF2-40B4-BE49-F238E27FC236}">
                <a16:creationId xmlns:a16="http://schemas.microsoft.com/office/drawing/2014/main" id="{5E8EA44E-0ECA-40B9-A3C1-31D5E8989E78}"/>
              </a:ext>
            </a:extLst>
          </p:cNvPr>
          <p:cNvCxnSpPr>
            <a:cxnSpLocks/>
          </p:cNvCxnSpPr>
          <p:nvPr/>
        </p:nvCxnSpPr>
        <p:spPr>
          <a:xfrm>
            <a:off x="3729432" y="517519"/>
            <a:ext cx="5700" cy="1264492"/>
          </a:xfrm>
          <a:prstGeom prst="line">
            <a:avLst/>
          </a:prstGeom>
          <a:ln w="12700"/>
          <a:effectLst/>
        </p:spPr>
        <p:style>
          <a:lnRef idx="2">
            <a:schemeClr val="dk1"/>
          </a:lnRef>
          <a:fillRef idx="0">
            <a:schemeClr val="dk1"/>
          </a:fillRef>
          <a:effectRef idx="1">
            <a:schemeClr val="dk1"/>
          </a:effectRef>
          <a:fontRef idx="minor">
            <a:schemeClr val="tx1"/>
          </a:fontRef>
        </p:style>
      </p:cxnSp>
      <p:sp>
        <p:nvSpPr>
          <p:cNvPr id="193" name="TextBox 192">
            <a:extLst>
              <a:ext uri="{FF2B5EF4-FFF2-40B4-BE49-F238E27FC236}">
                <a16:creationId xmlns:a16="http://schemas.microsoft.com/office/drawing/2014/main" id="{5C546691-2538-460F-B170-6AA1259391B0}"/>
              </a:ext>
            </a:extLst>
          </p:cNvPr>
          <p:cNvSpPr txBox="1"/>
          <p:nvPr/>
        </p:nvSpPr>
        <p:spPr>
          <a:xfrm>
            <a:off x="2578780" y="1305039"/>
            <a:ext cx="450898" cy="184666"/>
          </a:xfrm>
          <a:prstGeom prst="rect">
            <a:avLst/>
          </a:prstGeom>
          <a:noFill/>
        </p:spPr>
        <p:txBody>
          <a:bodyPr wrap="square" rtlCol="0">
            <a:spAutoFit/>
          </a:bodyPr>
          <a:lstStyle/>
          <a:p>
            <a:r>
              <a:rPr lang="en-US" sz="600" dirty="0">
                <a:latin typeface="Arial" pitchFamily="34" charset="0"/>
                <a:cs typeface="Arial" pitchFamily="34" charset="0"/>
              </a:rPr>
              <a:t>20</a:t>
            </a:r>
          </a:p>
        </p:txBody>
      </p:sp>
      <p:sp>
        <p:nvSpPr>
          <p:cNvPr id="194" name="TextBox 193">
            <a:extLst>
              <a:ext uri="{FF2B5EF4-FFF2-40B4-BE49-F238E27FC236}">
                <a16:creationId xmlns:a16="http://schemas.microsoft.com/office/drawing/2014/main" id="{A31D2754-01C4-4F2A-9505-AD1B778E746C}"/>
              </a:ext>
            </a:extLst>
          </p:cNvPr>
          <p:cNvSpPr txBox="1"/>
          <p:nvPr/>
        </p:nvSpPr>
        <p:spPr>
          <a:xfrm>
            <a:off x="2607499" y="1654571"/>
            <a:ext cx="450898" cy="184666"/>
          </a:xfrm>
          <a:prstGeom prst="rect">
            <a:avLst/>
          </a:prstGeom>
          <a:noFill/>
        </p:spPr>
        <p:txBody>
          <a:bodyPr wrap="square" rtlCol="0">
            <a:spAutoFit/>
          </a:bodyPr>
          <a:lstStyle/>
          <a:p>
            <a:r>
              <a:rPr lang="en-US" sz="600" dirty="0">
                <a:latin typeface="Arial" pitchFamily="34" charset="0"/>
                <a:cs typeface="Arial" pitchFamily="34" charset="0"/>
              </a:rPr>
              <a:t>0</a:t>
            </a:r>
          </a:p>
        </p:txBody>
      </p:sp>
      <p:sp>
        <p:nvSpPr>
          <p:cNvPr id="195" name="TextBox 194">
            <a:extLst>
              <a:ext uri="{FF2B5EF4-FFF2-40B4-BE49-F238E27FC236}">
                <a16:creationId xmlns:a16="http://schemas.microsoft.com/office/drawing/2014/main" id="{4C5D909C-940B-4867-AD7A-7A5A437E8899}"/>
              </a:ext>
            </a:extLst>
          </p:cNvPr>
          <p:cNvSpPr txBox="1"/>
          <p:nvPr/>
        </p:nvSpPr>
        <p:spPr>
          <a:xfrm>
            <a:off x="2578780" y="659950"/>
            <a:ext cx="450898" cy="184666"/>
          </a:xfrm>
          <a:prstGeom prst="rect">
            <a:avLst/>
          </a:prstGeom>
          <a:noFill/>
        </p:spPr>
        <p:txBody>
          <a:bodyPr wrap="square" rtlCol="0">
            <a:spAutoFit/>
          </a:bodyPr>
          <a:lstStyle/>
          <a:p>
            <a:r>
              <a:rPr lang="en-US" sz="600" dirty="0">
                <a:latin typeface="Arial" pitchFamily="34" charset="0"/>
                <a:cs typeface="Arial" pitchFamily="34" charset="0"/>
              </a:rPr>
              <a:t>60</a:t>
            </a:r>
          </a:p>
        </p:txBody>
      </p:sp>
      <p:sp>
        <p:nvSpPr>
          <p:cNvPr id="196" name="TextBox 195">
            <a:extLst>
              <a:ext uri="{FF2B5EF4-FFF2-40B4-BE49-F238E27FC236}">
                <a16:creationId xmlns:a16="http://schemas.microsoft.com/office/drawing/2014/main" id="{8FC90E0C-CB4C-479D-8E4D-4471AA85B4A1}"/>
              </a:ext>
            </a:extLst>
          </p:cNvPr>
          <p:cNvSpPr txBox="1"/>
          <p:nvPr/>
        </p:nvSpPr>
        <p:spPr>
          <a:xfrm>
            <a:off x="2578780" y="982354"/>
            <a:ext cx="450898" cy="184666"/>
          </a:xfrm>
          <a:prstGeom prst="rect">
            <a:avLst/>
          </a:prstGeom>
          <a:noFill/>
        </p:spPr>
        <p:txBody>
          <a:bodyPr wrap="square" rtlCol="0">
            <a:spAutoFit/>
          </a:bodyPr>
          <a:lstStyle/>
          <a:p>
            <a:r>
              <a:rPr lang="en-US" sz="600" dirty="0">
                <a:latin typeface="Arial" pitchFamily="34" charset="0"/>
                <a:cs typeface="Arial" pitchFamily="34" charset="0"/>
              </a:rPr>
              <a:t>40</a:t>
            </a:r>
          </a:p>
        </p:txBody>
      </p:sp>
      <p:sp>
        <p:nvSpPr>
          <p:cNvPr id="197" name="TextBox 196">
            <a:extLst>
              <a:ext uri="{FF2B5EF4-FFF2-40B4-BE49-F238E27FC236}">
                <a16:creationId xmlns:a16="http://schemas.microsoft.com/office/drawing/2014/main" id="{F84A2F1C-DDC7-4ED5-A08A-2CDBCE0139EB}"/>
              </a:ext>
            </a:extLst>
          </p:cNvPr>
          <p:cNvSpPr txBox="1"/>
          <p:nvPr/>
        </p:nvSpPr>
        <p:spPr>
          <a:xfrm>
            <a:off x="3321117" y="1320482"/>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50</a:t>
            </a:r>
          </a:p>
        </p:txBody>
      </p:sp>
      <p:sp>
        <p:nvSpPr>
          <p:cNvPr id="198" name="TextBox 197">
            <a:extLst>
              <a:ext uri="{FF2B5EF4-FFF2-40B4-BE49-F238E27FC236}">
                <a16:creationId xmlns:a16="http://schemas.microsoft.com/office/drawing/2014/main" id="{C1C6F3DF-74D0-40F4-AB55-85B785CDDEB0}"/>
              </a:ext>
            </a:extLst>
          </p:cNvPr>
          <p:cNvSpPr txBox="1"/>
          <p:nvPr/>
        </p:nvSpPr>
        <p:spPr>
          <a:xfrm>
            <a:off x="3325550" y="644295"/>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150</a:t>
            </a:r>
          </a:p>
        </p:txBody>
      </p:sp>
      <p:sp>
        <p:nvSpPr>
          <p:cNvPr id="199" name="TextBox 198">
            <a:extLst>
              <a:ext uri="{FF2B5EF4-FFF2-40B4-BE49-F238E27FC236}">
                <a16:creationId xmlns:a16="http://schemas.microsoft.com/office/drawing/2014/main" id="{18A0B75E-511B-4DE8-889F-DDF527DE1CA7}"/>
              </a:ext>
            </a:extLst>
          </p:cNvPr>
          <p:cNvSpPr txBox="1"/>
          <p:nvPr/>
        </p:nvSpPr>
        <p:spPr>
          <a:xfrm>
            <a:off x="3327599" y="974072"/>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100</a:t>
            </a:r>
          </a:p>
        </p:txBody>
      </p:sp>
      <p:sp>
        <p:nvSpPr>
          <p:cNvPr id="200" name="TextBox 199">
            <a:extLst>
              <a:ext uri="{FF2B5EF4-FFF2-40B4-BE49-F238E27FC236}">
                <a16:creationId xmlns:a16="http://schemas.microsoft.com/office/drawing/2014/main" id="{69227110-F55E-45DD-88A0-CB3B49AB0F51}"/>
              </a:ext>
            </a:extLst>
          </p:cNvPr>
          <p:cNvSpPr txBox="1"/>
          <p:nvPr/>
        </p:nvSpPr>
        <p:spPr>
          <a:xfrm>
            <a:off x="4415935" y="1244780"/>
            <a:ext cx="450898" cy="184666"/>
          </a:xfrm>
          <a:prstGeom prst="rect">
            <a:avLst/>
          </a:prstGeom>
          <a:noFill/>
        </p:spPr>
        <p:txBody>
          <a:bodyPr wrap="square" rtlCol="0">
            <a:spAutoFit/>
          </a:bodyPr>
          <a:lstStyle/>
          <a:p>
            <a:r>
              <a:rPr lang="en-US" sz="600" dirty="0">
                <a:latin typeface="Arial" pitchFamily="34" charset="0"/>
                <a:cs typeface="Arial" pitchFamily="34" charset="0"/>
              </a:rPr>
              <a:t>20</a:t>
            </a:r>
          </a:p>
        </p:txBody>
      </p:sp>
      <p:sp>
        <p:nvSpPr>
          <p:cNvPr id="201" name="TextBox 200">
            <a:extLst>
              <a:ext uri="{FF2B5EF4-FFF2-40B4-BE49-F238E27FC236}">
                <a16:creationId xmlns:a16="http://schemas.microsoft.com/office/drawing/2014/main" id="{A7ADF9DD-3D98-4441-B0A2-34CE351520D1}"/>
              </a:ext>
            </a:extLst>
          </p:cNvPr>
          <p:cNvSpPr txBox="1"/>
          <p:nvPr/>
        </p:nvSpPr>
        <p:spPr>
          <a:xfrm>
            <a:off x="4415935" y="1450548"/>
            <a:ext cx="450898" cy="184666"/>
          </a:xfrm>
          <a:prstGeom prst="rect">
            <a:avLst/>
          </a:prstGeom>
          <a:noFill/>
        </p:spPr>
        <p:txBody>
          <a:bodyPr wrap="square" rtlCol="0">
            <a:spAutoFit/>
          </a:bodyPr>
          <a:lstStyle/>
          <a:p>
            <a:r>
              <a:rPr lang="en-US" sz="600" dirty="0">
                <a:latin typeface="Arial" pitchFamily="34" charset="0"/>
                <a:cs typeface="Arial" pitchFamily="34" charset="0"/>
              </a:rPr>
              <a:t>10</a:t>
            </a:r>
          </a:p>
        </p:txBody>
      </p:sp>
      <p:sp>
        <p:nvSpPr>
          <p:cNvPr id="202" name="TextBox 201">
            <a:extLst>
              <a:ext uri="{FF2B5EF4-FFF2-40B4-BE49-F238E27FC236}">
                <a16:creationId xmlns:a16="http://schemas.microsoft.com/office/drawing/2014/main" id="{865ABEDD-B904-4139-8A33-68C772583B27}"/>
              </a:ext>
            </a:extLst>
          </p:cNvPr>
          <p:cNvSpPr txBox="1"/>
          <p:nvPr/>
        </p:nvSpPr>
        <p:spPr>
          <a:xfrm>
            <a:off x="4415935" y="859468"/>
            <a:ext cx="450898" cy="184666"/>
          </a:xfrm>
          <a:prstGeom prst="rect">
            <a:avLst/>
          </a:prstGeom>
          <a:noFill/>
        </p:spPr>
        <p:txBody>
          <a:bodyPr wrap="square" rtlCol="0">
            <a:spAutoFit/>
          </a:bodyPr>
          <a:lstStyle/>
          <a:p>
            <a:r>
              <a:rPr lang="en-US" sz="600" dirty="0">
                <a:latin typeface="Arial" pitchFamily="34" charset="0"/>
                <a:cs typeface="Arial" pitchFamily="34" charset="0"/>
              </a:rPr>
              <a:t>40</a:t>
            </a:r>
          </a:p>
        </p:txBody>
      </p:sp>
      <p:sp>
        <p:nvSpPr>
          <p:cNvPr id="203" name="TextBox 202">
            <a:extLst>
              <a:ext uri="{FF2B5EF4-FFF2-40B4-BE49-F238E27FC236}">
                <a16:creationId xmlns:a16="http://schemas.microsoft.com/office/drawing/2014/main" id="{895626A2-CC21-44FB-BBCD-F8A8D27AE427}"/>
              </a:ext>
            </a:extLst>
          </p:cNvPr>
          <p:cNvSpPr txBox="1"/>
          <p:nvPr/>
        </p:nvSpPr>
        <p:spPr>
          <a:xfrm>
            <a:off x="4418785" y="1059931"/>
            <a:ext cx="450898" cy="184666"/>
          </a:xfrm>
          <a:prstGeom prst="rect">
            <a:avLst/>
          </a:prstGeom>
          <a:noFill/>
        </p:spPr>
        <p:txBody>
          <a:bodyPr wrap="square" rtlCol="0">
            <a:spAutoFit/>
          </a:bodyPr>
          <a:lstStyle/>
          <a:p>
            <a:r>
              <a:rPr lang="en-US" sz="600" dirty="0">
                <a:latin typeface="Arial" pitchFamily="34" charset="0"/>
                <a:cs typeface="Arial" pitchFamily="34" charset="0"/>
              </a:rPr>
              <a:t>30</a:t>
            </a:r>
          </a:p>
        </p:txBody>
      </p:sp>
      <p:graphicFrame>
        <p:nvGraphicFramePr>
          <p:cNvPr id="204" name="Object 203">
            <a:extLst>
              <a:ext uri="{FF2B5EF4-FFF2-40B4-BE49-F238E27FC236}">
                <a16:creationId xmlns:a16="http://schemas.microsoft.com/office/drawing/2014/main" id="{BAEBF281-E417-4199-83C4-3B869F727269}"/>
              </a:ext>
            </a:extLst>
          </p:cNvPr>
          <p:cNvGraphicFramePr>
            <a:graphicFrameLocks noChangeAspect="1"/>
          </p:cNvGraphicFramePr>
          <p:nvPr>
            <p:extLst>
              <p:ext uri="{D42A27DB-BD31-4B8C-83A1-F6EECF244321}">
                <p14:modId xmlns:p14="http://schemas.microsoft.com/office/powerpoint/2010/main" val="2217739668"/>
              </p:ext>
            </p:extLst>
          </p:nvPr>
        </p:nvGraphicFramePr>
        <p:xfrm>
          <a:off x="2638712" y="619069"/>
          <a:ext cx="933441" cy="1489075"/>
        </p:xfrm>
        <a:graphic>
          <a:graphicData uri="http://schemas.openxmlformats.org/presentationml/2006/ole">
            <mc:AlternateContent xmlns:mc="http://schemas.openxmlformats.org/markup-compatibility/2006">
              <mc:Choice xmlns:v="urn:schemas-microsoft-com:vml" Requires="v">
                <p:oleObj spid="_x0000_s3963" name="Prism 7" r:id="rId19" imgW="3427125" imgH="2716990" progId="Prism7.Document">
                  <p:embed/>
                </p:oleObj>
              </mc:Choice>
              <mc:Fallback>
                <p:oleObj name="Prism 7" r:id="rId19" imgW="3427125" imgH="2716990" progId="Prism7.Document">
                  <p:embed/>
                  <p:pic>
                    <p:nvPicPr>
                      <p:cNvPr id="54" name="Object 53">
                        <a:extLst>
                          <a:ext uri="{FF2B5EF4-FFF2-40B4-BE49-F238E27FC236}">
                            <a16:creationId xmlns:a16="http://schemas.microsoft.com/office/drawing/2014/main" id="{A8254F8C-A6B2-4239-B032-1EF59274605C}"/>
                          </a:ext>
                        </a:extLst>
                      </p:cNvPr>
                      <p:cNvPicPr/>
                      <p:nvPr/>
                    </p:nvPicPr>
                    <p:blipFill>
                      <a:blip r:embed="rId20"/>
                      <a:stretch>
                        <a:fillRect/>
                      </a:stretch>
                    </p:blipFill>
                    <p:spPr>
                      <a:xfrm>
                        <a:off x="2638712" y="619069"/>
                        <a:ext cx="933441" cy="1489075"/>
                      </a:xfrm>
                      <a:prstGeom prst="rect">
                        <a:avLst/>
                      </a:prstGeom>
                    </p:spPr>
                  </p:pic>
                </p:oleObj>
              </mc:Fallback>
            </mc:AlternateContent>
          </a:graphicData>
        </a:graphic>
      </p:graphicFrame>
      <p:sp>
        <p:nvSpPr>
          <p:cNvPr id="205" name="TextBox 204">
            <a:extLst>
              <a:ext uri="{FF2B5EF4-FFF2-40B4-BE49-F238E27FC236}">
                <a16:creationId xmlns:a16="http://schemas.microsoft.com/office/drawing/2014/main" id="{2A74FEBD-A32B-45CC-B8F8-516DBFEBB48B}"/>
              </a:ext>
            </a:extLst>
          </p:cNvPr>
          <p:cNvSpPr txBox="1"/>
          <p:nvPr/>
        </p:nvSpPr>
        <p:spPr>
          <a:xfrm>
            <a:off x="5224823" y="1051945"/>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60</a:t>
            </a:r>
          </a:p>
        </p:txBody>
      </p:sp>
      <p:sp>
        <p:nvSpPr>
          <p:cNvPr id="206" name="TextBox 205">
            <a:extLst>
              <a:ext uri="{FF2B5EF4-FFF2-40B4-BE49-F238E27FC236}">
                <a16:creationId xmlns:a16="http://schemas.microsoft.com/office/drawing/2014/main" id="{7F2EB1D0-9D2F-4D22-8A3E-2128E8ACCEB3}"/>
              </a:ext>
            </a:extLst>
          </p:cNvPr>
          <p:cNvSpPr txBox="1"/>
          <p:nvPr/>
        </p:nvSpPr>
        <p:spPr>
          <a:xfrm>
            <a:off x="5225546" y="1250563"/>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40</a:t>
            </a:r>
          </a:p>
        </p:txBody>
      </p:sp>
      <p:sp>
        <p:nvSpPr>
          <p:cNvPr id="207" name="TextBox 206">
            <a:extLst>
              <a:ext uri="{FF2B5EF4-FFF2-40B4-BE49-F238E27FC236}">
                <a16:creationId xmlns:a16="http://schemas.microsoft.com/office/drawing/2014/main" id="{D63FA693-D6F5-4B12-AAEB-A9E5E4085304}"/>
              </a:ext>
            </a:extLst>
          </p:cNvPr>
          <p:cNvSpPr txBox="1"/>
          <p:nvPr/>
        </p:nvSpPr>
        <p:spPr>
          <a:xfrm>
            <a:off x="5222929" y="644295"/>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100</a:t>
            </a:r>
          </a:p>
        </p:txBody>
      </p:sp>
      <p:sp>
        <p:nvSpPr>
          <p:cNvPr id="208" name="TextBox 207">
            <a:extLst>
              <a:ext uri="{FF2B5EF4-FFF2-40B4-BE49-F238E27FC236}">
                <a16:creationId xmlns:a16="http://schemas.microsoft.com/office/drawing/2014/main" id="{1F3E6DFA-E8B8-4AEE-A134-41C724C7FDFF}"/>
              </a:ext>
            </a:extLst>
          </p:cNvPr>
          <p:cNvSpPr txBox="1"/>
          <p:nvPr/>
        </p:nvSpPr>
        <p:spPr>
          <a:xfrm>
            <a:off x="5218098" y="851693"/>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80</a:t>
            </a:r>
          </a:p>
        </p:txBody>
      </p:sp>
      <p:sp>
        <p:nvSpPr>
          <p:cNvPr id="209" name="TextBox 208">
            <a:extLst>
              <a:ext uri="{FF2B5EF4-FFF2-40B4-BE49-F238E27FC236}">
                <a16:creationId xmlns:a16="http://schemas.microsoft.com/office/drawing/2014/main" id="{0D3F4531-68D4-4EC0-A8CC-96C369149543}"/>
              </a:ext>
            </a:extLst>
          </p:cNvPr>
          <p:cNvSpPr txBox="1"/>
          <p:nvPr/>
        </p:nvSpPr>
        <p:spPr>
          <a:xfrm>
            <a:off x="4415935" y="655721"/>
            <a:ext cx="450898" cy="184666"/>
          </a:xfrm>
          <a:prstGeom prst="rect">
            <a:avLst/>
          </a:prstGeom>
          <a:noFill/>
        </p:spPr>
        <p:txBody>
          <a:bodyPr wrap="square" rtlCol="0">
            <a:spAutoFit/>
          </a:bodyPr>
          <a:lstStyle/>
          <a:p>
            <a:r>
              <a:rPr lang="en-US" sz="600" dirty="0">
                <a:latin typeface="Arial" pitchFamily="34" charset="0"/>
                <a:cs typeface="Arial" pitchFamily="34" charset="0"/>
              </a:rPr>
              <a:t>50</a:t>
            </a:r>
          </a:p>
        </p:txBody>
      </p:sp>
      <p:sp>
        <p:nvSpPr>
          <p:cNvPr id="210" name="TextBox 209">
            <a:extLst>
              <a:ext uri="{FF2B5EF4-FFF2-40B4-BE49-F238E27FC236}">
                <a16:creationId xmlns:a16="http://schemas.microsoft.com/office/drawing/2014/main" id="{AB8A7A85-A144-4ACE-8B58-A618D71B5C40}"/>
              </a:ext>
            </a:extLst>
          </p:cNvPr>
          <p:cNvSpPr txBox="1"/>
          <p:nvPr/>
        </p:nvSpPr>
        <p:spPr>
          <a:xfrm>
            <a:off x="5224823" y="1449181"/>
            <a:ext cx="450898" cy="184666"/>
          </a:xfrm>
          <a:prstGeom prst="rect">
            <a:avLst/>
          </a:prstGeom>
          <a:noFill/>
        </p:spPr>
        <p:txBody>
          <a:bodyPr wrap="square" rtlCol="0">
            <a:spAutoFit/>
          </a:bodyPr>
          <a:lstStyle/>
          <a:p>
            <a:pPr algn="r"/>
            <a:r>
              <a:rPr lang="en-US" sz="600" dirty="0">
                <a:latin typeface="Arial" pitchFamily="34" charset="0"/>
                <a:cs typeface="Arial" pitchFamily="34" charset="0"/>
              </a:rPr>
              <a:t>20</a:t>
            </a:r>
          </a:p>
        </p:txBody>
      </p:sp>
      <p:sp>
        <p:nvSpPr>
          <p:cNvPr id="211" name="TextBox 210">
            <a:extLst>
              <a:ext uri="{FF2B5EF4-FFF2-40B4-BE49-F238E27FC236}">
                <a16:creationId xmlns:a16="http://schemas.microsoft.com/office/drawing/2014/main" id="{10FA25B7-96AB-447F-A700-856D630E9C26}"/>
              </a:ext>
            </a:extLst>
          </p:cNvPr>
          <p:cNvSpPr txBox="1"/>
          <p:nvPr/>
        </p:nvSpPr>
        <p:spPr>
          <a:xfrm>
            <a:off x="5926468" y="261877"/>
            <a:ext cx="528012" cy="215444"/>
          </a:xfrm>
          <a:prstGeom prst="rect">
            <a:avLst/>
          </a:prstGeom>
          <a:noFill/>
        </p:spPr>
        <p:txBody>
          <a:bodyPr wrap="square" rtlCol="0">
            <a:spAutoFit/>
          </a:bodyPr>
          <a:lstStyle/>
          <a:p>
            <a:r>
              <a:rPr lang="en-US" sz="800" b="1" dirty="0">
                <a:latin typeface="Arial" panose="020B0604020202020204" pitchFamily="34" charset="0"/>
                <a:cs typeface="Arial" panose="020B0604020202020204" pitchFamily="34" charset="0"/>
              </a:rPr>
              <a:t>IL-12</a:t>
            </a:r>
          </a:p>
        </p:txBody>
      </p:sp>
      <p:grpSp>
        <p:nvGrpSpPr>
          <p:cNvPr id="212" name="그룹 58">
            <a:extLst>
              <a:ext uri="{FF2B5EF4-FFF2-40B4-BE49-F238E27FC236}">
                <a16:creationId xmlns:a16="http://schemas.microsoft.com/office/drawing/2014/main" id="{02926256-6C59-4AD3-9CB7-3A39228081AC}"/>
              </a:ext>
            </a:extLst>
          </p:cNvPr>
          <p:cNvGrpSpPr/>
          <p:nvPr/>
        </p:nvGrpSpPr>
        <p:grpSpPr>
          <a:xfrm>
            <a:off x="2772959" y="537857"/>
            <a:ext cx="718466" cy="276999"/>
            <a:chOff x="5800711" y="2305388"/>
            <a:chExt cx="718466" cy="276999"/>
          </a:xfrm>
        </p:grpSpPr>
        <p:sp>
          <p:nvSpPr>
            <p:cNvPr id="213" name="Text Box 164">
              <a:extLst>
                <a:ext uri="{FF2B5EF4-FFF2-40B4-BE49-F238E27FC236}">
                  <a16:creationId xmlns:a16="http://schemas.microsoft.com/office/drawing/2014/main" id="{F032C57C-5C1C-45D0-9E2D-3260114F8C38}"/>
                </a:ext>
              </a:extLst>
            </p:cNvPr>
            <p:cNvSpPr txBox="1">
              <a:spLocks noChangeArrowheads="1"/>
            </p:cNvSpPr>
            <p:nvPr/>
          </p:nvSpPr>
          <p:spPr bwMode="auto">
            <a:xfrm>
              <a:off x="5800711" y="2305388"/>
              <a:ext cx="718466" cy="276999"/>
            </a:xfrm>
            <a:prstGeom prst="rect">
              <a:avLst/>
            </a:prstGeom>
            <a:noFill/>
            <a:ln w="9525">
              <a:noFill/>
              <a:miter lim="800000"/>
              <a:headEnd/>
              <a:tailEnd/>
            </a:ln>
          </p:spPr>
          <p:txBody>
            <a:bodyPr wrap="none">
              <a:spAutoFit/>
            </a:bodyPr>
            <a:lstStyle/>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err="1">
                  <a:latin typeface="Arial" pitchFamily="34" charset="0"/>
                  <a:ea typeface="SimSun" charset="-122"/>
                  <a:cs typeface="Arial" pitchFamily="34" charset="0"/>
                  <a:sym typeface="Webdings" pitchFamily="18" charset="2"/>
                </a:rPr>
                <a:t>Loxp</a:t>
              </a:r>
              <a:r>
                <a:rPr kumimoji="1" lang="en-US" altLang="zh-CN" sz="600" dirty="0">
                  <a:latin typeface="Arial" pitchFamily="34" charset="0"/>
                  <a:ea typeface="SimSun" charset="-122"/>
                  <a:cs typeface="Arial" pitchFamily="34" charset="0"/>
                  <a:sym typeface="Webdings" pitchFamily="18" charset="2"/>
                </a:rPr>
                <a:t> </a:t>
              </a:r>
            </a:p>
            <a:p>
              <a:r>
                <a:rPr kumimoji="1" lang="en-US" altLang="zh-CN" sz="600" dirty="0">
                  <a:latin typeface="Arial" pitchFamily="34" charset="0"/>
                  <a:ea typeface="SimSun" charset="-122"/>
                  <a:cs typeface="Arial" pitchFamily="34" charset="0"/>
                  <a:sym typeface="Webdings" pitchFamily="18" charset="2"/>
                </a:rPr>
                <a:t>      </a:t>
              </a:r>
              <a:r>
                <a:rPr kumimoji="1" lang="en-US" altLang="zh-CN" sz="600" dirty="0">
                  <a:latin typeface="Arial" pitchFamily="34" charset="0"/>
                  <a:ea typeface="SimSun" charset="-122"/>
                  <a:cs typeface="Arial" pitchFamily="34" charset="0"/>
                  <a:sym typeface="Monotype Sorts"/>
                </a:rPr>
                <a:t>APPL2</a:t>
              </a:r>
              <a:r>
                <a:rPr kumimoji="1" lang="en-US" altLang="zh-CN" sz="600" baseline="30000" dirty="0">
                  <a:latin typeface="Arial" pitchFamily="34" charset="0"/>
                  <a:ea typeface="SimSun" charset="-122"/>
                  <a:cs typeface="Arial" pitchFamily="34" charset="0"/>
                  <a:sym typeface="Monotype Sorts"/>
                </a:rPr>
                <a:t>HepKO</a:t>
              </a:r>
              <a:endParaRPr kumimoji="1" lang="en-US" altLang="zh-CN" sz="600" dirty="0">
                <a:latin typeface="Arial" pitchFamily="34" charset="0"/>
                <a:ea typeface="SimSun" charset="-122"/>
                <a:cs typeface="Arial" pitchFamily="34" charset="0"/>
              </a:endParaRPr>
            </a:p>
          </p:txBody>
        </p:sp>
        <p:sp>
          <p:nvSpPr>
            <p:cNvPr id="214" name="직사각형 108">
              <a:extLst>
                <a:ext uri="{FF2B5EF4-FFF2-40B4-BE49-F238E27FC236}">
                  <a16:creationId xmlns:a16="http://schemas.microsoft.com/office/drawing/2014/main" id="{3704121E-617C-4251-8499-DEBA9A8E28DD}"/>
                </a:ext>
              </a:extLst>
            </p:cNvPr>
            <p:cNvSpPr/>
            <p:nvPr/>
          </p:nvSpPr>
          <p:spPr>
            <a:xfrm>
              <a:off x="5925234" y="2367261"/>
              <a:ext cx="45719" cy="5202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5" name="직사각형 109">
              <a:extLst>
                <a:ext uri="{FF2B5EF4-FFF2-40B4-BE49-F238E27FC236}">
                  <a16:creationId xmlns:a16="http://schemas.microsoft.com/office/drawing/2014/main" id="{B3B8C403-8D62-4D38-AF92-4066A5CC4D9D}"/>
                </a:ext>
              </a:extLst>
            </p:cNvPr>
            <p:cNvSpPr/>
            <p:nvPr/>
          </p:nvSpPr>
          <p:spPr>
            <a:xfrm>
              <a:off x="5927375" y="2452524"/>
              <a:ext cx="45719" cy="52021"/>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6" name="Text Box 67">
            <a:extLst>
              <a:ext uri="{FF2B5EF4-FFF2-40B4-BE49-F238E27FC236}">
                <a16:creationId xmlns:a16="http://schemas.microsoft.com/office/drawing/2014/main" id="{95BD7295-1BC6-4984-9099-D5E550A05F9D}"/>
              </a:ext>
            </a:extLst>
          </p:cNvPr>
          <p:cNvSpPr txBox="1">
            <a:spLocks noChangeArrowheads="1"/>
          </p:cNvSpPr>
          <p:nvPr/>
        </p:nvSpPr>
        <p:spPr bwMode="auto">
          <a:xfrm flipH="1">
            <a:off x="2278501" y="93447"/>
            <a:ext cx="344472" cy="307777"/>
          </a:xfrm>
          <a:prstGeom prst="rect">
            <a:avLst/>
          </a:prstGeom>
          <a:noFill/>
          <a:ln w="38100">
            <a:noFill/>
            <a:miter lim="800000"/>
            <a:headEnd/>
            <a:tailEnd/>
          </a:ln>
        </p:spPr>
        <p:txBody>
          <a:bodyPr wrap="square">
            <a:prstTxWarp prst="textNoShape">
              <a:avLst/>
            </a:prstTxWarp>
            <a:spAutoFit/>
          </a:bodyPr>
          <a:lstStyle/>
          <a:p>
            <a:pPr algn="ctr">
              <a:spcBef>
                <a:spcPct val="50000"/>
              </a:spcBef>
            </a:pPr>
            <a:r>
              <a:rPr lang="en-US" altLang="zh-CN" sz="1400" b="1" dirty="0">
                <a:latin typeface="Arial"/>
                <a:ea typeface="宋体" pitchFamily="-108" charset="-122"/>
                <a:cs typeface="Arial"/>
              </a:rPr>
              <a:t>B</a:t>
            </a:r>
          </a:p>
        </p:txBody>
      </p:sp>
    </p:spTree>
    <p:extLst>
      <p:ext uri="{BB962C8B-B14F-4D97-AF65-F5344CB8AC3E}">
        <p14:creationId xmlns:p14="http://schemas.microsoft.com/office/powerpoint/2010/main" val="1841168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4937AC-70E6-43FD-A657-5628B77D4071}"/>
              </a:ext>
            </a:extLst>
          </p:cNvPr>
          <p:cNvSpPr txBox="1"/>
          <p:nvPr/>
        </p:nvSpPr>
        <p:spPr>
          <a:xfrm>
            <a:off x="2174108" y="1624832"/>
            <a:ext cx="1611675" cy="184666"/>
          </a:xfrm>
          <a:prstGeom prst="rect">
            <a:avLst/>
          </a:prstGeom>
          <a:noFill/>
        </p:spPr>
        <p:txBody>
          <a:bodyPr wrap="square" rtlCol="0">
            <a:spAutoFit/>
          </a:bodyPr>
          <a:lstStyle/>
          <a:p>
            <a:r>
              <a:rPr lang="en-US" sz="600" dirty="0">
                <a:latin typeface="Arial" panose="020B0604020202020204" pitchFamily="34" charset="0"/>
                <a:cs typeface="Arial" panose="020B0604020202020204" pitchFamily="34" charset="0"/>
              </a:rPr>
              <a:t>-       -    RAPA </a:t>
            </a:r>
            <a:r>
              <a:rPr lang="en-US" sz="600" dirty="0" err="1">
                <a:latin typeface="Arial" panose="020B0604020202020204" pitchFamily="34" charset="0"/>
                <a:cs typeface="Arial" panose="020B0604020202020204" pitchFamily="34" charset="0"/>
              </a:rPr>
              <a:t>ARon</a:t>
            </a:r>
            <a:r>
              <a:rPr lang="en-US" sz="600" dirty="0">
                <a:latin typeface="Arial" panose="020B0604020202020204" pitchFamily="34" charset="0"/>
                <a:cs typeface="Arial" panose="020B0604020202020204" pitchFamily="34" charset="0"/>
              </a:rPr>
              <a:t> </a:t>
            </a:r>
            <a:r>
              <a:rPr lang="en-US" sz="600" dirty="0" err="1">
                <a:latin typeface="Arial" panose="020B0604020202020204" pitchFamily="34" charset="0"/>
                <a:cs typeface="Arial" panose="020B0604020202020204" pitchFamily="34" charset="0"/>
              </a:rPr>
              <a:t>IKKi</a:t>
            </a:r>
            <a:r>
              <a:rPr lang="en-US" sz="600" dirty="0">
                <a:latin typeface="Arial" panose="020B0604020202020204" pitchFamily="34" charset="0"/>
                <a:cs typeface="Arial" panose="020B0604020202020204" pitchFamily="34" charset="0"/>
              </a:rPr>
              <a:t>  LY     SB   PD</a:t>
            </a:r>
          </a:p>
        </p:txBody>
      </p:sp>
      <p:cxnSp>
        <p:nvCxnSpPr>
          <p:cNvPr id="3" name="Straight Connector 2">
            <a:extLst>
              <a:ext uri="{FF2B5EF4-FFF2-40B4-BE49-F238E27FC236}">
                <a16:creationId xmlns:a16="http://schemas.microsoft.com/office/drawing/2014/main" id="{2B20A835-4DAB-4D96-B880-19F70B783D90}"/>
              </a:ext>
            </a:extLst>
          </p:cNvPr>
          <p:cNvCxnSpPr>
            <a:cxnSpLocks/>
          </p:cNvCxnSpPr>
          <p:nvPr/>
        </p:nvCxnSpPr>
        <p:spPr>
          <a:xfrm>
            <a:off x="2388257" y="1829392"/>
            <a:ext cx="12763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9F2E8AF-5ACC-4E07-BE27-90537EDE5C62}"/>
              </a:ext>
            </a:extLst>
          </p:cNvPr>
          <p:cNvSpPr txBox="1"/>
          <p:nvPr/>
        </p:nvSpPr>
        <p:spPr>
          <a:xfrm>
            <a:off x="2468713" y="1831822"/>
            <a:ext cx="127634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TNF-</a:t>
            </a:r>
            <a:r>
              <a:rPr lang="en-US" sz="800" dirty="0">
                <a:latin typeface="Symbol" panose="05050102010706020507" pitchFamily="18" charset="2"/>
                <a:cs typeface="Arial" panose="020B0604020202020204" pitchFamily="34" charset="0"/>
              </a:rPr>
              <a:t>a </a:t>
            </a:r>
            <a:r>
              <a:rPr lang="en-US" sz="800" dirty="0">
                <a:latin typeface="Arial" panose="020B0604020202020204" pitchFamily="34" charset="0"/>
                <a:cs typeface="Arial" panose="020B0604020202020204" pitchFamily="34" charset="0"/>
              </a:rPr>
              <a:t>(20 ng/ml, 24hr) </a:t>
            </a:r>
          </a:p>
        </p:txBody>
      </p:sp>
      <p:sp>
        <p:nvSpPr>
          <p:cNvPr id="5" name="TextBox 4">
            <a:extLst>
              <a:ext uri="{FF2B5EF4-FFF2-40B4-BE49-F238E27FC236}">
                <a16:creationId xmlns:a16="http://schemas.microsoft.com/office/drawing/2014/main" id="{D2FCE232-8FE3-467B-B1F3-0221AFEB56EE}"/>
              </a:ext>
            </a:extLst>
          </p:cNvPr>
          <p:cNvSpPr txBox="1"/>
          <p:nvPr/>
        </p:nvSpPr>
        <p:spPr>
          <a:xfrm>
            <a:off x="3792384" y="1028156"/>
            <a:ext cx="52656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MCP-1</a:t>
            </a:r>
          </a:p>
        </p:txBody>
      </p:sp>
      <p:sp>
        <p:nvSpPr>
          <p:cNvPr id="6" name="TextBox 5">
            <a:extLst>
              <a:ext uri="{FF2B5EF4-FFF2-40B4-BE49-F238E27FC236}">
                <a16:creationId xmlns:a16="http://schemas.microsoft.com/office/drawing/2014/main" id="{5066615B-42D5-4F5C-94C0-C432BC8F39F2}"/>
              </a:ext>
            </a:extLst>
          </p:cNvPr>
          <p:cNvSpPr txBox="1"/>
          <p:nvPr/>
        </p:nvSpPr>
        <p:spPr>
          <a:xfrm>
            <a:off x="3748256" y="1413834"/>
            <a:ext cx="557683"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GAPDH</a:t>
            </a:r>
          </a:p>
        </p:txBody>
      </p:sp>
      <p:sp>
        <p:nvSpPr>
          <p:cNvPr id="10" name="TextBox 9">
            <a:extLst>
              <a:ext uri="{FF2B5EF4-FFF2-40B4-BE49-F238E27FC236}">
                <a16:creationId xmlns:a16="http://schemas.microsoft.com/office/drawing/2014/main" id="{5DAE78C6-8715-469B-A1C2-031E51313540}"/>
              </a:ext>
            </a:extLst>
          </p:cNvPr>
          <p:cNvSpPr txBox="1"/>
          <p:nvPr/>
        </p:nvSpPr>
        <p:spPr>
          <a:xfrm>
            <a:off x="1940667" y="851360"/>
            <a:ext cx="394335" cy="184666"/>
          </a:xfrm>
          <a:prstGeom prst="rect">
            <a:avLst/>
          </a:prstGeom>
          <a:noFill/>
        </p:spPr>
        <p:txBody>
          <a:bodyPr wrap="square" rtlCol="0">
            <a:spAutoFit/>
          </a:bodyPr>
          <a:lstStyle/>
          <a:p>
            <a:r>
              <a:rPr lang="en-US" sz="600" dirty="0">
                <a:latin typeface="Arial" panose="020B0604020202020204" pitchFamily="34" charset="0"/>
                <a:cs typeface="Arial" panose="020B0604020202020204" pitchFamily="34" charset="0"/>
              </a:rPr>
              <a:t>25-</a:t>
            </a:r>
          </a:p>
        </p:txBody>
      </p:sp>
      <p:sp>
        <p:nvSpPr>
          <p:cNvPr id="11" name="TextBox 10">
            <a:extLst>
              <a:ext uri="{FF2B5EF4-FFF2-40B4-BE49-F238E27FC236}">
                <a16:creationId xmlns:a16="http://schemas.microsoft.com/office/drawing/2014/main" id="{F9643480-64E9-40E1-AAF6-BA195FF0FEEE}"/>
              </a:ext>
            </a:extLst>
          </p:cNvPr>
          <p:cNvSpPr txBox="1"/>
          <p:nvPr/>
        </p:nvSpPr>
        <p:spPr>
          <a:xfrm>
            <a:off x="1932710" y="1132627"/>
            <a:ext cx="394335" cy="184666"/>
          </a:xfrm>
          <a:prstGeom prst="rect">
            <a:avLst/>
          </a:prstGeom>
          <a:noFill/>
        </p:spPr>
        <p:txBody>
          <a:bodyPr wrap="square" rtlCol="0">
            <a:spAutoFit/>
          </a:bodyPr>
          <a:lstStyle/>
          <a:p>
            <a:r>
              <a:rPr lang="en-US" sz="600" dirty="0">
                <a:latin typeface="Arial" panose="020B0604020202020204" pitchFamily="34" charset="0"/>
                <a:cs typeface="Arial" panose="020B0604020202020204" pitchFamily="34" charset="0"/>
              </a:rPr>
              <a:t>15-</a:t>
            </a:r>
          </a:p>
        </p:txBody>
      </p:sp>
      <p:sp>
        <p:nvSpPr>
          <p:cNvPr id="13" name="TextBox 12">
            <a:extLst>
              <a:ext uri="{FF2B5EF4-FFF2-40B4-BE49-F238E27FC236}">
                <a16:creationId xmlns:a16="http://schemas.microsoft.com/office/drawing/2014/main" id="{E3F1C8C7-629D-4991-9F34-80F9BFFD7A3F}"/>
              </a:ext>
            </a:extLst>
          </p:cNvPr>
          <p:cNvSpPr txBox="1"/>
          <p:nvPr/>
        </p:nvSpPr>
        <p:spPr>
          <a:xfrm>
            <a:off x="70629" y="2742425"/>
            <a:ext cx="6564341" cy="1015663"/>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a:t>
            </a:r>
            <a:r>
              <a:rPr lang="en-US" sz="1000" b="1" dirty="0">
                <a:latin typeface="Arial"/>
                <a:cs typeface="Arial"/>
              </a:rPr>
              <a:t>Figure 5. The expression of TNF-</a:t>
            </a:r>
            <a:r>
              <a:rPr lang="en-US" sz="1000" b="1" dirty="0">
                <a:latin typeface="Symbol" panose="05050102010706020507" pitchFamily="18" charset="2"/>
                <a:cs typeface="Arial"/>
              </a:rPr>
              <a:t>a</a:t>
            </a:r>
            <a:r>
              <a:rPr lang="en-US" sz="1000" b="1" dirty="0">
                <a:latin typeface="Arial"/>
                <a:cs typeface="Arial"/>
              </a:rPr>
              <a:t>-induced MCP-1 with inhibitors. </a:t>
            </a:r>
            <a:r>
              <a:rPr lang="en-US" sz="1000" dirty="0">
                <a:latin typeface="Arial" panose="020B0604020202020204" pitchFamily="34" charset="0"/>
                <a:ea typeface="Calibri" panose="020F0502020204030204" pitchFamily="34" charset="0"/>
                <a:cs typeface="Arial" panose="020B0604020202020204" pitchFamily="34" charset="0"/>
              </a:rPr>
              <a:t>Wild type primary hepatocytes were pre-treated with indicated inhibitor for 30 min and then with 20 ng/ml TNF-</a:t>
            </a:r>
            <a:r>
              <a:rPr lang="en-US" sz="1000" dirty="0">
                <a:latin typeface="Symbol" panose="05050102010706020507" pitchFamily="18" charset="2"/>
                <a:ea typeface="Calibri" panose="020F0502020204030204" pitchFamily="34" charset="0"/>
                <a:cs typeface="Arial" panose="020B0604020202020204" pitchFamily="34" charset="0"/>
              </a:rPr>
              <a:t>a</a:t>
            </a:r>
            <a:r>
              <a:rPr lang="en-US" sz="1000" dirty="0">
                <a:latin typeface="Arial" panose="020B0604020202020204" pitchFamily="34" charset="0"/>
                <a:ea typeface="Calibri" panose="020F0502020204030204" pitchFamily="34" charset="0"/>
                <a:cs typeface="Arial" panose="020B0604020202020204" pitchFamily="34" charset="0"/>
              </a:rPr>
              <a:t> for 24 hrs. Inhibitors include 20 </a:t>
            </a:r>
            <a:r>
              <a:rPr lang="en-US" sz="1000" dirty="0" err="1">
                <a:latin typeface="Arial" panose="020B0604020202020204" pitchFamily="34" charset="0"/>
                <a:ea typeface="Calibri" panose="020F0502020204030204" pitchFamily="34" charset="0"/>
                <a:cs typeface="Arial" panose="020B0604020202020204" pitchFamily="34" charset="0"/>
              </a:rPr>
              <a:t>nM</a:t>
            </a:r>
            <a:r>
              <a:rPr lang="en-US" sz="1000" dirty="0">
                <a:latin typeface="Arial" panose="020B0604020202020204" pitchFamily="34" charset="0"/>
                <a:ea typeface="Calibri" panose="020F0502020204030204" pitchFamily="34" charset="0"/>
                <a:cs typeface="Arial" panose="020B0604020202020204" pitchFamily="34" charset="0"/>
              </a:rPr>
              <a:t> Rapamycin (RAPA) (mTOR inhibitor), 50 </a:t>
            </a:r>
            <a:r>
              <a:rPr lang="en-US" sz="1000" dirty="0">
                <a:latin typeface="Symbol" panose="05050102010706020507" pitchFamily="18" charset="2"/>
                <a:ea typeface="Calibri" panose="020F0502020204030204" pitchFamily="34" charset="0"/>
                <a:cs typeface="Arial" panose="020B0604020202020204" pitchFamily="34" charset="0"/>
              </a:rPr>
              <a:t>m</a:t>
            </a:r>
            <a:r>
              <a:rPr lang="en-US" sz="1000" dirty="0">
                <a:latin typeface="Arial" panose="020B0604020202020204" pitchFamily="34" charset="0"/>
                <a:ea typeface="Calibri" panose="020F0502020204030204" pitchFamily="34" charset="0"/>
                <a:cs typeface="Arial" panose="020B0604020202020204" pitchFamily="34" charset="0"/>
              </a:rPr>
              <a:t>M </a:t>
            </a:r>
            <a:r>
              <a:rPr lang="en-US" sz="1000" dirty="0" err="1">
                <a:latin typeface="Arial" panose="020B0604020202020204" pitchFamily="34" charset="0"/>
                <a:ea typeface="Calibri" panose="020F0502020204030204" pitchFamily="34" charset="0"/>
                <a:cs typeface="Arial" panose="020B0604020202020204" pitchFamily="34" charset="0"/>
              </a:rPr>
              <a:t>AdipoRon</a:t>
            </a:r>
            <a:r>
              <a:rPr lang="en-US" sz="1000" dirty="0">
                <a:latin typeface="Arial" panose="020B0604020202020204" pitchFamily="34" charset="0"/>
                <a:ea typeface="Calibri" panose="020F0502020204030204" pitchFamily="34" charset="0"/>
                <a:cs typeface="Arial" panose="020B0604020202020204" pitchFamily="34" charset="0"/>
              </a:rPr>
              <a:t> (</a:t>
            </a:r>
            <a:r>
              <a:rPr lang="en-US" sz="1000" dirty="0" err="1">
                <a:latin typeface="Arial" panose="020B0604020202020204" pitchFamily="34" charset="0"/>
                <a:ea typeface="Calibri" panose="020F0502020204030204" pitchFamily="34" charset="0"/>
                <a:cs typeface="Arial" panose="020B0604020202020204" pitchFamily="34" charset="0"/>
              </a:rPr>
              <a:t>ARon</a:t>
            </a:r>
            <a:r>
              <a:rPr lang="en-US" sz="1000" dirty="0">
                <a:latin typeface="Arial" panose="020B0604020202020204" pitchFamily="34" charset="0"/>
                <a:ea typeface="Calibri" panose="020F0502020204030204" pitchFamily="34" charset="0"/>
                <a:cs typeface="Arial" panose="020B0604020202020204" pitchFamily="34" charset="0"/>
              </a:rPr>
              <a:t>) (Agonist for Adiponectin receptors),1 </a:t>
            </a:r>
            <a:r>
              <a:rPr lang="en-US" sz="1000" dirty="0">
                <a:latin typeface="Symbol" panose="05050102010706020507" pitchFamily="18" charset="2"/>
                <a:ea typeface="Calibri" panose="020F0502020204030204" pitchFamily="34" charset="0"/>
                <a:cs typeface="Arial" panose="020B0604020202020204" pitchFamily="34" charset="0"/>
              </a:rPr>
              <a:t>m</a:t>
            </a:r>
            <a:r>
              <a:rPr lang="en-US" sz="1000" dirty="0">
                <a:latin typeface="Arial" panose="020B0604020202020204" pitchFamily="34" charset="0"/>
                <a:ea typeface="Calibri" panose="020F0502020204030204" pitchFamily="34" charset="0"/>
                <a:cs typeface="Arial" panose="020B0604020202020204" pitchFamily="34" charset="0"/>
              </a:rPr>
              <a:t>M </a:t>
            </a:r>
            <a:r>
              <a:rPr lang="en-US" sz="1000" dirty="0" err="1">
                <a:latin typeface="Arial" panose="020B0604020202020204" pitchFamily="34" charset="0"/>
                <a:ea typeface="Calibri" panose="020F0502020204030204" pitchFamily="34" charset="0"/>
                <a:cs typeface="Arial" panose="020B0604020202020204" pitchFamily="34" charset="0"/>
              </a:rPr>
              <a:t>IKKb</a:t>
            </a:r>
            <a:r>
              <a:rPr lang="en-US" sz="1000" dirty="0">
                <a:latin typeface="Arial" panose="020B0604020202020204" pitchFamily="34" charset="0"/>
                <a:ea typeface="Calibri" panose="020F0502020204030204" pitchFamily="34" charset="0"/>
                <a:cs typeface="Arial" panose="020B0604020202020204" pitchFamily="34" charset="0"/>
              </a:rPr>
              <a:t> inhibitor (</a:t>
            </a:r>
            <a:r>
              <a:rPr lang="en-US" sz="1000" dirty="0" err="1">
                <a:latin typeface="Arial" panose="020B0604020202020204" pitchFamily="34" charset="0"/>
                <a:ea typeface="Calibri" panose="020F0502020204030204" pitchFamily="34" charset="0"/>
                <a:cs typeface="Arial" panose="020B0604020202020204" pitchFamily="34" charset="0"/>
              </a:rPr>
              <a:t>IKKi</a:t>
            </a:r>
            <a:r>
              <a:rPr lang="en-US" sz="1000" dirty="0">
                <a:latin typeface="Arial" panose="020B0604020202020204" pitchFamily="34" charset="0"/>
                <a:ea typeface="Calibri" panose="020F0502020204030204" pitchFamily="34" charset="0"/>
                <a:cs typeface="Arial" panose="020B0604020202020204" pitchFamily="34" charset="0"/>
              </a:rPr>
              <a:t>), 10 </a:t>
            </a:r>
            <a:r>
              <a:rPr lang="en-US" sz="1000" dirty="0">
                <a:latin typeface="Symbol" panose="05050102010706020507" pitchFamily="18" charset="2"/>
                <a:ea typeface="Calibri" panose="020F0502020204030204" pitchFamily="34" charset="0"/>
                <a:cs typeface="Arial" panose="020B0604020202020204" pitchFamily="34" charset="0"/>
              </a:rPr>
              <a:t>m</a:t>
            </a:r>
            <a:r>
              <a:rPr lang="en-US" sz="1000" dirty="0">
                <a:latin typeface="Arial" panose="020B0604020202020204" pitchFamily="34" charset="0"/>
                <a:ea typeface="Calibri" panose="020F0502020204030204" pitchFamily="34" charset="0"/>
                <a:cs typeface="Arial" panose="020B0604020202020204" pitchFamily="34" charset="0"/>
              </a:rPr>
              <a:t>M LY294002 (LY) (PI3K inhibitor), 10 </a:t>
            </a:r>
            <a:r>
              <a:rPr lang="en-US" sz="1000" dirty="0">
                <a:latin typeface="Symbol" panose="05050102010706020507" pitchFamily="18" charset="2"/>
                <a:ea typeface="Calibri" panose="020F0502020204030204" pitchFamily="34" charset="0"/>
                <a:cs typeface="Arial" panose="020B0604020202020204" pitchFamily="34" charset="0"/>
              </a:rPr>
              <a:t>m</a:t>
            </a:r>
            <a:r>
              <a:rPr lang="en-US" sz="1000" dirty="0">
                <a:latin typeface="Arial" panose="020B0604020202020204" pitchFamily="34" charset="0"/>
                <a:ea typeface="Calibri" panose="020F0502020204030204" pitchFamily="34" charset="0"/>
                <a:cs typeface="Arial" panose="020B0604020202020204" pitchFamily="34" charset="0"/>
              </a:rPr>
              <a:t>M SB203580 (SB) (p38 inhibitor) and 10 </a:t>
            </a:r>
            <a:r>
              <a:rPr lang="en-US" sz="1000" dirty="0">
                <a:latin typeface="Symbol" panose="05050102010706020507" pitchFamily="18" charset="2"/>
                <a:ea typeface="Calibri" panose="020F0502020204030204" pitchFamily="34" charset="0"/>
                <a:cs typeface="Arial" panose="020B0604020202020204" pitchFamily="34" charset="0"/>
              </a:rPr>
              <a:t>m</a:t>
            </a:r>
            <a:r>
              <a:rPr lang="en-US" sz="1000" dirty="0">
                <a:latin typeface="Arial" panose="020B0604020202020204" pitchFamily="34" charset="0"/>
                <a:ea typeface="Calibri" panose="020F0502020204030204" pitchFamily="34" charset="0"/>
                <a:cs typeface="Arial" panose="020B0604020202020204" pitchFamily="34" charset="0"/>
              </a:rPr>
              <a:t>M PD98059 (PD) (MAPKK inhibitor). </a:t>
            </a:r>
          </a:p>
          <a:p>
            <a:pPr algn="just"/>
            <a:r>
              <a:rPr lang="en-US" sz="1000" b="1" dirty="0">
                <a:latin typeface="Arial"/>
                <a:cs typeface="Arial"/>
              </a:rPr>
              <a:t> </a:t>
            </a:r>
            <a:endParaRPr lang="en-US" sz="1000" dirty="0">
              <a:latin typeface="Arial" panose="020B0604020202020204" pitchFamily="34" charset="0"/>
              <a:cs typeface="Arial" panose="020B0604020202020204" pitchFamily="34" charset="0"/>
            </a:endParaRPr>
          </a:p>
        </p:txBody>
      </p:sp>
      <p:sp>
        <p:nvSpPr>
          <p:cNvPr id="14" name="오른쪽 대괄호 93">
            <a:extLst>
              <a:ext uri="{FF2B5EF4-FFF2-40B4-BE49-F238E27FC236}">
                <a16:creationId xmlns:a16="http://schemas.microsoft.com/office/drawing/2014/main" id="{B9F007E6-DF09-44F2-A476-0D6571411C74}"/>
              </a:ext>
            </a:extLst>
          </p:cNvPr>
          <p:cNvSpPr/>
          <p:nvPr/>
        </p:nvSpPr>
        <p:spPr>
          <a:xfrm>
            <a:off x="3766206" y="932167"/>
            <a:ext cx="45719" cy="347026"/>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800"/>
          </a:p>
        </p:txBody>
      </p:sp>
      <p:pic>
        <p:nvPicPr>
          <p:cNvPr id="7" name="Picture 6">
            <a:extLst>
              <a:ext uri="{FF2B5EF4-FFF2-40B4-BE49-F238E27FC236}">
                <a16:creationId xmlns:a16="http://schemas.microsoft.com/office/drawing/2014/main" id="{CAC950AE-317E-40EC-A0B6-AF5816CE5F3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2000"/>
                    </a14:imgEffect>
                  </a14:imgLayer>
                </a14:imgProps>
              </a:ext>
            </a:extLst>
          </a:blip>
          <a:stretch>
            <a:fillRect/>
          </a:stretch>
        </p:blipFill>
        <p:spPr>
          <a:xfrm>
            <a:off x="2174108" y="866869"/>
            <a:ext cx="1542422" cy="499915"/>
          </a:xfrm>
          <a:prstGeom prst="rect">
            <a:avLst/>
          </a:prstGeom>
          <a:ln>
            <a:solidFill>
              <a:schemeClr val="tx1"/>
            </a:solidFill>
          </a:ln>
        </p:spPr>
      </p:pic>
      <p:pic>
        <p:nvPicPr>
          <p:cNvPr id="12" name="Picture 11">
            <a:extLst>
              <a:ext uri="{FF2B5EF4-FFF2-40B4-BE49-F238E27FC236}">
                <a16:creationId xmlns:a16="http://schemas.microsoft.com/office/drawing/2014/main" id="{384ACCC7-B808-42C7-9D93-315C01B96BE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8000"/>
                    </a14:imgEffect>
                  </a14:imgLayer>
                </a14:imgProps>
              </a:ext>
            </a:extLst>
          </a:blip>
          <a:stretch>
            <a:fillRect/>
          </a:stretch>
        </p:blipFill>
        <p:spPr>
          <a:xfrm>
            <a:off x="2186923" y="1413834"/>
            <a:ext cx="1548518" cy="176799"/>
          </a:xfrm>
          <a:prstGeom prst="rect">
            <a:avLst/>
          </a:prstGeom>
          <a:ln>
            <a:solidFill>
              <a:schemeClr val="tx1"/>
            </a:solidFill>
          </a:ln>
        </p:spPr>
      </p:pic>
    </p:spTree>
    <p:extLst>
      <p:ext uri="{BB962C8B-B14F-4D97-AF65-F5344CB8AC3E}">
        <p14:creationId xmlns:p14="http://schemas.microsoft.com/office/powerpoint/2010/main" val="2278261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84">
            <a:extLst>
              <a:ext uri="{FF2B5EF4-FFF2-40B4-BE49-F238E27FC236}">
                <a16:creationId xmlns:a16="http://schemas.microsoft.com/office/drawing/2014/main" id="{0D49CBE7-7168-42C4-8A05-7E4FAE5C776B}"/>
              </a:ext>
            </a:extLst>
          </p:cNvPr>
          <p:cNvSpPr txBox="1"/>
          <p:nvPr/>
        </p:nvSpPr>
        <p:spPr>
          <a:xfrm>
            <a:off x="1245137" y="1171498"/>
            <a:ext cx="581244"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NC</a:t>
            </a:r>
          </a:p>
        </p:txBody>
      </p:sp>
      <p:sp>
        <p:nvSpPr>
          <p:cNvPr id="86" name="TextBox 85">
            <a:extLst>
              <a:ext uri="{FF2B5EF4-FFF2-40B4-BE49-F238E27FC236}">
                <a16:creationId xmlns:a16="http://schemas.microsoft.com/office/drawing/2014/main" id="{772CBF5E-A67D-486F-BD18-E162653B0357}"/>
              </a:ext>
            </a:extLst>
          </p:cNvPr>
          <p:cNvSpPr txBox="1"/>
          <p:nvPr/>
        </p:nvSpPr>
        <p:spPr>
          <a:xfrm>
            <a:off x="2017150" y="1164352"/>
            <a:ext cx="655674"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HFD</a:t>
            </a:r>
          </a:p>
        </p:txBody>
      </p:sp>
      <p:sp>
        <p:nvSpPr>
          <p:cNvPr id="87" name="TextBox 86">
            <a:extLst>
              <a:ext uri="{FF2B5EF4-FFF2-40B4-BE49-F238E27FC236}">
                <a16:creationId xmlns:a16="http://schemas.microsoft.com/office/drawing/2014/main" id="{0BF9BE42-A5C3-4CD8-B0F2-5EEF4AD81A9F}"/>
              </a:ext>
            </a:extLst>
          </p:cNvPr>
          <p:cNvSpPr txBox="1"/>
          <p:nvPr/>
        </p:nvSpPr>
        <p:spPr>
          <a:xfrm>
            <a:off x="2592558" y="663542"/>
            <a:ext cx="835308" cy="215444"/>
          </a:xfrm>
          <a:prstGeom prst="rect">
            <a:avLst/>
          </a:prstGeom>
          <a:noFill/>
        </p:spPr>
        <p:txBody>
          <a:bodyPr wrap="square" rtlCol="0">
            <a:spAutoFit/>
          </a:bodyPr>
          <a:lstStyle/>
          <a:p>
            <a:r>
              <a:rPr lang="en-US" sz="800" dirty="0">
                <a:latin typeface="Arial" pitchFamily="34" charset="0"/>
                <a:cs typeface="Arial" pitchFamily="34" charset="0"/>
              </a:rPr>
              <a:t>APPL2</a:t>
            </a:r>
          </a:p>
        </p:txBody>
      </p:sp>
      <p:sp>
        <p:nvSpPr>
          <p:cNvPr id="88" name="TextBox 87">
            <a:extLst>
              <a:ext uri="{FF2B5EF4-FFF2-40B4-BE49-F238E27FC236}">
                <a16:creationId xmlns:a16="http://schemas.microsoft.com/office/drawing/2014/main" id="{35F04586-2271-40A9-97F2-356CB83A1D4D}"/>
              </a:ext>
            </a:extLst>
          </p:cNvPr>
          <p:cNvSpPr txBox="1"/>
          <p:nvPr/>
        </p:nvSpPr>
        <p:spPr>
          <a:xfrm>
            <a:off x="2592558" y="867711"/>
            <a:ext cx="835308" cy="215444"/>
          </a:xfrm>
          <a:prstGeom prst="rect">
            <a:avLst/>
          </a:prstGeom>
          <a:noFill/>
        </p:spPr>
        <p:txBody>
          <a:bodyPr wrap="square" rtlCol="0">
            <a:spAutoFit/>
          </a:bodyPr>
          <a:lstStyle/>
          <a:p>
            <a:r>
              <a:rPr lang="en-US" sz="800" dirty="0">
                <a:latin typeface="Arial" pitchFamily="34" charset="0"/>
                <a:cs typeface="Arial" pitchFamily="34" charset="0"/>
              </a:rPr>
              <a:t>Actin</a:t>
            </a:r>
          </a:p>
        </p:txBody>
      </p:sp>
      <p:cxnSp>
        <p:nvCxnSpPr>
          <p:cNvPr id="89" name="Straight Connector 88">
            <a:extLst>
              <a:ext uri="{FF2B5EF4-FFF2-40B4-BE49-F238E27FC236}">
                <a16:creationId xmlns:a16="http://schemas.microsoft.com/office/drawing/2014/main" id="{CDFD4FFF-7307-42F0-91D4-C6705ACB3639}"/>
              </a:ext>
            </a:extLst>
          </p:cNvPr>
          <p:cNvCxnSpPr>
            <a:cxnSpLocks/>
          </p:cNvCxnSpPr>
          <p:nvPr/>
        </p:nvCxnSpPr>
        <p:spPr>
          <a:xfrm flipV="1">
            <a:off x="1007795" y="1147524"/>
            <a:ext cx="775740" cy="2"/>
          </a:xfrm>
          <a:prstGeom prst="line">
            <a:avLst/>
          </a:prstGeom>
        </p:spPr>
        <p:style>
          <a:lnRef idx="1">
            <a:schemeClr val="dk1"/>
          </a:lnRef>
          <a:fillRef idx="0">
            <a:schemeClr val="dk1"/>
          </a:fillRef>
          <a:effectRef idx="0">
            <a:schemeClr val="dk1"/>
          </a:effectRef>
          <a:fontRef idx="minor">
            <a:schemeClr val="tx1"/>
          </a:fontRef>
        </p:style>
      </p:cxnSp>
      <p:sp>
        <p:nvSpPr>
          <p:cNvPr id="91" name="TextBox 90">
            <a:extLst>
              <a:ext uri="{FF2B5EF4-FFF2-40B4-BE49-F238E27FC236}">
                <a16:creationId xmlns:a16="http://schemas.microsoft.com/office/drawing/2014/main" id="{0F1174FD-8C41-4002-A6F9-E0488F1AD684}"/>
              </a:ext>
            </a:extLst>
          </p:cNvPr>
          <p:cNvSpPr txBox="1"/>
          <p:nvPr/>
        </p:nvSpPr>
        <p:spPr>
          <a:xfrm>
            <a:off x="1607315" y="430631"/>
            <a:ext cx="875608"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Liver</a:t>
            </a:r>
          </a:p>
        </p:txBody>
      </p:sp>
      <p:pic>
        <p:nvPicPr>
          <p:cNvPr id="92" name="Picture 91">
            <a:extLst>
              <a:ext uri="{FF2B5EF4-FFF2-40B4-BE49-F238E27FC236}">
                <a16:creationId xmlns:a16="http://schemas.microsoft.com/office/drawing/2014/main" id="{5978ECE7-1A2E-4283-B91E-6114285D730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Lst>
          </a:blip>
          <a:stretch>
            <a:fillRect/>
          </a:stretch>
        </p:blipFill>
        <p:spPr>
          <a:xfrm>
            <a:off x="983541" y="663071"/>
            <a:ext cx="1624308" cy="196443"/>
          </a:xfrm>
          <a:prstGeom prst="rect">
            <a:avLst/>
          </a:prstGeom>
          <a:ln>
            <a:solidFill>
              <a:schemeClr val="tx1"/>
            </a:solidFill>
          </a:ln>
        </p:spPr>
      </p:pic>
      <p:sp>
        <p:nvSpPr>
          <p:cNvPr id="94" name="Text Box 28">
            <a:extLst>
              <a:ext uri="{FF2B5EF4-FFF2-40B4-BE49-F238E27FC236}">
                <a16:creationId xmlns:a16="http://schemas.microsoft.com/office/drawing/2014/main" id="{16619F91-FCFC-4FCC-988C-D88B26DAF993}"/>
              </a:ext>
            </a:extLst>
          </p:cNvPr>
          <p:cNvSpPr txBox="1">
            <a:spLocks noChangeArrowheads="1"/>
          </p:cNvSpPr>
          <p:nvPr/>
        </p:nvSpPr>
        <p:spPr bwMode="auto">
          <a:xfrm>
            <a:off x="988365" y="1478734"/>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1.5</a:t>
            </a:r>
          </a:p>
        </p:txBody>
      </p:sp>
      <p:sp>
        <p:nvSpPr>
          <p:cNvPr id="95" name="Text Box 28">
            <a:extLst>
              <a:ext uri="{FF2B5EF4-FFF2-40B4-BE49-F238E27FC236}">
                <a16:creationId xmlns:a16="http://schemas.microsoft.com/office/drawing/2014/main" id="{C6FA6E41-AB27-4016-B47A-D269B628EC1B}"/>
              </a:ext>
            </a:extLst>
          </p:cNvPr>
          <p:cNvSpPr txBox="1">
            <a:spLocks noChangeArrowheads="1"/>
          </p:cNvSpPr>
          <p:nvPr/>
        </p:nvSpPr>
        <p:spPr bwMode="auto">
          <a:xfrm>
            <a:off x="975562" y="205077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0.5</a:t>
            </a:r>
          </a:p>
        </p:txBody>
      </p:sp>
      <p:sp>
        <p:nvSpPr>
          <p:cNvPr id="96" name="Text Box 28">
            <a:extLst>
              <a:ext uri="{FF2B5EF4-FFF2-40B4-BE49-F238E27FC236}">
                <a16:creationId xmlns:a16="http://schemas.microsoft.com/office/drawing/2014/main" id="{26A95013-E65C-43E7-898C-D3A640095FDA}"/>
              </a:ext>
            </a:extLst>
          </p:cNvPr>
          <p:cNvSpPr txBox="1">
            <a:spLocks noChangeArrowheads="1"/>
          </p:cNvSpPr>
          <p:nvPr/>
        </p:nvSpPr>
        <p:spPr bwMode="auto">
          <a:xfrm>
            <a:off x="988365" y="2342964"/>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97" name="TextBox 96">
            <a:extLst>
              <a:ext uri="{FF2B5EF4-FFF2-40B4-BE49-F238E27FC236}">
                <a16:creationId xmlns:a16="http://schemas.microsoft.com/office/drawing/2014/main" id="{F5A18905-F6BA-4D45-9A04-302B56D9A69D}"/>
              </a:ext>
            </a:extLst>
          </p:cNvPr>
          <p:cNvSpPr txBox="1"/>
          <p:nvPr/>
        </p:nvSpPr>
        <p:spPr>
          <a:xfrm>
            <a:off x="1427979" y="2519374"/>
            <a:ext cx="441784" cy="172697"/>
          </a:xfrm>
          <a:prstGeom prst="rect">
            <a:avLst/>
          </a:prstGeom>
          <a:solidFill>
            <a:schemeClr val="bg1"/>
          </a:solidFill>
        </p:spPr>
        <p:txBody>
          <a:bodyPr wrap="square" rtlCol="0">
            <a:spAutoFit/>
          </a:bodyPr>
          <a:lstStyle/>
          <a:p>
            <a:pPr>
              <a:lnSpc>
                <a:spcPts val="560"/>
              </a:lnSpc>
            </a:pPr>
            <a:r>
              <a:rPr lang="en-US" sz="800" dirty="0" err="1">
                <a:latin typeface="Arial" pitchFamily="34" charset="0"/>
                <a:cs typeface="Arial" pitchFamily="34" charset="0"/>
              </a:rPr>
              <a:t>Loxp</a:t>
            </a:r>
            <a:endParaRPr lang="en-US" sz="800" dirty="0">
              <a:latin typeface="Arial" pitchFamily="34" charset="0"/>
              <a:cs typeface="Arial" pitchFamily="34" charset="0"/>
            </a:endParaRPr>
          </a:p>
        </p:txBody>
      </p:sp>
      <p:sp>
        <p:nvSpPr>
          <p:cNvPr id="99" name="TextBox 98">
            <a:extLst>
              <a:ext uri="{FF2B5EF4-FFF2-40B4-BE49-F238E27FC236}">
                <a16:creationId xmlns:a16="http://schemas.microsoft.com/office/drawing/2014/main" id="{B4EB52AA-40DF-43FE-A2E1-A18D78FA5003}"/>
              </a:ext>
            </a:extLst>
          </p:cNvPr>
          <p:cNvSpPr txBox="1"/>
          <p:nvPr/>
        </p:nvSpPr>
        <p:spPr>
          <a:xfrm>
            <a:off x="1777392" y="2483408"/>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graphicFrame>
        <p:nvGraphicFramePr>
          <p:cNvPr id="100" name="Object 99">
            <a:extLst>
              <a:ext uri="{FF2B5EF4-FFF2-40B4-BE49-F238E27FC236}">
                <a16:creationId xmlns:a16="http://schemas.microsoft.com/office/drawing/2014/main" id="{65E7DD90-1C72-4BCC-BC52-E1C47300637D}"/>
              </a:ext>
            </a:extLst>
          </p:cNvPr>
          <p:cNvGraphicFramePr>
            <a:graphicFrameLocks noChangeAspect="1"/>
          </p:cNvGraphicFramePr>
          <p:nvPr>
            <p:extLst>
              <p:ext uri="{D42A27DB-BD31-4B8C-83A1-F6EECF244321}">
                <p14:modId xmlns:p14="http://schemas.microsoft.com/office/powerpoint/2010/main" val="2483357385"/>
              </p:ext>
            </p:extLst>
          </p:nvPr>
        </p:nvGraphicFramePr>
        <p:xfrm>
          <a:off x="1268550" y="1496708"/>
          <a:ext cx="1136650" cy="1185863"/>
        </p:xfrm>
        <a:graphic>
          <a:graphicData uri="http://schemas.openxmlformats.org/presentationml/2006/ole">
            <mc:AlternateContent xmlns:mc="http://schemas.openxmlformats.org/markup-compatibility/2006">
              <mc:Choice xmlns:v="urn:schemas-microsoft-com:vml" Requires="v">
                <p:oleObj spid="_x0000_s5287" name="Prism 7" r:id="rId5" imgW="2971423" imgH="2454938" progId="Prism7.Document">
                  <p:embed/>
                </p:oleObj>
              </mc:Choice>
              <mc:Fallback>
                <p:oleObj name="Prism 7" r:id="rId5" imgW="2971423" imgH="2454938" progId="Prism7.Document">
                  <p:embed/>
                  <p:pic>
                    <p:nvPicPr>
                      <p:cNvPr id="38" name="Object 37">
                        <a:extLst>
                          <a:ext uri="{FF2B5EF4-FFF2-40B4-BE49-F238E27FC236}">
                            <a16:creationId xmlns:a16="http://schemas.microsoft.com/office/drawing/2014/main" id="{D4406CB5-3461-4D63-8A85-53F264457DF9}"/>
                          </a:ext>
                        </a:extLst>
                      </p:cNvPr>
                      <p:cNvPicPr/>
                      <p:nvPr/>
                    </p:nvPicPr>
                    <p:blipFill>
                      <a:blip r:embed="rId6"/>
                      <a:stretch>
                        <a:fillRect/>
                      </a:stretch>
                    </p:blipFill>
                    <p:spPr>
                      <a:xfrm>
                        <a:off x="1268550" y="1496708"/>
                        <a:ext cx="1136650" cy="1185863"/>
                      </a:xfrm>
                      <a:prstGeom prst="rect">
                        <a:avLst/>
                      </a:prstGeom>
                    </p:spPr>
                  </p:pic>
                </p:oleObj>
              </mc:Fallback>
            </mc:AlternateContent>
          </a:graphicData>
        </a:graphic>
      </p:graphicFrame>
      <p:sp>
        <p:nvSpPr>
          <p:cNvPr id="101" name="TextBox 100">
            <a:extLst>
              <a:ext uri="{FF2B5EF4-FFF2-40B4-BE49-F238E27FC236}">
                <a16:creationId xmlns:a16="http://schemas.microsoft.com/office/drawing/2014/main" id="{A330C271-4410-4B03-91E4-D219D153C35C}"/>
              </a:ext>
            </a:extLst>
          </p:cNvPr>
          <p:cNvSpPr txBox="1"/>
          <p:nvPr/>
        </p:nvSpPr>
        <p:spPr>
          <a:xfrm rot="16200000">
            <a:off x="450387" y="1846868"/>
            <a:ext cx="1096921"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Relative APPL2 expression (Fold)</a:t>
            </a:r>
          </a:p>
        </p:txBody>
      </p:sp>
      <p:sp>
        <p:nvSpPr>
          <p:cNvPr id="102" name="Text Box 28">
            <a:extLst>
              <a:ext uri="{FF2B5EF4-FFF2-40B4-BE49-F238E27FC236}">
                <a16:creationId xmlns:a16="http://schemas.microsoft.com/office/drawing/2014/main" id="{A29E385C-5A93-4228-B03B-D713E8167EDC}"/>
              </a:ext>
            </a:extLst>
          </p:cNvPr>
          <p:cNvSpPr txBox="1">
            <a:spLocks noChangeArrowheads="1"/>
          </p:cNvSpPr>
          <p:nvPr/>
        </p:nvSpPr>
        <p:spPr bwMode="auto">
          <a:xfrm>
            <a:off x="972862" y="1770924"/>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1.0</a:t>
            </a:r>
          </a:p>
        </p:txBody>
      </p:sp>
      <p:cxnSp>
        <p:nvCxnSpPr>
          <p:cNvPr id="105" name="Straight Connector 104">
            <a:extLst>
              <a:ext uri="{FF2B5EF4-FFF2-40B4-BE49-F238E27FC236}">
                <a16:creationId xmlns:a16="http://schemas.microsoft.com/office/drawing/2014/main" id="{365904D2-0A8B-4A7B-B7AE-A2446EF3CB51}"/>
              </a:ext>
            </a:extLst>
          </p:cNvPr>
          <p:cNvCxnSpPr>
            <a:cxnSpLocks/>
          </p:cNvCxnSpPr>
          <p:nvPr/>
        </p:nvCxnSpPr>
        <p:spPr>
          <a:xfrm flipV="1">
            <a:off x="1816818" y="1156020"/>
            <a:ext cx="775740" cy="2"/>
          </a:xfrm>
          <a:prstGeom prst="line">
            <a:avLst/>
          </a:prstGeom>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86130E8C-7BFA-42AC-A3BB-A3D7B5D01933}"/>
              </a:ext>
            </a:extLst>
          </p:cNvPr>
          <p:cNvSpPr txBox="1"/>
          <p:nvPr/>
        </p:nvSpPr>
        <p:spPr>
          <a:xfrm>
            <a:off x="161205" y="6785518"/>
            <a:ext cx="6564341" cy="1477328"/>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a:t>
            </a:r>
            <a:r>
              <a:rPr lang="en-US" sz="1000" b="1" dirty="0">
                <a:latin typeface="Arial"/>
                <a:cs typeface="Arial"/>
              </a:rPr>
              <a:t>Figure 6</a:t>
            </a:r>
            <a:r>
              <a:rPr lang="en-US" sz="1000" dirty="0">
                <a:latin typeface="Arial"/>
                <a:cs typeface="Arial"/>
              </a:rPr>
              <a:t>. (</a:t>
            </a:r>
            <a:r>
              <a:rPr lang="en-US" sz="1000" b="1" dirty="0">
                <a:latin typeface="Arial"/>
                <a:cs typeface="Arial"/>
              </a:rPr>
              <a:t>A</a:t>
            </a:r>
            <a:r>
              <a:rPr lang="en-US" sz="1000" dirty="0">
                <a:latin typeface="Arial"/>
                <a:cs typeface="Arial"/>
              </a:rPr>
              <a:t>) The expression of APPL2 protein in the liver tissue from normal chow or HFD-fed mice. (</a:t>
            </a:r>
            <a:r>
              <a:rPr lang="en-US" sz="1000" b="1" dirty="0">
                <a:latin typeface="Arial"/>
                <a:cs typeface="Arial"/>
              </a:rPr>
              <a:t>B</a:t>
            </a:r>
            <a:r>
              <a:rPr lang="en-US" sz="1000" dirty="0">
                <a:latin typeface="Arial"/>
                <a:cs typeface="Arial"/>
              </a:rPr>
              <a:t>) Subcellular location of APPL2 and APPL1 in the liver from normal chow or HFD-fed mice. Subcellular fractionation was performed with the liver tissues from normal chow or HFD-fed mice. (* : non-specific protein band). (</a:t>
            </a:r>
            <a:r>
              <a:rPr lang="en-US" sz="1000" b="1" dirty="0">
                <a:latin typeface="Arial"/>
                <a:cs typeface="Arial"/>
              </a:rPr>
              <a:t>C</a:t>
            </a:r>
            <a:r>
              <a:rPr lang="en-US" sz="1000" dirty="0">
                <a:latin typeface="Arial"/>
                <a:cs typeface="Arial"/>
              </a:rPr>
              <a:t>) </a:t>
            </a:r>
            <a:r>
              <a:rPr lang="en-US" sz="1000" dirty="0">
                <a:latin typeface="Arial" panose="020B0604020202020204" pitchFamily="34" charset="0"/>
                <a:cs typeface="Arial" panose="020B0604020202020204" pitchFamily="34" charset="0"/>
              </a:rPr>
              <a:t>APPL2 blocks the binding of APPL1 to the Adiponectin receptors. Full-length adiponectin (6 </a:t>
            </a:r>
            <a:r>
              <a:rPr lang="en-US" sz="1000" dirty="0">
                <a:latin typeface="Symbol" panose="05050102010706020507" pitchFamily="18" charset="2"/>
                <a:cs typeface="Arial" panose="020B0604020202020204" pitchFamily="34" charset="0"/>
              </a:rPr>
              <a:t>m</a:t>
            </a:r>
            <a:r>
              <a:rPr lang="en-US" sz="1000" dirty="0">
                <a:latin typeface="Arial" panose="020B0604020202020204" pitchFamily="34" charset="0"/>
                <a:cs typeface="Arial" panose="020B0604020202020204" pitchFamily="34" charset="0"/>
              </a:rPr>
              <a:t>g/g of body weight) was peritoneally injected into </a:t>
            </a:r>
            <a:r>
              <a:rPr lang="en-US" sz="1000" dirty="0" err="1">
                <a:latin typeface="Arial" panose="020B0604020202020204" pitchFamily="34" charset="0"/>
                <a:cs typeface="Arial" panose="020B0604020202020204" pitchFamily="34" charset="0"/>
              </a:rPr>
              <a:t>Loxp</a:t>
            </a:r>
            <a:r>
              <a:rPr lang="en-US" sz="1000" dirty="0">
                <a:latin typeface="Arial" panose="020B0604020202020204" pitchFamily="34" charset="0"/>
                <a:cs typeface="Arial" panose="020B0604020202020204" pitchFamily="34" charset="0"/>
              </a:rPr>
              <a:t> control and APPL2</a:t>
            </a:r>
            <a:r>
              <a:rPr lang="en-US" sz="1000" baseline="30000" dirty="0">
                <a:latin typeface="Arial" panose="020B0604020202020204" pitchFamily="34" charset="0"/>
                <a:cs typeface="Arial" panose="020B0604020202020204" pitchFamily="34" charset="0"/>
              </a:rPr>
              <a:t>HepKO </a:t>
            </a:r>
            <a:r>
              <a:rPr lang="en-US" sz="1000" dirty="0">
                <a:latin typeface="Arial" panose="020B0604020202020204" pitchFamily="34" charset="0"/>
                <a:cs typeface="Arial" panose="020B0604020202020204" pitchFamily="34" charset="0"/>
              </a:rPr>
              <a:t>mice for 30 min. Immunoprecipitation (IP) was performed with liver tissue lysates by using anti-APPL1 antibodies. APPL1-associated Adiponectin receptor 1 </a:t>
            </a:r>
            <a:r>
              <a:rPr lang="en-US" sz="1000">
                <a:latin typeface="Arial" panose="020B0604020202020204" pitchFamily="34" charset="0"/>
                <a:cs typeface="Arial" panose="020B0604020202020204" pitchFamily="34" charset="0"/>
              </a:rPr>
              <a:t>and receptor 2 </a:t>
            </a:r>
            <a:r>
              <a:rPr lang="en-US" sz="1000" dirty="0">
                <a:latin typeface="Arial" panose="020B0604020202020204" pitchFamily="34" charset="0"/>
                <a:cs typeface="Arial" panose="020B0604020202020204" pitchFamily="34" charset="0"/>
              </a:rPr>
              <a:t>were detected by Western blot analysis.</a:t>
            </a:r>
          </a:p>
          <a:p>
            <a:pPr algn="just"/>
            <a:endParaRPr lang="en-US" sz="1000" dirty="0">
              <a:latin typeface="Arial" panose="020B0604020202020204" pitchFamily="34" charset="0"/>
              <a:ea typeface="Calibri" panose="020F0502020204030204" pitchFamily="34" charset="0"/>
              <a:cs typeface="Arial" panose="020B0604020202020204" pitchFamily="34" charset="0"/>
            </a:endParaRPr>
          </a:p>
          <a:p>
            <a:pPr algn="just"/>
            <a:r>
              <a:rPr lang="en-US" sz="1000" dirty="0">
                <a:latin typeface="Arial"/>
                <a:cs typeface="Arial"/>
              </a:rPr>
              <a:t> </a:t>
            </a:r>
            <a:endParaRPr lang="en-US" sz="1000" dirty="0">
              <a:latin typeface="Arial" panose="020B0604020202020204" pitchFamily="34" charset="0"/>
              <a:cs typeface="Arial" panose="020B0604020202020204" pitchFamily="34" charset="0"/>
            </a:endParaRPr>
          </a:p>
        </p:txBody>
      </p:sp>
      <p:sp>
        <p:nvSpPr>
          <p:cNvPr id="22" name="Text Box 67">
            <a:extLst>
              <a:ext uri="{FF2B5EF4-FFF2-40B4-BE49-F238E27FC236}">
                <a16:creationId xmlns:a16="http://schemas.microsoft.com/office/drawing/2014/main" id="{18F7CA50-43DF-49B6-8CE4-81FDAB4FFCAA}"/>
              </a:ext>
            </a:extLst>
          </p:cNvPr>
          <p:cNvSpPr txBox="1">
            <a:spLocks noChangeArrowheads="1"/>
          </p:cNvSpPr>
          <p:nvPr/>
        </p:nvSpPr>
        <p:spPr bwMode="auto">
          <a:xfrm flipH="1">
            <a:off x="141925" y="366575"/>
            <a:ext cx="344472" cy="307777"/>
          </a:xfrm>
          <a:prstGeom prst="rect">
            <a:avLst/>
          </a:prstGeom>
          <a:noFill/>
          <a:ln w="38100">
            <a:noFill/>
            <a:miter lim="800000"/>
            <a:headEnd/>
            <a:tailEnd/>
          </a:ln>
        </p:spPr>
        <p:txBody>
          <a:bodyPr wrap="square">
            <a:prstTxWarp prst="textNoShape">
              <a:avLst/>
            </a:prstTxWarp>
            <a:spAutoFit/>
          </a:bodyPr>
          <a:lstStyle/>
          <a:p>
            <a:pPr algn="ctr">
              <a:spcBef>
                <a:spcPct val="50000"/>
              </a:spcBef>
            </a:pPr>
            <a:r>
              <a:rPr lang="en-US" altLang="zh-CN" sz="1400" b="1" dirty="0">
                <a:latin typeface="Arial"/>
                <a:ea typeface="宋体" pitchFamily="-108" charset="-122"/>
                <a:cs typeface="Arial"/>
              </a:rPr>
              <a:t>A</a:t>
            </a:r>
          </a:p>
        </p:txBody>
      </p:sp>
      <p:sp>
        <p:nvSpPr>
          <p:cNvPr id="23" name="Text Box 67">
            <a:extLst>
              <a:ext uri="{FF2B5EF4-FFF2-40B4-BE49-F238E27FC236}">
                <a16:creationId xmlns:a16="http://schemas.microsoft.com/office/drawing/2014/main" id="{9C098EC6-875C-4FF2-843C-21E53620C7ED}"/>
              </a:ext>
            </a:extLst>
          </p:cNvPr>
          <p:cNvSpPr txBox="1">
            <a:spLocks noChangeArrowheads="1"/>
          </p:cNvSpPr>
          <p:nvPr/>
        </p:nvSpPr>
        <p:spPr bwMode="auto">
          <a:xfrm flipH="1">
            <a:off x="3187174" y="366575"/>
            <a:ext cx="344472" cy="307777"/>
          </a:xfrm>
          <a:prstGeom prst="rect">
            <a:avLst/>
          </a:prstGeom>
          <a:noFill/>
          <a:ln w="38100">
            <a:noFill/>
            <a:miter lim="800000"/>
            <a:headEnd/>
            <a:tailEnd/>
          </a:ln>
        </p:spPr>
        <p:txBody>
          <a:bodyPr wrap="square">
            <a:prstTxWarp prst="textNoShape">
              <a:avLst/>
            </a:prstTxWarp>
            <a:spAutoFit/>
          </a:bodyPr>
          <a:lstStyle/>
          <a:p>
            <a:pPr algn="ctr">
              <a:spcBef>
                <a:spcPct val="50000"/>
              </a:spcBef>
            </a:pPr>
            <a:r>
              <a:rPr lang="en-US" altLang="zh-CN" sz="1400" b="1" dirty="0">
                <a:latin typeface="Arial"/>
                <a:ea typeface="宋体" pitchFamily="-108" charset="-122"/>
                <a:cs typeface="Arial"/>
              </a:rPr>
              <a:t>B</a:t>
            </a:r>
          </a:p>
        </p:txBody>
      </p:sp>
      <p:sp>
        <p:nvSpPr>
          <p:cNvPr id="24" name="TextBox 23">
            <a:extLst>
              <a:ext uri="{FF2B5EF4-FFF2-40B4-BE49-F238E27FC236}">
                <a16:creationId xmlns:a16="http://schemas.microsoft.com/office/drawing/2014/main" id="{F5182196-47C0-4093-8651-DA9A88BB93B2}"/>
              </a:ext>
            </a:extLst>
          </p:cNvPr>
          <p:cNvSpPr txBox="1"/>
          <p:nvPr/>
        </p:nvSpPr>
        <p:spPr>
          <a:xfrm>
            <a:off x="5854673" y="667635"/>
            <a:ext cx="100450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p>
        </p:txBody>
      </p:sp>
      <p:sp>
        <p:nvSpPr>
          <p:cNvPr id="25" name="TextBox 24">
            <a:extLst>
              <a:ext uri="{FF2B5EF4-FFF2-40B4-BE49-F238E27FC236}">
                <a16:creationId xmlns:a16="http://schemas.microsoft.com/office/drawing/2014/main" id="{38546DFD-AF8F-4E35-8BB3-81C2283BDAB8}"/>
              </a:ext>
            </a:extLst>
          </p:cNvPr>
          <p:cNvSpPr txBox="1"/>
          <p:nvPr/>
        </p:nvSpPr>
        <p:spPr>
          <a:xfrm>
            <a:off x="5850205" y="972326"/>
            <a:ext cx="100450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APPL1</a:t>
            </a:r>
          </a:p>
        </p:txBody>
      </p:sp>
      <p:sp>
        <p:nvSpPr>
          <p:cNvPr id="26" name="TextBox 25">
            <a:extLst>
              <a:ext uri="{FF2B5EF4-FFF2-40B4-BE49-F238E27FC236}">
                <a16:creationId xmlns:a16="http://schemas.microsoft.com/office/drawing/2014/main" id="{11EFC173-C35F-4587-A253-875975E2D7DD}"/>
              </a:ext>
            </a:extLst>
          </p:cNvPr>
          <p:cNvSpPr txBox="1"/>
          <p:nvPr/>
        </p:nvSpPr>
        <p:spPr>
          <a:xfrm>
            <a:off x="5651229" y="1227859"/>
            <a:ext cx="870672" cy="33855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Na/K ATPase </a:t>
            </a:r>
          </a:p>
          <a:p>
            <a:r>
              <a:rPr lang="en-US" sz="800" dirty="0">
                <a:latin typeface="Arial" panose="020B0604020202020204" pitchFamily="34" charset="0"/>
                <a:cs typeface="Arial" panose="020B0604020202020204" pitchFamily="34" charset="0"/>
              </a:rPr>
              <a:t>(PM marker)</a:t>
            </a:r>
          </a:p>
        </p:txBody>
      </p:sp>
      <p:sp>
        <p:nvSpPr>
          <p:cNvPr id="27" name="TextBox 26">
            <a:extLst>
              <a:ext uri="{FF2B5EF4-FFF2-40B4-BE49-F238E27FC236}">
                <a16:creationId xmlns:a16="http://schemas.microsoft.com/office/drawing/2014/main" id="{671DC309-0083-43ED-A68F-C2E08F2DC053}"/>
              </a:ext>
            </a:extLst>
          </p:cNvPr>
          <p:cNvSpPr txBox="1"/>
          <p:nvPr/>
        </p:nvSpPr>
        <p:spPr>
          <a:xfrm>
            <a:off x="5651228" y="1560869"/>
            <a:ext cx="1004507" cy="33855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GAPDH </a:t>
            </a:r>
          </a:p>
          <a:p>
            <a:r>
              <a:rPr lang="en-US" sz="800" dirty="0">
                <a:latin typeface="Arial" panose="020B0604020202020204" pitchFamily="34" charset="0"/>
                <a:cs typeface="Arial" panose="020B0604020202020204" pitchFamily="34" charset="0"/>
              </a:rPr>
              <a:t>(cytosol marker)</a:t>
            </a:r>
          </a:p>
        </p:txBody>
      </p:sp>
      <p:cxnSp>
        <p:nvCxnSpPr>
          <p:cNvPr id="28" name="Straight Connector 27">
            <a:extLst>
              <a:ext uri="{FF2B5EF4-FFF2-40B4-BE49-F238E27FC236}">
                <a16:creationId xmlns:a16="http://schemas.microsoft.com/office/drawing/2014/main" id="{F9B24E3A-623B-424C-9FB6-688C7021A9D6}"/>
              </a:ext>
            </a:extLst>
          </p:cNvPr>
          <p:cNvCxnSpPr>
            <a:cxnSpLocks/>
          </p:cNvCxnSpPr>
          <p:nvPr/>
        </p:nvCxnSpPr>
        <p:spPr>
          <a:xfrm>
            <a:off x="5158609" y="1870049"/>
            <a:ext cx="466522" cy="0"/>
          </a:xfrm>
          <a:prstGeom prst="line">
            <a:avLst/>
          </a:prstGeom>
        </p:spPr>
        <p:style>
          <a:lnRef idx="1">
            <a:schemeClr val="dk1"/>
          </a:lnRef>
          <a:fillRef idx="0">
            <a:schemeClr val="dk1"/>
          </a:fillRef>
          <a:effectRef idx="0">
            <a:schemeClr val="dk1"/>
          </a:effectRef>
          <a:fontRef idx="minor">
            <a:schemeClr val="tx1"/>
          </a:fontRef>
        </p:style>
      </p:cxnSp>
      <p:pic>
        <p:nvPicPr>
          <p:cNvPr id="3" name="Picture 2">
            <a:extLst>
              <a:ext uri="{FF2B5EF4-FFF2-40B4-BE49-F238E27FC236}">
                <a16:creationId xmlns:a16="http://schemas.microsoft.com/office/drawing/2014/main" id="{4E260EC6-B6D2-4E8A-9230-75B8390B192D}"/>
              </a:ext>
            </a:extLst>
          </p:cNvPr>
          <p:cNvPicPr preferRelativeResize="0">
            <a:picLocks/>
          </p:cNvPicPr>
          <p:nvPr/>
        </p:nvPicPr>
        <p:blipFill>
          <a:blip r:embed="rId7"/>
          <a:stretch>
            <a:fillRect/>
          </a:stretch>
        </p:blipFill>
        <p:spPr>
          <a:xfrm>
            <a:off x="3511181" y="659614"/>
            <a:ext cx="2176272" cy="246888"/>
          </a:xfrm>
          <a:prstGeom prst="rect">
            <a:avLst/>
          </a:prstGeom>
          <a:solidFill>
            <a:schemeClr val="tx1"/>
          </a:solidFill>
          <a:ln>
            <a:solidFill>
              <a:schemeClr val="tx1"/>
            </a:solidFill>
          </a:ln>
        </p:spPr>
      </p:pic>
      <p:pic>
        <p:nvPicPr>
          <p:cNvPr id="4" name="Picture 3">
            <a:extLst>
              <a:ext uri="{FF2B5EF4-FFF2-40B4-BE49-F238E27FC236}">
                <a16:creationId xmlns:a16="http://schemas.microsoft.com/office/drawing/2014/main" id="{8BF28C62-54A5-49DB-AF66-6C18408EDB94}"/>
              </a:ext>
            </a:extLst>
          </p:cNvPr>
          <p:cNvPicPr preferRelativeResize="0">
            <a:picLocks/>
          </p:cNvPicPr>
          <p:nvPr/>
        </p:nvPicPr>
        <p:blipFill>
          <a:blip r:embed="rId8"/>
          <a:stretch>
            <a:fillRect/>
          </a:stretch>
        </p:blipFill>
        <p:spPr>
          <a:xfrm>
            <a:off x="3509226" y="949593"/>
            <a:ext cx="2176272" cy="246888"/>
          </a:xfrm>
          <a:prstGeom prst="rect">
            <a:avLst/>
          </a:prstGeom>
          <a:ln>
            <a:solidFill>
              <a:schemeClr val="tx1"/>
            </a:solidFill>
          </a:ln>
        </p:spPr>
      </p:pic>
      <p:pic>
        <p:nvPicPr>
          <p:cNvPr id="5" name="Picture 4">
            <a:extLst>
              <a:ext uri="{FF2B5EF4-FFF2-40B4-BE49-F238E27FC236}">
                <a16:creationId xmlns:a16="http://schemas.microsoft.com/office/drawing/2014/main" id="{880DDCF5-A7A7-42A1-855D-72EC6915AB17}"/>
              </a:ext>
            </a:extLst>
          </p:cNvPr>
          <p:cNvPicPr preferRelativeResize="0">
            <a:picLocks/>
          </p:cNvPicPr>
          <p:nvPr/>
        </p:nvPicPr>
        <p:blipFill>
          <a:blip r:embed="rId9">
            <a:extLst>
              <a:ext uri="{BEBA8EAE-BF5A-486C-A8C5-ECC9F3942E4B}">
                <a14:imgProps xmlns:a14="http://schemas.microsoft.com/office/drawing/2010/main">
                  <a14:imgLayer r:embed="rId10">
                    <a14:imgEffect>
                      <a14:brightnessContrast bright="-9000"/>
                    </a14:imgEffect>
                  </a14:imgLayer>
                </a14:imgProps>
              </a:ext>
            </a:extLst>
          </a:blip>
          <a:stretch>
            <a:fillRect/>
          </a:stretch>
        </p:blipFill>
        <p:spPr>
          <a:xfrm>
            <a:off x="3509226" y="1239572"/>
            <a:ext cx="2176272" cy="246888"/>
          </a:xfrm>
          <a:prstGeom prst="rect">
            <a:avLst/>
          </a:prstGeom>
          <a:ln>
            <a:solidFill>
              <a:schemeClr val="tx1"/>
            </a:solidFill>
          </a:ln>
        </p:spPr>
      </p:pic>
      <p:pic>
        <p:nvPicPr>
          <p:cNvPr id="6" name="Picture 5">
            <a:extLst>
              <a:ext uri="{FF2B5EF4-FFF2-40B4-BE49-F238E27FC236}">
                <a16:creationId xmlns:a16="http://schemas.microsoft.com/office/drawing/2014/main" id="{26968EA5-CF20-4489-A657-1D897A1C82B5}"/>
              </a:ext>
            </a:extLst>
          </p:cNvPr>
          <p:cNvPicPr preferRelativeResize="0">
            <a:picLocks/>
          </p:cNvPicPr>
          <p:nvPr/>
        </p:nvPicPr>
        <p:blipFill>
          <a:blip r:embed="rId11">
            <a:extLst>
              <a:ext uri="{BEBA8EAE-BF5A-486C-A8C5-ECC9F3942E4B}">
                <a14:imgProps xmlns:a14="http://schemas.microsoft.com/office/drawing/2010/main">
                  <a14:imgLayer r:embed="rId12">
                    <a14:imgEffect>
                      <a14:brightnessContrast bright="-9000"/>
                    </a14:imgEffect>
                  </a14:imgLayer>
                </a14:imgProps>
              </a:ext>
            </a:extLst>
          </a:blip>
          <a:stretch>
            <a:fillRect/>
          </a:stretch>
        </p:blipFill>
        <p:spPr>
          <a:xfrm>
            <a:off x="3509226" y="1540614"/>
            <a:ext cx="2176272" cy="246888"/>
          </a:xfrm>
          <a:prstGeom prst="rect">
            <a:avLst/>
          </a:prstGeom>
          <a:ln>
            <a:solidFill>
              <a:schemeClr val="tx1"/>
            </a:solidFill>
          </a:ln>
        </p:spPr>
      </p:pic>
      <p:cxnSp>
        <p:nvCxnSpPr>
          <p:cNvPr id="47" name="Straight Connector 46">
            <a:extLst>
              <a:ext uri="{FF2B5EF4-FFF2-40B4-BE49-F238E27FC236}">
                <a16:creationId xmlns:a16="http://schemas.microsoft.com/office/drawing/2014/main" id="{FB7F6C93-0343-4F81-A8DB-E03F6FCBF08A}"/>
              </a:ext>
            </a:extLst>
          </p:cNvPr>
          <p:cNvCxnSpPr>
            <a:cxnSpLocks/>
          </p:cNvCxnSpPr>
          <p:nvPr/>
        </p:nvCxnSpPr>
        <p:spPr>
          <a:xfrm>
            <a:off x="4617162" y="1870049"/>
            <a:ext cx="46652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D1828BC2-76DD-445D-A2E1-A685F0312CE5}"/>
              </a:ext>
            </a:extLst>
          </p:cNvPr>
          <p:cNvCxnSpPr>
            <a:cxnSpLocks/>
          </p:cNvCxnSpPr>
          <p:nvPr/>
        </p:nvCxnSpPr>
        <p:spPr>
          <a:xfrm>
            <a:off x="4116193" y="1870049"/>
            <a:ext cx="46652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6C4C6A9A-36A0-4214-BABA-2E6AB471502E}"/>
              </a:ext>
            </a:extLst>
          </p:cNvPr>
          <p:cNvCxnSpPr>
            <a:cxnSpLocks/>
          </p:cNvCxnSpPr>
          <p:nvPr/>
        </p:nvCxnSpPr>
        <p:spPr>
          <a:xfrm>
            <a:off x="3588904" y="1870049"/>
            <a:ext cx="466522" cy="0"/>
          </a:xfrm>
          <a:prstGeom prst="line">
            <a:avLst/>
          </a:prstGeom>
        </p:spPr>
        <p:style>
          <a:lnRef idx="1">
            <a:schemeClr val="dk1"/>
          </a:lnRef>
          <a:fillRef idx="0">
            <a:schemeClr val="dk1"/>
          </a:fillRef>
          <a:effectRef idx="0">
            <a:schemeClr val="dk1"/>
          </a:effectRef>
          <a:fontRef idx="minor">
            <a:schemeClr val="tx1"/>
          </a:fontRef>
        </p:style>
      </p:cxnSp>
      <p:sp>
        <p:nvSpPr>
          <p:cNvPr id="51" name="TextBox 50">
            <a:extLst>
              <a:ext uri="{FF2B5EF4-FFF2-40B4-BE49-F238E27FC236}">
                <a16:creationId xmlns:a16="http://schemas.microsoft.com/office/drawing/2014/main" id="{B0AC2399-3529-43DA-A161-DF8F9F1A9735}"/>
              </a:ext>
            </a:extLst>
          </p:cNvPr>
          <p:cNvSpPr txBox="1"/>
          <p:nvPr/>
        </p:nvSpPr>
        <p:spPr>
          <a:xfrm>
            <a:off x="3662423" y="1850186"/>
            <a:ext cx="378845"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NC</a:t>
            </a:r>
          </a:p>
        </p:txBody>
      </p:sp>
      <p:cxnSp>
        <p:nvCxnSpPr>
          <p:cNvPr id="52" name="Straight Connector 51">
            <a:extLst>
              <a:ext uri="{FF2B5EF4-FFF2-40B4-BE49-F238E27FC236}">
                <a16:creationId xmlns:a16="http://schemas.microsoft.com/office/drawing/2014/main" id="{5D0EB6FF-4200-4BC6-A8EA-FAEAD18FD01F}"/>
              </a:ext>
            </a:extLst>
          </p:cNvPr>
          <p:cNvCxnSpPr>
            <a:cxnSpLocks/>
          </p:cNvCxnSpPr>
          <p:nvPr/>
        </p:nvCxnSpPr>
        <p:spPr>
          <a:xfrm>
            <a:off x="4696748" y="2063325"/>
            <a:ext cx="859929" cy="0"/>
          </a:xfrm>
          <a:prstGeom prst="line">
            <a:avLst/>
          </a:prstGeom>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70026F03-10E9-449F-A7B0-FDE6161D551B}"/>
              </a:ext>
            </a:extLst>
          </p:cNvPr>
          <p:cNvSpPr txBox="1"/>
          <p:nvPr/>
        </p:nvSpPr>
        <p:spPr>
          <a:xfrm>
            <a:off x="4143089" y="1850186"/>
            <a:ext cx="446781"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HFD</a:t>
            </a:r>
          </a:p>
        </p:txBody>
      </p:sp>
      <p:cxnSp>
        <p:nvCxnSpPr>
          <p:cNvPr id="54" name="Straight Connector 53">
            <a:extLst>
              <a:ext uri="{FF2B5EF4-FFF2-40B4-BE49-F238E27FC236}">
                <a16:creationId xmlns:a16="http://schemas.microsoft.com/office/drawing/2014/main" id="{3417630E-93F1-4445-BD92-763D4CD961EB}"/>
              </a:ext>
            </a:extLst>
          </p:cNvPr>
          <p:cNvCxnSpPr>
            <a:cxnSpLocks/>
          </p:cNvCxnSpPr>
          <p:nvPr/>
        </p:nvCxnSpPr>
        <p:spPr>
          <a:xfrm>
            <a:off x="3686228" y="2064479"/>
            <a:ext cx="859929" cy="0"/>
          </a:xfrm>
          <a:prstGeom prst="line">
            <a:avLst/>
          </a:prstGeom>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FF91267A-C8CF-4278-88B7-7C0307A87FAA}"/>
              </a:ext>
            </a:extLst>
          </p:cNvPr>
          <p:cNvSpPr txBox="1"/>
          <p:nvPr/>
        </p:nvSpPr>
        <p:spPr>
          <a:xfrm>
            <a:off x="4686488" y="1849035"/>
            <a:ext cx="364991"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NC</a:t>
            </a:r>
          </a:p>
        </p:txBody>
      </p:sp>
      <p:sp>
        <p:nvSpPr>
          <p:cNvPr id="57" name="TextBox 56">
            <a:extLst>
              <a:ext uri="{FF2B5EF4-FFF2-40B4-BE49-F238E27FC236}">
                <a16:creationId xmlns:a16="http://schemas.microsoft.com/office/drawing/2014/main" id="{610D520A-7C15-4B0D-B8D3-C1B86ECAAD0F}"/>
              </a:ext>
            </a:extLst>
          </p:cNvPr>
          <p:cNvSpPr txBox="1"/>
          <p:nvPr/>
        </p:nvSpPr>
        <p:spPr>
          <a:xfrm>
            <a:off x="5170609" y="1847881"/>
            <a:ext cx="516844"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HFD</a:t>
            </a:r>
          </a:p>
        </p:txBody>
      </p:sp>
      <p:sp>
        <p:nvSpPr>
          <p:cNvPr id="59" name="TextBox 58">
            <a:extLst>
              <a:ext uri="{FF2B5EF4-FFF2-40B4-BE49-F238E27FC236}">
                <a16:creationId xmlns:a16="http://schemas.microsoft.com/office/drawing/2014/main" id="{2162CAB4-17A4-4F98-97E5-F2E87020919C}"/>
              </a:ext>
            </a:extLst>
          </p:cNvPr>
          <p:cNvSpPr txBox="1"/>
          <p:nvPr/>
        </p:nvSpPr>
        <p:spPr>
          <a:xfrm>
            <a:off x="3599005" y="2057709"/>
            <a:ext cx="1355064"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Plasma Membrane</a:t>
            </a:r>
          </a:p>
        </p:txBody>
      </p:sp>
      <p:sp>
        <p:nvSpPr>
          <p:cNvPr id="61" name="TextBox 60">
            <a:extLst>
              <a:ext uri="{FF2B5EF4-FFF2-40B4-BE49-F238E27FC236}">
                <a16:creationId xmlns:a16="http://schemas.microsoft.com/office/drawing/2014/main" id="{413FAA23-952B-4268-8B09-55C574F54479}"/>
              </a:ext>
            </a:extLst>
          </p:cNvPr>
          <p:cNvSpPr txBox="1"/>
          <p:nvPr/>
        </p:nvSpPr>
        <p:spPr>
          <a:xfrm>
            <a:off x="4861171" y="2039657"/>
            <a:ext cx="606877"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Cytosol</a:t>
            </a:r>
          </a:p>
        </p:txBody>
      </p:sp>
      <p:sp>
        <p:nvSpPr>
          <p:cNvPr id="21" name="TextBox 20">
            <a:extLst>
              <a:ext uri="{FF2B5EF4-FFF2-40B4-BE49-F238E27FC236}">
                <a16:creationId xmlns:a16="http://schemas.microsoft.com/office/drawing/2014/main" id="{3AEBCBFF-D1C1-474F-BCA9-BD1D3637F1B4}"/>
              </a:ext>
            </a:extLst>
          </p:cNvPr>
          <p:cNvSpPr txBox="1"/>
          <p:nvPr/>
        </p:nvSpPr>
        <p:spPr>
          <a:xfrm>
            <a:off x="3338343" y="975433"/>
            <a:ext cx="210067"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t>
            </a:r>
          </a:p>
        </p:txBody>
      </p:sp>
      <p:cxnSp>
        <p:nvCxnSpPr>
          <p:cNvPr id="41" name="Straight Arrow Connector 40">
            <a:extLst>
              <a:ext uri="{FF2B5EF4-FFF2-40B4-BE49-F238E27FC236}">
                <a16:creationId xmlns:a16="http://schemas.microsoft.com/office/drawing/2014/main" id="{978A3445-A0F9-42C8-9CE4-97AFE8DFD704}"/>
              </a:ext>
            </a:extLst>
          </p:cNvPr>
          <p:cNvCxnSpPr/>
          <p:nvPr/>
        </p:nvCxnSpPr>
        <p:spPr>
          <a:xfrm flipH="1">
            <a:off x="5702273" y="1073037"/>
            <a:ext cx="18123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5" name="Straight Arrow Connector 74">
            <a:extLst>
              <a:ext uri="{FF2B5EF4-FFF2-40B4-BE49-F238E27FC236}">
                <a16:creationId xmlns:a16="http://schemas.microsoft.com/office/drawing/2014/main" id="{503A03CE-3A74-407F-9C67-D68BB9ACAF29}"/>
              </a:ext>
            </a:extLst>
          </p:cNvPr>
          <p:cNvCxnSpPr/>
          <p:nvPr/>
        </p:nvCxnSpPr>
        <p:spPr>
          <a:xfrm flipH="1">
            <a:off x="5702273" y="744666"/>
            <a:ext cx="18123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76" name="TextBox 75">
            <a:extLst>
              <a:ext uri="{FF2B5EF4-FFF2-40B4-BE49-F238E27FC236}">
                <a16:creationId xmlns:a16="http://schemas.microsoft.com/office/drawing/2014/main" id="{1D08A823-7A0A-4219-A12F-B35A66F9508A}"/>
              </a:ext>
            </a:extLst>
          </p:cNvPr>
          <p:cNvSpPr txBox="1"/>
          <p:nvPr/>
        </p:nvSpPr>
        <p:spPr>
          <a:xfrm>
            <a:off x="5623363" y="701059"/>
            <a:ext cx="210067"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t>
            </a:r>
          </a:p>
        </p:txBody>
      </p:sp>
      <p:sp>
        <p:nvSpPr>
          <p:cNvPr id="77" name="Text Box 28">
            <a:extLst>
              <a:ext uri="{FF2B5EF4-FFF2-40B4-BE49-F238E27FC236}">
                <a16:creationId xmlns:a16="http://schemas.microsoft.com/office/drawing/2014/main" id="{4F91A775-8E5B-4D55-872B-2371FEB01DF7}"/>
              </a:ext>
            </a:extLst>
          </p:cNvPr>
          <p:cNvSpPr txBox="1">
            <a:spLocks noChangeArrowheads="1"/>
          </p:cNvSpPr>
          <p:nvPr/>
        </p:nvSpPr>
        <p:spPr bwMode="auto">
          <a:xfrm>
            <a:off x="3396009" y="2433807"/>
            <a:ext cx="381000"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5</a:t>
            </a:r>
          </a:p>
        </p:txBody>
      </p:sp>
      <p:sp>
        <p:nvSpPr>
          <p:cNvPr id="78" name="Text Box 28">
            <a:extLst>
              <a:ext uri="{FF2B5EF4-FFF2-40B4-BE49-F238E27FC236}">
                <a16:creationId xmlns:a16="http://schemas.microsoft.com/office/drawing/2014/main" id="{1ED00B24-573E-4D58-8433-4C58D76E1ADA}"/>
              </a:ext>
            </a:extLst>
          </p:cNvPr>
          <p:cNvSpPr txBox="1">
            <a:spLocks noChangeArrowheads="1"/>
          </p:cNvSpPr>
          <p:nvPr/>
        </p:nvSpPr>
        <p:spPr bwMode="auto">
          <a:xfrm>
            <a:off x="3386484" y="2825251"/>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3</a:t>
            </a:r>
          </a:p>
        </p:txBody>
      </p:sp>
      <p:sp>
        <p:nvSpPr>
          <p:cNvPr id="79" name="Text Box 28">
            <a:extLst>
              <a:ext uri="{FF2B5EF4-FFF2-40B4-BE49-F238E27FC236}">
                <a16:creationId xmlns:a16="http://schemas.microsoft.com/office/drawing/2014/main" id="{6512C032-3A83-45AA-B409-8926E236F4C3}"/>
              </a:ext>
            </a:extLst>
          </p:cNvPr>
          <p:cNvSpPr txBox="1">
            <a:spLocks noChangeArrowheads="1"/>
          </p:cNvSpPr>
          <p:nvPr/>
        </p:nvSpPr>
        <p:spPr bwMode="auto">
          <a:xfrm>
            <a:off x="3386484" y="3416217"/>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0</a:t>
            </a:r>
          </a:p>
        </p:txBody>
      </p:sp>
      <p:sp>
        <p:nvSpPr>
          <p:cNvPr id="80" name="TextBox 79">
            <a:extLst>
              <a:ext uri="{FF2B5EF4-FFF2-40B4-BE49-F238E27FC236}">
                <a16:creationId xmlns:a16="http://schemas.microsoft.com/office/drawing/2014/main" id="{B08F3D29-3B0A-4B02-8B23-1758C4B9DD70}"/>
              </a:ext>
            </a:extLst>
          </p:cNvPr>
          <p:cNvSpPr txBox="1"/>
          <p:nvPr/>
        </p:nvSpPr>
        <p:spPr>
          <a:xfrm>
            <a:off x="3693587" y="3603860"/>
            <a:ext cx="518869" cy="173381"/>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APPL2</a:t>
            </a:r>
          </a:p>
        </p:txBody>
      </p:sp>
      <p:sp>
        <p:nvSpPr>
          <p:cNvPr id="81" name="TextBox 80">
            <a:extLst>
              <a:ext uri="{FF2B5EF4-FFF2-40B4-BE49-F238E27FC236}">
                <a16:creationId xmlns:a16="http://schemas.microsoft.com/office/drawing/2014/main" id="{F504A4F4-C32D-411B-868D-9BD31B04CF3E}"/>
              </a:ext>
            </a:extLst>
          </p:cNvPr>
          <p:cNvSpPr txBox="1"/>
          <p:nvPr/>
        </p:nvSpPr>
        <p:spPr>
          <a:xfrm>
            <a:off x="4101122" y="3287786"/>
            <a:ext cx="327959" cy="184666"/>
          </a:xfrm>
          <a:prstGeom prst="rect">
            <a:avLst/>
          </a:prstGeom>
          <a:noFill/>
        </p:spPr>
        <p:txBody>
          <a:bodyPr wrap="none" rtlCol="0">
            <a:spAutoFit/>
          </a:bodyPr>
          <a:lstStyle/>
          <a:p>
            <a:r>
              <a:rPr lang="en-US" sz="600" dirty="0">
                <a:latin typeface="Arial"/>
                <a:cs typeface="Arial"/>
              </a:rPr>
              <a:t>N=9</a:t>
            </a:r>
          </a:p>
        </p:txBody>
      </p:sp>
      <p:sp>
        <p:nvSpPr>
          <p:cNvPr id="84" name="TextBox 83">
            <a:extLst>
              <a:ext uri="{FF2B5EF4-FFF2-40B4-BE49-F238E27FC236}">
                <a16:creationId xmlns:a16="http://schemas.microsoft.com/office/drawing/2014/main" id="{67680C00-D0C8-4AF2-9BEB-0DC42DBC75D1}"/>
              </a:ext>
            </a:extLst>
          </p:cNvPr>
          <p:cNvSpPr txBox="1"/>
          <p:nvPr/>
        </p:nvSpPr>
        <p:spPr>
          <a:xfrm rot="16200000">
            <a:off x="2843330" y="2925846"/>
            <a:ext cx="1375432" cy="21544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protein/ control (Fold)</a:t>
            </a:r>
          </a:p>
        </p:txBody>
      </p:sp>
      <p:sp>
        <p:nvSpPr>
          <p:cNvPr id="90" name="Text Box 28">
            <a:extLst>
              <a:ext uri="{FF2B5EF4-FFF2-40B4-BE49-F238E27FC236}">
                <a16:creationId xmlns:a16="http://schemas.microsoft.com/office/drawing/2014/main" id="{E70243E6-FA98-4261-8482-63AAFF6B7610}"/>
              </a:ext>
            </a:extLst>
          </p:cNvPr>
          <p:cNvSpPr txBox="1">
            <a:spLocks noChangeArrowheads="1"/>
          </p:cNvSpPr>
          <p:nvPr/>
        </p:nvSpPr>
        <p:spPr bwMode="auto">
          <a:xfrm>
            <a:off x="3386484" y="2637338"/>
            <a:ext cx="390525" cy="242567"/>
          </a:xfrm>
          <a:prstGeom prst="rect">
            <a:avLst/>
          </a:prstGeom>
          <a:noFill/>
          <a:ln w="9525">
            <a:noFill/>
            <a:miter lim="800000"/>
            <a:headEnd/>
            <a:tailEnd/>
          </a:ln>
        </p:spPr>
        <p:txBody>
          <a:bodyPr tIns="91440">
            <a:spAutoFit/>
          </a:bodyPr>
          <a:lstStyle/>
          <a:p>
            <a:pPr algn="r">
              <a:lnSpc>
                <a:spcPts val="925"/>
              </a:lnSpc>
            </a:pPr>
            <a:r>
              <a:rPr kumimoji="1" lang="en-US" altLang="zh-CN" sz="600" dirty="0">
                <a:latin typeface="Arial" pitchFamily="34" charset="0"/>
                <a:ea typeface="SimSun" charset="-122"/>
                <a:cs typeface="Arial" pitchFamily="34" charset="0"/>
              </a:rPr>
              <a:t>4</a:t>
            </a:r>
          </a:p>
        </p:txBody>
      </p:sp>
      <p:cxnSp>
        <p:nvCxnSpPr>
          <p:cNvPr id="103" name="Straight Connector 102">
            <a:extLst>
              <a:ext uri="{FF2B5EF4-FFF2-40B4-BE49-F238E27FC236}">
                <a16:creationId xmlns:a16="http://schemas.microsoft.com/office/drawing/2014/main" id="{686607B4-5B26-4E16-B4DA-D8292D7528C1}"/>
              </a:ext>
            </a:extLst>
          </p:cNvPr>
          <p:cNvCxnSpPr>
            <a:cxnSpLocks/>
          </p:cNvCxnSpPr>
          <p:nvPr/>
        </p:nvCxnSpPr>
        <p:spPr>
          <a:xfrm>
            <a:off x="3800664" y="2507375"/>
            <a:ext cx="205724" cy="0"/>
          </a:xfrm>
          <a:prstGeom prst="line">
            <a:avLst/>
          </a:prstGeom>
        </p:spPr>
        <p:style>
          <a:lnRef idx="1">
            <a:schemeClr val="dk1"/>
          </a:lnRef>
          <a:fillRef idx="0">
            <a:schemeClr val="dk1"/>
          </a:fillRef>
          <a:effectRef idx="0">
            <a:schemeClr val="dk1"/>
          </a:effectRef>
          <a:fontRef idx="minor">
            <a:schemeClr val="tx1"/>
          </a:fontRef>
        </p:style>
      </p:cxnSp>
      <p:sp>
        <p:nvSpPr>
          <p:cNvPr id="104" name="TextBox 103">
            <a:extLst>
              <a:ext uri="{FF2B5EF4-FFF2-40B4-BE49-F238E27FC236}">
                <a16:creationId xmlns:a16="http://schemas.microsoft.com/office/drawing/2014/main" id="{CBA38399-619B-43BA-B526-084F6B776F10}"/>
              </a:ext>
            </a:extLst>
          </p:cNvPr>
          <p:cNvSpPr txBox="1"/>
          <p:nvPr/>
        </p:nvSpPr>
        <p:spPr>
          <a:xfrm>
            <a:off x="3719688" y="2290519"/>
            <a:ext cx="489729"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a:t>
            </a:r>
          </a:p>
        </p:txBody>
      </p:sp>
      <p:sp>
        <p:nvSpPr>
          <p:cNvPr id="106" name="TextBox 105">
            <a:extLst>
              <a:ext uri="{FF2B5EF4-FFF2-40B4-BE49-F238E27FC236}">
                <a16:creationId xmlns:a16="http://schemas.microsoft.com/office/drawing/2014/main" id="{E2C711DC-C8E7-4C28-AC3F-F1D7533DC4A4}"/>
              </a:ext>
            </a:extLst>
          </p:cNvPr>
          <p:cNvSpPr txBox="1"/>
          <p:nvPr/>
        </p:nvSpPr>
        <p:spPr>
          <a:xfrm>
            <a:off x="3743481" y="3761557"/>
            <a:ext cx="740962"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Plasma membrane</a:t>
            </a:r>
          </a:p>
        </p:txBody>
      </p:sp>
      <p:graphicFrame>
        <p:nvGraphicFramePr>
          <p:cNvPr id="107" name="Object 106">
            <a:extLst>
              <a:ext uri="{FF2B5EF4-FFF2-40B4-BE49-F238E27FC236}">
                <a16:creationId xmlns:a16="http://schemas.microsoft.com/office/drawing/2014/main" id="{5B7304F9-7F74-4680-AF04-76C8493BC56E}"/>
              </a:ext>
            </a:extLst>
          </p:cNvPr>
          <p:cNvGraphicFramePr>
            <a:graphicFrameLocks noChangeAspect="1"/>
          </p:cNvGraphicFramePr>
          <p:nvPr>
            <p:extLst>
              <p:ext uri="{D42A27DB-BD31-4B8C-83A1-F6EECF244321}">
                <p14:modId xmlns:p14="http://schemas.microsoft.com/office/powerpoint/2010/main" val="717457405"/>
              </p:ext>
            </p:extLst>
          </p:nvPr>
        </p:nvGraphicFramePr>
        <p:xfrm>
          <a:off x="3662423" y="2442760"/>
          <a:ext cx="1621001" cy="1193800"/>
        </p:xfrm>
        <a:graphic>
          <a:graphicData uri="http://schemas.openxmlformats.org/presentationml/2006/ole">
            <mc:AlternateContent xmlns:mc="http://schemas.openxmlformats.org/markup-compatibility/2006">
              <mc:Choice xmlns:v="urn:schemas-microsoft-com:vml" Requires="v">
                <p:oleObj spid="_x0000_s5288" name="Prism 7" r:id="rId13" imgW="2971423" imgH="2192886" progId="Prism7.Document">
                  <p:embed/>
                </p:oleObj>
              </mc:Choice>
              <mc:Fallback>
                <p:oleObj name="Prism 7" r:id="rId13" imgW="2971423" imgH="2192886" progId="Prism7.Document">
                  <p:embed/>
                  <p:pic>
                    <p:nvPicPr>
                      <p:cNvPr id="357" name="Object 356">
                        <a:extLst>
                          <a:ext uri="{FF2B5EF4-FFF2-40B4-BE49-F238E27FC236}">
                            <a16:creationId xmlns:a16="http://schemas.microsoft.com/office/drawing/2014/main" id="{DBC3041C-1B36-4EC1-A26A-2E927C7291C0}"/>
                          </a:ext>
                        </a:extLst>
                      </p:cNvPr>
                      <p:cNvPicPr/>
                      <p:nvPr/>
                    </p:nvPicPr>
                    <p:blipFill>
                      <a:blip r:embed="rId14"/>
                      <a:stretch>
                        <a:fillRect/>
                      </a:stretch>
                    </p:blipFill>
                    <p:spPr>
                      <a:xfrm>
                        <a:off x="3662423" y="2442760"/>
                        <a:ext cx="1621001" cy="1193800"/>
                      </a:xfrm>
                      <a:prstGeom prst="rect">
                        <a:avLst/>
                      </a:prstGeom>
                    </p:spPr>
                  </p:pic>
                </p:oleObj>
              </mc:Fallback>
            </mc:AlternateContent>
          </a:graphicData>
        </a:graphic>
      </p:graphicFrame>
      <p:sp>
        <p:nvSpPr>
          <p:cNvPr id="108" name="TextBox 107">
            <a:extLst>
              <a:ext uri="{FF2B5EF4-FFF2-40B4-BE49-F238E27FC236}">
                <a16:creationId xmlns:a16="http://schemas.microsoft.com/office/drawing/2014/main" id="{616AC211-59EB-41C7-A4BE-06E53ADA76BF}"/>
              </a:ext>
            </a:extLst>
          </p:cNvPr>
          <p:cNvSpPr txBox="1"/>
          <p:nvPr/>
        </p:nvSpPr>
        <p:spPr>
          <a:xfrm>
            <a:off x="4427025" y="3603860"/>
            <a:ext cx="518869" cy="173381"/>
          </a:xfrm>
          <a:prstGeom prst="rect">
            <a:avLst/>
          </a:prstGeom>
          <a:solidFill>
            <a:schemeClr val="bg1"/>
          </a:solidFill>
        </p:spPr>
        <p:txBody>
          <a:bodyPr wrap="square" rtlCol="0">
            <a:spAutoFit/>
          </a:bodyPr>
          <a:lstStyle/>
          <a:p>
            <a:pPr>
              <a:lnSpc>
                <a:spcPts val="560"/>
              </a:lnSpc>
            </a:pPr>
            <a:r>
              <a:rPr lang="en-US" sz="800" dirty="0">
                <a:latin typeface="Arial" pitchFamily="34" charset="0"/>
                <a:cs typeface="Arial" pitchFamily="34" charset="0"/>
              </a:rPr>
              <a:t>APPL2</a:t>
            </a:r>
          </a:p>
        </p:txBody>
      </p:sp>
      <p:sp>
        <p:nvSpPr>
          <p:cNvPr id="109" name="TextBox 108">
            <a:extLst>
              <a:ext uri="{FF2B5EF4-FFF2-40B4-BE49-F238E27FC236}">
                <a16:creationId xmlns:a16="http://schemas.microsoft.com/office/drawing/2014/main" id="{923D11FB-8BEC-4DA4-B150-44261DADB42B}"/>
              </a:ext>
            </a:extLst>
          </p:cNvPr>
          <p:cNvSpPr txBox="1"/>
          <p:nvPr/>
        </p:nvSpPr>
        <p:spPr>
          <a:xfrm>
            <a:off x="4816676" y="3560320"/>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APPL1</a:t>
            </a:r>
            <a:endParaRPr lang="en-US" sz="800" baseline="30000" dirty="0">
              <a:latin typeface="Arial" panose="020B0604020202020204" pitchFamily="34" charset="0"/>
              <a:cs typeface="Arial" panose="020B0604020202020204" pitchFamily="34" charset="0"/>
            </a:endParaRPr>
          </a:p>
        </p:txBody>
      </p:sp>
      <p:sp>
        <p:nvSpPr>
          <p:cNvPr id="82" name="TextBox 81">
            <a:extLst>
              <a:ext uri="{FF2B5EF4-FFF2-40B4-BE49-F238E27FC236}">
                <a16:creationId xmlns:a16="http://schemas.microsoft.com/office/drawing/2014/main" id="{AEF21F08-D14F-4582-BE30-F50E588D8CD4}"/>
              </a:ext>
            </a:extLst>
          </p:cNvPr>
          <p:cNvSpPr txBox="1"/>
          <p:nvPr/>
        </p:nvSpPr>
        <p:spPr>
          <a:xfrm>
            <a:off x="4076201" y="3560320"/>
            <a:ext cx="604615"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APPL1</a:t>
            </a:r>
            <a:endParaRPr lang="en-US" sz="800" baseline="30000" dirty="0">
              <a:latin typeface="Arial" panose="020B0604020202020204" pitchFamily="34" charset="0"/>
              <a:cs typeface="Arial" panose="020B0604020202020204" pitchFamily="34" charset="0"/>
            </a:endParaRPr>
          </a:p>
        </p:txBody>
      </p:sp>
      <p:cxnSp>
        <p:nvCxnSpPr>
          <p:cNvPr id="46" name="Straight Connector 45">
            <a:extLst>
              <a:ext uri="{FF2B5EF4-FFF2-40B4-BE49-F238E27FC236}">
                <a16:creationId xmlns:a16="http://schemas.microsoft.com/office/drawing/2014/main" id="{CA25BA5E-1069-400B-BAD1-5CF1270B148B}"/>
              </a:ext>
            </a:extLst>
          </p:cNvPr>
          <p:cNvCxnSpPr>
            <a:cxnSpLocks/>
          </p:cNvCxnSpPr>
          <p:nvPr/>
        </p:nvCxnSpPr>
        <p:spPr>
          <a:xfrm>
            <a:off x="3825040" y="3775764"/>
            <a:ext cx="577845" cy="0"/>
          </a:xfrm>
          <a:prstGeom prst="line">
            <a:avLst/>
          </a:prstGeom>
          <a:ln>
            <a:solidFill>
              <a:schemeClr val="tx1"/>
            </a:solidFill>
          </a:ln>
        </p:spPr>
        <p:style>
          <a:lnRef idx="1">
            <a:schemeClr val="accent6"/>
          </a:lnRef>
          <a:fillRef idx="0">
            <a:schemeClr val="accent6"/>
          </a:fillRef>
          <a:effectRef idx="0">
            <a:schemeClr val="accent6"/>
          </a:effectRef>
          <a:fontRef idx="minor">
            <a:schemeClr val="tx1"/>
          </a:fontRef>
        </p:style>
      </p:cxnSp>
      <p:sp>
        <p:nvSpPr>
          <p:cNvPr id="110" name="TextBox 109">
            <a:extLst>
              <a:ext uri="{FF2B5EF4-FFF2-40B4-BE49-F238E27FC236}">
                <a16:creationId xmlns:a16="http://schemas.microsoft.com/office/drawing/2014/main" id="{C7ECAD8C-F329-4BAB-96D1-4F121B65CB00}"/>
              </a:ext>
            </a:extLst>
          </p:cNvPr>
          <p:cNvSpPr txBox="1"/>
          <p:nvPr/>
        </p:nvSpPr>
        <p:spPr>
          <a:xfrm>
            <a:off x="4549069" y="3776356"/>
            <a:ext cx="740962"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Cytosol</a:t>
            </a:r>
          </a:p>
        </p:txBody>
      </p:sp>
      <p:cxnSp>
        <p:nvCxnSpPr>
          <p:cNvPr id="111" name="Straight Connector 110">
            <a:extLst>
              <a:ext uri="{FF2B5EF4-FFF2-40B4-BE49-F238E27FC236}">
                <a16:creationId xmlns:a16="http://schemas.microsoft.com/office/drawing/2014/main" id="{D1F9D1BB-14AA-4579-BBB1-C73F377CB991}"/>
              </a:ext>
            </a:extLst>
          </p:cNvPr>
          <p:cNvCxnSpPr>
            <a:cxnSpLocks/>
          </p:cNvCxnSpPr>
          <p:nvPr/>
        </p:nvCxnSpPr>
        <p:spPr>
          <a:xfrm>
            <a:off x="4591936" y="3778846"/>
            <a:ext cx="577845" cy="0"/>
          </a:xfrm>
          <a:prstGeom prst="line">
            <a:avLst/>
          </a:prstGeom>
          <a:ln>
            <a:solidFill>
              <a:schemeClr val="tx1"/>
            </a:solidFill>
          </a:ln>
        </p:spPr>
        <p:style>
          <a:lnRef idx="1">
            <a:schemeClr val="accent6"/>
          </a:lnRef>
          <a:fillRef idx="0">
            <a:schemeClr val="accent6"/>
          </a:fillRef>
          <a:effectRef idx="0">
            <a:schemeClr val="accent6"/>
          </a:effectRef>
          <a:fontRef idx="minor">
            <a:schemeClr val="tx1"/>
          </a:fontRef>
        </p:style>
      </p:cxnSp>
      <p:sp>
        <p:nvSpPr>
          <p:cNvPr id="114" name="Text Box 28">
            <a:extLst>
              <a:ext uri="{FF2B5EF4-FFF2-40B4-BE49-F238E27FC236}">
                <a16:creationId xmlns:a16="http://schemas.microsoft.com/office/drawing/2014/main" id="{72E909CD-F626-4ACE-966E-C021EF5E19A3}"/>
              </a:ext>
            </a:extLst>
          </p:cNvPr>
          <p:cNvSpPr txBox="1">
            <a:spLocks noChangeArrowheads="1"/>
          </p:cNvSpPr>
          <p:nvPr/>
        </p:nvSpPr>
        <p:spPr bwMode="auto">
          <a:xfrm>
            <a:off x="3386484" y="3039660"/>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2</a:t>
            </a:r>
          </a:p>
        </p:txBody>
      </p:sp>
      <p:sp>
        <p:nvSpPr>
          <p:cNvPr id="115" name="Text Box 28">
            <a:extLst>
              <a:ext uri="{FF2B5EF4-FFF2-40B4-BE49-F238E27FC236}">
                <a16:creationId xmlns:a16="http://schemas.microsoft.com/office/drawing/2014/main" id="{EE4BDCC2-A93D-4426-97A8-5F698BF27FAE}"/>
              </a:ext>
            </a:extLst>
          </p:cNvPr>
          <p:cNvSpPr txBox="1">
            <a:spLocks noChangeArrowheads="1"/>
          </p:cNvSpPr>
          <p:nvPr/>
        </p:nvSpPr>
        <p:spPr bwMode="auto">
          <a:xfrm>
            <a:off x="3386484" y="3220331"/>
            <a:ext cx="390525" cy="230833"/>
          </a:xfrm>
          <a:prstGeom prst="rect">
            <a:avLst/>
          </a:prstGeom>
          <a:noFill/>
          <a:ln w="9525">
            <a:noFill/>
            <a:miter lim="800000"/>
            <a:headEnd/>
            <a:tailEnd/>
          </a:ln>
        </p:spPr>
        <p:txBody>
          <a:bodyPr tIns="91440">
            <a:spAutoFit/>
          </a:bodyPr>
          <a:lstStyle/>
          <a:p>
            <a:pPr algn="r"/>
            <a:r>
              <a:rPr kumimoji="1" lang="en-US" altLang="zh-CN" sz="600" dirty="0">
                <a:latin typeface="Arial" pitchFamily="34" charset="0"/>
                <a:ea typeface="SimSun" charset="-122"/>
                <a:cs typeface="Arial" pitchFamily="34" charset="0"/>
              </a:rPr>
              <a:t>1</a:t>
            </a:r>
          </a:p>
        </p:txBody>
      </p:sp>
      <p:sp>
        <p:nvSpPr>
          <p:cNvPr id="66" name="Text Box 67">
            <a:extLst>
              <a:ext uri="{FF2B5EF4-FFF2-40B4-BE49-F238E27FC236}">
                <a16:creationId xmlns:a16="http://schemas.microsoft.com/office/drawing/2014/main" id="{C274D93E-E1CE-4147-89B5-67D4353918CD}"/>
              </a:ext>
            </a:extLst>
          </p:cNvPr>
          <p:cNvSpPr txBox="1">
            <a:spLocks noChangeArrowheads="1"/>
          </p:cNvSpPr>
          <p:nvPr/>
        </p:nvSpPr>
        <p:spPr bwMode="auto">
          <a:xfrm flipH="1">
            <a:off x="161205" y="3027970"/>
            <a:ext cx="344472" cy="307777"/>
          </a:xfrm>
          <a:prstGeom prst="rect">
            <a:avLst/>
          </a:prstGeom>
          <a:noFill/>
          <a:ln w="38100">
            <a:noFill/>
            <a:miter lim="800000"/>
            <a:headEnd/>
            <a:tailEnd/>
          </a:ln>
        </p:spPr>
        <p:txBody>
          <a:bodyPr wrap="square">
            <a:prstTxWarp prst="textNoShape">
              <a:avLst/>
            </a:prstTxWarp>
            <a:spAutoFit/>
          </a:bodyPr>
          <a:lstStyle/>
          <a:p>
            <a:pPr algn="ctr">
              <a:spcBef>
                <a:spcPct val="50000"/>
              </a:spcBef>
            </a:pPr>
            <a:r>
              <a:rPr lang="en-US" altLang="zh-CN" sz="1400" b="1" dirty="0">
                <a:latin typeface="Arial"/>
                <a:ea typeface="宋体" pitchFamily="-108" charset="-122"/>
                <a:cs typeface="Arial"/>
              </a:rPr>
              <a:t>C</a:t>
            </a:r>
          </a:p>
        </p:txBody>
      </p:sp>
      <p:pic>
        <p:nvPicPr>
          <p:cNvPr id="68" name="Picture 1">
            <a:extLst>
              <a:ext uri="{FF2B5EF4-FFF2-40B4-BE49-F238E27FC236}">
                <a16:creationId xmlns:a16="http://schemas.microsoft.com/office/drawing/2014/main" id="{76CF153E-F069-450F-A4FE-5D2F0E2451D0}"/>
              </a:ext>
            </a:extLst>
          </p:cNvPr>
          <p:cNvPicPr>
            <a:picLocks noChangeAspect="1" noChangeArrowheads="1"/>
          </p:cNvPicPr>
          <p:nvPr/>
        </p:nvPicPr>
        <p:blipFill>
          <a:blip r:embed="rId15" cstate="print">
            <a:lum bright="9000" contrast="44000"/>
          </a:blip>
          <a:srcRect t="12500" b="12500"/>
          <a:stretch>
            <a:fillRect/>
          </a:stretch>
        </p:blipFill>
        <p:spPr bwMode="auto">
          <a:xfrm>
            <a:off x="1120517" y="3185900"/>
            <a:ext cx="1296144" cy="178409"/>
          </a:xfrm>
          <a:prstGeom prst="rect">
            <a:avLst/>
          </a:prstGeom>
          <a:noFill/>
          <a:ln w="9525">
            <a:solidFill>
              <a:schemeClr val="tx1"/>
            </a:solidFill>
            <a:miter lim="800000"/>
            <a:headEnd/>
            <a:tailEnd/>
          </a:ln>
        </p:spPr>
      </p:pic>
      <p:pic>
        <p:nvPicPr>
          <p:cNvPr id="69" name="Picture 2">
            <a:extLst>
              <a:ext uri="{FF2B5EF4-FFF2-40B4-BE49-F238E27FC236}">
                <a16:creationId xmlns:a16="http://schemas.microsoft.com/office/drawing/2014/main" id="{FE0C4E4E-C079-4D3D-8A53-AC4A8E1A481B}"/>
              </a:ext>
            </a:extLst>
          </p:cNvPr>
          <p:cNvPicPr>
            <a:picLocks noChangeAspect="1" noChangeArrowheads="1"/>
          </p:cNvPicPr>
          <p:nvPr/>
        </p:nvPicPr>
        <p:blipFill>
          <a:blip r:embed="rId16" cstate="print">
            <a:lum bright="14000" contrast="43000"/>
          </a:blip>
          <a:srcRect/>
          <a:stretch>
            <a:fillRect/>
          </a:stretch>
        </p:blipFill>
        <p:spPr bwMode="auto">
          <a:xfrm>
            <a:off x="1126743" y="4305786"/>
            <a:ext cx="1296143" cy="193545"/>
          </a:xfrm>
          <a:prstGeom prst="rect">
            <a:avLst/>
          </a:prstGeom>
          <a:noFill/>
          <a:ln w="9525">
            <a:solidFill>
              <a:schemeClr val="tx1"/>
            </a:solidFill>
            <a:miter lim="800000"/>
            <a:headEnd/>
            <a:tailEnd/>
          </a:ln>
        </p:spPr>
      </p:pic>
      <p:pic>
        <p:nvPicPr>
          <p:cNvPr id="70" name="Picture 3">
            <a:extLst>
              <a:ext uri="{FF2B5EF4-FFF2-40B4-BE49-F238E27FC236}">
                <a16:creationId xmlns:a16="http://schemas.microsoft.com/office/drawing/2014/main" id="{EBA3943A-0ACA-43D9-A6D1-C867280F7227}"/>
              </a:ext>
            </a:extLst>
          </p:cNvPr>
          <p:cNvPicPr>
            <a:picLocks noChangeAspect="1" noChangeArrowheads="1"/>
          </p:cNvPicPr>
          <p:nvPr/>
        </p:nvPicPr>
        <p:blipFill>
          <a:blip r:embed="rId17" cstate="print">
            <a:lum bright="14000" contrast="43000"/>
          </a:blip>
          <a:srcRect/>
          <a:stretch>
            <a:fillRect/>
          </a:stretch>
        </p:blipFill>
        <p:spPr bwMode="auto">
          <a:xfrm>
            <a:off x="1126743" y="4064997"/>
            <a:ext cx="1296143" cy="193545"/>
          </a:xfrm>
          <a:prstGeom prst="rect">
            <a:avLst/>
          </a:prstGeom>
          <a:noFill/>
          <a:ln w="9525">
            <a:solidFill>
              <a:schemeClr val="tx1"/>
            </a:solidFill>
            <a:miter lim="800000"/>
            <a:headEnd/>
            <a:tailEnd/>
          </a:ln>
        </p:spPr>
      </p:pic>
      <p:pic>
        <p:nvPicPr>
          <p:cNvPr id="72" name="Picture 6">
            <a:extLst>
              <a:ext uri="{FF2B5EF4-FFF2-40B4-BE49-F238E27FC236}">
                <a16:creationId xmlns:a16="http://schemas.microsoft.com/office/drawing/2014/main" id="{2313DF96-2A3B-4372-89A0-D5CE339DB656}"/>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rightnessContrast bright="5000" contrast="43000"/>
                    </a14:imgEffect>
                  </a14:imgLayer>
                </a14:imgProps>
              </a:ext>
            </a:extLst>
          </a:blip>
          <a:srcRect/>
          <a:stretch>
            <a:fillRect/>
          </a:stretch>
        </p:blipFill>
        <p:spPr bwMode="auto">
          <a:xfrm>
            <a:off x="1133701" y="4546574"/>
            <a:ext cx="1281799" cy="193545"/>
          </a:xfrm>
          <a:prstGeom prst="rect">
            <a:avLst/>
          </a:prstGeom>
          <a:noFill/>
          <a:ln w="9525">
            <a:solidFill>
              <a:schemeClr val="tx1"/>
            </a:solidFill>
            <a:miter lim="800000"/>
            <a:headEnd/>
            <a:tailEnd/>
          </a:ln>
        </p:spPr>
      </p:pic>
      <p:pic>
        <p:nvPicPr>
          <p:cNvPr id="73" name="Picture 72">
            <a:extLst>
              <a:ext uri="{FF2B5EF4-FFF2-40B4-BE49-F238E27FC236}">
                <a16:creationId xmlns:a16="http://schemas.microsoft.com/office/drawing/2014/main" id="{14288B5F-BC59-4F67-9A8F-9F3711D4D588}"/>
              </a:ext>
            </a:extLst>
          </p:cNvPr>
          <p:cNvPicPr>
            <a:picLocks noChangeAspect="1" noChangeArrowheads="1"/>
          </p:cNvPicPr>
          <p:nvPr/>
        </p:nvPicPr>
        <p:blipFill>
          <a:blip r:embed="rId20" cstate="print">
            <a:extLst>
              <a:ext uri="{BEBA8EAE-BF5A-486C-A8C5-ECC9F3942E4B}">
                <a14:imgProps xmlns:a14="http://schemas.microsoft.com/office/drawing/2010/main">
                  <a14:imgLayer r:embed="rId21">
                    <a14:imgEffect>
                      <a14:brightnessContrast contrast="-10000"/>
                    </a14:imgEffect>
                  </a14:imgLayer>
                </a14:imgProps>
              </a:ext>
            </a:extLst>
          </a:blip>
          <a:srcRect/>
          <a:stretch>
            <a:fillRect/>
          </a:stretch>
        </p:blipFill>
        <p:spPr bwMode="auto">
          <a:xfrm>
            <a:off x="1118558" y="3691985"/>
            <a:ext cx="1296145" cy="202592"/>
          </a:xfrm>
          <a:prstGeom prst="rect">
            <a:avLst/>
          </a:prstGeom>
          <a:noFill/>
          <a:ln w="9525">
            <a:solidFill>
              <a:schemeClr val="tx1"/>
            </a:solidFill>
            <a:miter lim="800000"/>
            <a:headEnd/>
            <a:tailEnd/>
          </a:ln>
        </p:spPr>
      </p:pic>
      <p:sp>
        <p:nvSpPr>
          <p:cNvPr id="74" name="TextBox 73">
            <a:extLst>
              <a:ext uri="{FF2B5EF4-FFF2-40B4-BE49-F238E27FC236}">
                <a16:creationId xmlns:a16="http://schemas.microsoft.com/office/drawing/2014/main" id="{5AF52461-1E32-4F04-A0D2-1FDAD8C5AABC}"/>
              </a:ext>
            </a:extLst>
          </p:cNvPr>
          <p:cNvSpPr txBox="1"/>
          <p:nvPr/>
        </p:nvSpPr>
        <p:spPr>
          <a:xfrm>
            <a:off x="2376881" y="3718154"/>
            <a:ext cx="1043708" cy="215444"/>
          </a:xfrm>
          <a:prstGeom prst="rect">
            <a:avLst/>
          </a:prstGeom>
          <a:noFill/>
        </p:spPr>
        <p:txBody>
          <a:bodyPr wrap="square" rtlCol="0">
            <a:spAutoFit/>
          </a:bodyPr>
          <a:lstStyle/>
          <a:p>
            <a:r>
              <a:rPr lang="en-US" sz="800" dirty="0">
                <a:latin typeface="Arial" pitchFamily="34" charset="0"/>
                <a:cs typeface="Arial" pitchFamily="34" charset="0"/>
              </a:rPr>
              <a:t>APPL1</a:t>
            </a:r>
          </a:p>
        </p:txBody>
      </p:sp>
      <p:sp>
        <p:nvSpPr>
          <p:cNvPr id="83" name="TextBox 82">
            <a:extLst>
              <a:ext uri="{FF2B5EF4-FFF2-40B4-BE49-F238E27FC236}">
                <a16:creationId xmlns:a16="http://schemas.microsoft.com/office/drawing/2014/main" id="{02B65C28-736D-478A-B5C3-43ECF48BF5DD}"/>
              </a:ext>
            </a:extLst>
          </p:cNvPr>
          <p:cNvSpPr txBox="1"/>
          <p:nvPr/>
        </p:nvSpPr>
        <p:spPr>
          <a:xfrm>
            <a:off x="2416662" y="3165843"/>
            <a:ext cx="1043708" cy="215444"/>
          </a:xfrm>
          <a:prstGeom prst="rect">
            <a:avLst/>
          </a:prstGeom>
          <a:noFill/>
        </p:spPr>
        <p:txBody>
          <a:bodyPr wrap="square" rtlCol="0">
            <a:spAutoFit/>
          </a:bodyPr>
          <a:lstStyle/>
          <a:p>
            <a:r>
              <a:rPr lang="en-US" sz="800" dirty="0">
                <a:latin typeface="Arial" pitchFamily="34" charset="0"/>
                <a:cs typeface="Arial" pitchFamily="34" charset="0"/>
              </a:rPr>
              <a:t>AdipoR1</a:t>
            </a:r>
          </a:p>
        </p:txBody>
      </p:sp>
      <p:sp>
        <p:nvSpPr>
          <p:cNvPr id="112" name="TextBox 111">
            <a:extLst>
              <a:ext uri="{FF2B5EF4-FFF2-40B4-BE49-F238E27FC236}">
                <a16:creationId xmlns:a16="http://schemas.microsoft.com/office/drawing/2014/main" id="{3BA3D618-365C-483A-83DA-99484F68F803}"/>
              </a:ext>
            </a:extLst>
          </p:cNvPr>
          <p:cNvSpPr txBox="1"/>
          <p:nvPr/>
        </p:nvSpPr>
        <p:spPr>
          <a:xfrm>
            <a:off x="2416662" y="3429298"/>
            <a:ext cx="1043708" cy="215444"/>
          </a:xfrm>
          <a:prstGeom prst="rect">
            <a:avLst/>
          </a:prstGeom>
          <a:noFill/>
        </p:spPr>
        <p:txBody>
          <a:bodyPr wrap="square" rtlCol="0">
            <a:spAutoFit/>
          </a:bodyPr>
          <a:lstStyle/>
          <a:p>
            <a:r>
              <a:rPr lang="en-US" sz="800" dirty="0">
                <a:latin typeface="Arial" pitchFamily="34" charset="0"/>
                <a:cs typeface="Arial" pitchFamily="34" charset="0"/>
              </a:rPr>
              <a:t>AdipoR2</a:t>
            </a:r>
          </a:p>
        </p:txBody>
      </p:sp>
      <p:sp>
        <p:nvSpPr>
          <p:cNvPr id="113" name="TextBox 112">
            <a:extLst>
              <a:ext uri="{FF2B5EF4-FFF2-40B4-BE49-F238E27FC236}">
                <a16:creationId xmlns:a16="http://schemas.microsoft.com/office/drawing/2014/main" id="{AFA7B252-7ACC-4C43-A639-1F3E197D7C85}"/>
              </a:ext>
            </a:extLst>
          </p:cNvPr>
          <p:cNvSpPr txBox="1"/>
          <p:nvPr/>
        </p:nvSpPr>
        <p:spPr>
          <a:xfrm>
            <a:off x="2408937" y="4049441"/>
            <a:ext cx="1043708" cy="215444"/>
          </a:xfrm>
          <a:prstGeom prst="rect">
            <a:avLst/>
          </a:prstGeom>
          <a:noFill/>
        </p:spPr>
        <p:txBody>
          <a:bodyPr wrap="square" rtlCol="0">
            <a:spAutoFit/>
          </a:bodyPr>
          <a:lstStyle/>
          <a:p>
            <a:r>
              <a:rPr lang="en-US" sz="800" dirty="0">
                <a:latin typeface="Arial" pitchFamily="34" charset="0"/>
                <a:cs typeface="Arial" pitchFamily="34" charset="0"/>
              </a:rPr>
              <a:t>APPL1</a:t>
            </a:r>
          </a:p>
        </p:txBody>
      </p:sp>
      <p:sp>
        <p:nvSpPr>
          <p:cNvPr id="116" name="TextBox 115">
            <a:extLst>
              <a:ext uri="{FF2B5EF4-FFF2-40B4-BE49-F238E27FC236}">
                <a16:creationId xmlns:a16="http://schemas.microsoft.com/office/drawing/2014/main" id="{9E7BBF85-73F2-469F-A76F-EC24EC18FDFC}"/>
              </a:ext>
            </a:extLst>
          </p:cNvPr>
          <p:cNvSpPr txBox="1"/>
          <p:nvPr/>
        </p:nvSpPr>
        <p:spPr>
          <a:xfrm>
            <a:off x="2408937" y="4297819"/>
            <a:ext cx="1043708" cy="215444"/>
          </a:xfrm>
          <a:prstGeom prst="rect">
            <a:avLst/>
          </a:prstGeom>
          <a:noFill/>
        </p:spPr>
        <p:txBody>
          <a:bodyPr wrap="square" rtlCol="0">
            <a:spAutoFit/>
          </a:bodyPr>
          <a:lstStyle/>
          <a:p>
            <a:r>
              <a:rPr lang="en-US" sz="800" dirty="0">
                <a:latin typeface="Arial" pitchFamily="34" charset="0"/>
                <a:cs typeface="Arial" pitchFamily="34" charset="0"/>
              </a:rPr>
              <a:t>AdipoR1</a:t>
            </a:r>
          </a:p>
        </p:txBody>
      </p:sp>
      <p:sp>
        <p:nvSpPr>
          <p:cNvPr id="117" name="TextBox 116">
            <a:extLst>
              <a:ext uri="{FF2B5EF4-FFF2-40B4-BE49-F238E27FC236}">
                <a16:creationId xmlns:a16="http://schemas.microsoft.com/office/drawing/2014/main" id="{898EAB0B-94D8-4EAA-916E-0542CA566027}"/>
              </a:ext>
            </a:extLst>
          </p:cNvPr>
          <p:cNvSpPr txBox="1"/>
          <p:nvPr/>
        </p:nvSpPr>
        <p:spPr>
          <a:xfrm>
            <a:off x="2403232" y="4537965"/>
            <a:ext cx="1043708" cy="215444"/>
          </a:xfrm>
          <a:prstGeom prst="rect">
            <a:avLst/>
          </a:prstGeom>
          <a:noFill/>
        </p:spPr>
        <p:txBody>
          <a:bodyPr wrap="square" rtlCol="0">
            <a:spAutoFit/>
          </a:bodyPr>
          <a:lstStyle/>
          <a:p>
            <a:r>
              <a:rPr lang="en-US" sz="800" dirty="0">
                <a:latin typeface="Arial" pitchFamily="34" charset="0"/>
                <a:cs typeface="Arial" pitchFamily="34" charset="0"/>
              </a:rPr>
              <a:t>AdipoR2</a:t>
            </a:r>
          </a:p>
        </p:txBody>
      </p:sp>
      <p:sp>
        <p:nvSpPr>
          <p:cNvPr id="118" name="TextBox 117">
            <a:extLst>
              <a:ext uri="{FF2B5EF4-FFF2-40B4-BE49-F238E27FC236}">
                <a16:creationId xmlns:a16="http://schemas.microsoft.com/office/drawing/2014/main" id="{9077D62C-89BC-4F1F-B416-CB010B344E10}"/>
              </a:ext>
            </a:extLst>
          </p:cNvPr>
          <p:cNvSpPr txBox="1"/>
          <p:nvPr/>
        </p:nvSpPr>
        <p:spPr>
          <a:xfrm>
            <a:off x="2400361" y="5005219"/>
            <a:ext cx="1130684" cy="215444"/>
          </a:xfrm>
          <a:prstGeom prst="rect">
            <a:avLst/>
          </a:prstGeom>
          <a:noFill/>
        </p:spPr>
        <p:txBody>
          <a:bodyPr wrap="square" rtlCol="0">
            <a:spAutoFit/>
          </a:bodyPr>
          <a:lstStyle/>
          <a:p>
            <a:r>
              <a:rPr lang="en-US" sz="800" dirty="0" err="1">
                <a:latin typeface="Arial" pitchFamily="34" charset="0"/>
                <a:cs typeface="Arial" pitchFamily="34" charset="0"/>
              </a:rPr>
              <a:t>Tubulin</a:t>
            </a:r>
            <a:endParaRPr lang="en-US" sz="800" dirty="0">
              <a:latin typeface="Arial" pitchFamily="34" charset="0"/>
              <a:cs typeface="Arial" pitchFamily="34" charset="0"/>
            </a:endParaRPr>
          </a:p>
        </p:txBody>
      </p:sp>
      <p:sp>
        <p:nvSpPr>
          <p:cNvPr id="119" name="TextBox 118">
            <a:extLst>
              <a:ext uri="{FF2B5EF4-FFF2-40B4-BE49-F238E27FC236}">
                <a16:creationId xmlns:a16="http://schemas.microsoft.com/office/drawing/2014/main" id="{74A1657B-E954-4753-9113-E4A08D150554}"/>
              </a:ext>
            </a:extLst>
          </p:cNvPr>
          <p:cNvSpPr txBox="1"/>
          <p:nvPr/>
        </p:nvSpPr>
        <p:spPr>
          <a:xfrm>
            <a:off x="2400962" y="4773644"/>
            <a:ext cx="1130684" cy="215444"/>
          </a:xfrm>
          <a:prstGeom prst="rect">
            <a:avLst/>
          </a:prstGeom>
          <a:noFill/>
        </p:spPr>
        <p:txBody>
          <a:bodyPr wrap="square" rtlCol="0">
            <a:spAutoFit/>
          </a:bodyPr>
          <a:lstStyle/>
          <a:p>
            <a:r>
              <a:rPr lang="en-US" sz="800" dirty="0">
                <a:latin typeface="Arial" pitchFamily="34" charset="0"/>
                <a:cs typeface="Arial" pitchFamily="34" charset="0"/>
              </a:rPr>
              <a:t>APPL2</a:t>
            </a:r>
          </a:p>
        </p:txBody>
      </p:sp>
      <p:sp>
        <p:nvSpPr>
          <p:cNvPr id="120" name="TextBox 119">
            <a:extLst>
              <a:ext uri="{FF2B5EF4-FFF2-40B4-BE49-F238E27FC236}">
                <a16:creationId xmlns:a16="http://schemas.microsoft.com/office/drawing/2014/main" id="{3319AC95-AEB2-48BC-A4C9-ED3870BC6769}"/>
              </a:ext>
            </a:extLst>
          </p:cNvPr>
          <p:cNvSpPr txBox="1"/>
          <p:nvPr/>
        </p:nvSpPr>
        <p:spPr>
          <a:xfrm>
            <a:off x="1126743" y="5273534"/>
            <a:ext cx="1325151" cy="215444"/>
          </a:xfrm>
          <a:prstGeom prst="rect">
            <a:avLst/>
          </a:prstGeom>
          <a:noFill/>
        </p:spPr>
        <p:txBody>
          <a:bodyPr wrap="square" rtlCol="0">
            <a:spAutoFit/>
          </a:bodyPr>
          <a:lstStyle/>
          <a:p>
            <a:r>
              <a:rPr lang="en-US" sz="800" dirty="0">
                <a:latin typeface="Arial" pitchFamily="34" charset="0"/>
                <a:cs typeface="Arial" pitchFamily="34" charset="0"/>
              </a:rPr>
              <a:t> +       -        +       -       +</a:t>
            </a:r>
          </a:p>
        </p:txBody>
      </p:sp>
      <p:sp>
        <p:nvSpPr>
          <p:cNvPr id="121" name="TextBox 7">
            <a:extLst>
              <a:ext uri="{FF2B5EF4-FFF2-40B4-BE49-F238E27FC236}">
                <a16:creationId xmlns:a16="http://schemas.microsoft.com/office/drawing/2014/main" id="{F31E539A-63F7-4E14-A627-CE59C51DB767}"/>
              </a:ext>
            </a:extLst>
          </p:cNvPr>
          <p:cNvSpPr txBox="1">
            <a:spLocks noChangeArrowheads="1"/>
          </p:cNvSpPr>
          <p:nvPr/>
        </p:nvSpPr>
        <p:spPr bwMode="auto">
          <a:xfrm>
            <a:off x="823181" y="5272009"/>
            <a:ext cx="369012"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800" b="0" dirty="0">
                <a:latin typeface="Arial"/>
                <a:cs typeface="Arial"/>
              </a:rPr>
              <a:t>Ad: </a:t>
            </a:r>
          </a:p>
        </p:txBody>
      </p:sp>
      <p:cxnSp>
        <p:nvCxnSpPr>
          <p:cNvPr id="122" name="직선 연결선 202">
            <a:extLst>
              <a:ext uri="{FF2B5EF4-FFF2-40B4-BE49-F238E27FC236}">
                <a16:creationId xmlns:a16="http://schemas.microsoft.com/office/drawing/2014/main" id="{94368B9F-596F-4C3D-AEBC-C3356EE37CD5}"/>
              </a:ext>
            </a:extLst>
          </p:cNvPr>
          <p:cNvCxnSpPr>
            <a:cxnSpLocks/>
          </p:cNvCxnSpPr>
          <p:nvPr/>
        </p:nvCxnSpPr>
        <p:spPr>
          <a:xfrm>
            <a:off x="1071691" y="3181984"/>
            <a:ext cx="0" cy="46275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3" name="TextBox 122">
            <a:extLst>
              <a:ext uri="{FF2B5EF4-FFF2-40B4-BE49-F238E27FC236}">
                <a16:creationId xmlns:a16="http://schemas.microsoft.com/office/drawing/2014/main" id="{857A7B4F-B94A-4E87-89FA-B8179A57B50E}"/>
              </a:ext>
            </a:extLst>
          </p:cNvPr>
          <p:cNvSpPr txBox="1"/>
          <p:nvPr/>
        </p:nvSpPr>
        <p:spPr>
          <a:xfrm>
            <a:off x="686510" y="3344060"/>
            <a:ext cx="864096" cy="215444"/>
          </a:xfrm>
          <a:prstGeom prst="rect">
            <a:avLst/>
          </a:prstGeom>
          <a:noFill/>
        </p:spPr>
        <p:txBody>
          <a:bodyPr wrap="square" rtlCol="0">
            <a:spAutoFit/>
          </a:bodyPr>
          <a:lstStyle/>
          <a:p>
            <a:r>
              <a:rPr lang="en-US" sz="800" dirty="0">
                <a:latin typeface="Arial" pitchFamily="34" charset="0"/>
                <a:cs typeface="Arial" pitchFamily="34" charset="0"/>
              </a:rPr>
              <a:t>Co-IP</a:t>
            </a:r>
          </a:p>
        </p:txBody>
      </p:sp>
      <p:cxnSp>
        <p:nvCxnSpPr>
          <p:cNvPr id="124" name="직선 연결선 205">
            <a:extLst>
              <a:ext uri="{FF2B5EF4-FFF2-40B4-BE49-F238E27FC236}">
                <a16:creationId xmlns:a16="http://schemas.microsoft.com/office/drawing/2014/main" id="{81917818-98FA-4921-B153-9CCD6A75403F}"/>
              </a:ext>
            </a:extLst>
          </p:cNvPr>
          <p:cNvCxnSpPr/>
          <p:nvPr/>
        </p:nvCxnSpPr>
        <p:spPr>
          <a:xfrm>
            <a:off x="1068593" y="3681992"/>
            <a:ext cx="0" cy="215444"/>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5" name="TextBox 124">
            <a:extLst>
              <a:ext uri="{FF2B5EF4-FFF2-40B4-BE49-F238E27FC236}">
                <a16:creationId xmlns:a16="http://schemas.microsoft.com/office/drawing/2014/main" id="{42224E15-A568-4D2F-AAF8-5B8CA2D17AA1}"/>
              </a:ext>
            </a:extLst>
          </p:cNvPr>
          <p:cNvSpPr txBox="1"/>
          <p:nvPr/>
        </p:nvSpPr>
        <p:spPr>
          <a:xfrm>
            <a:off x="870254" y="3684140"/>
            <a:ext cx="298677" cy="215444"/>
          </a:xfrm>
          <a:prstGeom prst="rect">
            <a:avLst/>
          </a:prstGeom>
          <a:noFill/>
        </p:spPr>
        <p:txBody>
          <a:bodyPr wrap="square" rtlCol="0">
            <a:spAutoFit/>
          </a:bodyPr>
          <a:lstStyle/>
          <a:p>
            <a:r>
              <a:rPr lang="en-US" sz="800" dirty="0">
                <a:latin typeface="Arial" pitchFamily="34" charset="0"/>
                <a:cs typeface="Arial" pitchFamily="34" charset="0"/>
              </a:rPr>
              <a:t>IP</a:t>
            </a:r>
          </a:p>
        </p:txBody>
      </p:sp>
      <p:cxnSp>
        <p:nvCxnSpPr>
          <p:cNvPr id="126" name="직선 연결선 208">
            <a:extLst>
              <a:ext uri="{FF2B5EF4-FFF2-40B4-BE49-F238E27FC236}">
                <a16:creationId xmlns:a16="http://schemas.microsoft.com/office/drawing/2014/main" id="{4FD56569-E0D4-411E-AF15-F117379BBEA0}"/>
              </a:ext>
            </a:extLst>
          </p:cNvPr>
          <p:cNvCxnSpPr>
            <a:cxnSpLocks/>
          </p:cNvCxnSpPr>
          <p:nvPr/>
        </p:nvCxnSpPr>
        <p:spPr>
          <a:xfrm flipH="1">
            <a:off x="1063425" y="4064997"/>
            <a:ext cx="2" cy="118156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7" name="TextBox 126">
            <a:extLst>
              <a:ext uri="{FF2B5EF4-FFF2-40B4-BE49-F238E27FC236}">
                <a16:creationId xmlns:a16="http://schemas.microsoft.com/office/drawing/2014/main" id="{9117FCDD-58EF-4AC8-BF8B-B11D30993A5D}"/>
              </a:ext>
            </a:extLst>
          </p:cNvPr>
          <p:cNvSpPr txBox="1"/>
          <p:nvPr/>
        </p:nvSpPr>
        <p:spPr>
          <a:xfrm>
            <a:off x="593784" y="4490176"/>
            <a:ext cx="568410" cy="215444"/>
          </a:xfrm>
          <a:prstGeom prst="rect">
            <a:avLst/>
          </a:prstGeom>
          <a:noFill/>
        </p:spPr>
        <p:txBody>
          <a:bodyPr wrap="square" rtlCol="0">
            <a:spAutoFit/>
          </a:bodyPr>
          <a:lstStyle/>
          <a:p>
            <a:r>
              <a:rPr lang="en-US" sz="800" dirty="0" err="1">
                <a:latin typeface="Arial" pitchFamily="34" charset="0"/>
                <a:cs typeface="Arial" pitchFamily="34" charset="0"/>
              </a:rPr>
              <a:t>Lysates</a:t>
            </a:r>
            <a:endParaRPr lang="en-US" sz="800" dirty="0">
              <a:latin typeface="Arial" pitchFamily="34" charset="0"/>
              <a:cs typeface="Arial" pitchFamily="34" charset="0"/>
            </a:endParaRPr>
          </a:p>
        </p:txBody>
      </p:sp>
      <p:cxnSp>
        <p:nvCxnSpPr>
          <p:cNvPr id="128" name="직선 연결선 215">
            <a:extLst>
              <a:ext uri="{FF2B5EF4-FFF2-40B4-BE49-F238E27FC236}">
                <a16:creationId xmlns:a16="http://schemas.microsoft.com/office/drawing/2014/main" id="{6B7EBF87-8B68-466B-9D0B-9AD1F558DB5C}"/>
              </a:ext>
            </a:extLst>
          </p:cNvPr>
          <p:cNvCxnSpPr/>
          <p:nvPr/>
        </p:nvCxnSpPr>
        <p:spPr>
          <a:xfrm>
            <a:off x="1147215" y="5477253"/>
            <a:ext cx="257528"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9" name="직선 연결선 217">
            <a:extLst>
              <a:ext uri="{FF2B5EF4-FFF2-40B4-BE49-F238E27FC236}">
                <a16:creationId xmlns:a16="http://schemas.microsoft.com/office/drawing/2014/main" id="{57AA1CE8-4C49-48F7-86CE-7986CF221443}"/>
              </a:ext>
            </a:extLst>
          </p:cNvPr>
          <p:cNvCxnSpPr/>
          <p:nvPr/>
        </p:nvCxnSpPr>
        <p:spPr>
          <a:xfrm>
            <a:off x="1472320" y="5477253"/>
            <a:ext cx="91807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0" name="TextBox 129">
            <a:extLst>
              <a:ext uri="{FF2B5EF4-FFF2-40B4-BE49-F238E27FC236}">
                <a16:creationId xmlns:a16="http://schemas.microsoft.com/office/drawing/2014/main" id="{F96DF409-36A0-45D9-B293-E7C63CB7A4FD}"/>
              </a:ext>
            </a:extLst>
          </p:cNvPr>
          <p:cNvSpPr txBox="1"/>
          <p:nvPr/>
        </p:nvSpPr>
        <p:spPr>
          <a:xfrm>
            <a:off x="1071773" y="5477253"/>
            <a:ext cx="424241" cy="215444"/>
          </a:xfrm>
          <a:prstGeom prst="rect">
            <a:avLst/>
          </a:prstGeom>
          <a:noFill/>
        </p:spPr>
        <p:txBody>
          <a:bodyPr wrap="square" rtlCol="0">
            <a:spAutoFit/>
          </a:bodyPr>
          <a:lstStyle/>
          <a:p>
            <a:r>
              <a:rPr lang="en-US" sz="800" dirty="0" err="1">
                <a:latin typeface="Arial" pitchFamily="34" charset="0"/>
                <a:cs typeface="Arial" pitchFamily="34" charset="0"/>
              </a:rPr>
              <a:t>nIgG</a:t>
            </a:r>
            <a:endParaRPr lang="en-US" sz="800" dirty="0">
              <a:latin typeface="Arial" pitchFamily="34" charset="0"/>
              <a:cs typeface="Arial" pitchFamily="34" charset="0"/>
            </a:endParaRPr>
          </a:p>
        </p:txBody>
      </p:sp>
      <p:sp>
        <p:nvSpPr>
          <p:cNvPr id="131" name="TextBox 130">
            <a:extLst>
              <a:ext uri="{FF2B5EF4-FFF2-40B4-BE49-F238E27FC236}">
                <a16:creationId xmlns:a16="http://schemas.microsoft.com/office/drawing/2014/main" id="{E50D1E6A-5D9C-4245-9964-9CB67E29E98D}"/>
              </a:ext>
            </a:extLst>
          </p:cNvPr>
          <p:cNvSpPr txBox="1"/>
          <p:nvPr/>
        </p:nvSpPr>
        <p:spPr>
          <a:xfrm>
            <a:off x="1667887" y="5477253"/>
            <a:ext cx="665395" cy="215444"/>
          </a:xfrm>
          <a:prstGeom prst="rect">
            <a:avLst/>
          </a:prstGeom>
          <a:noFill/>
        </p:spPr>
        <p:txBody>
          <a:bodyPr wrap="square" rtlCol="0">
            <a:spAutoFit/>
          </a:bodyPr>
          <a:lstStyle/>
          <a:p>
            <a:r>
              <a:rPr lang="en-US" sz="800" dirty="0">
                <a:latin typeface="Arial" pitchFamily="34" charset="0"/>
                <a:cs typeface="Arial" pitchFamily="34" charset="0"/>
              </a:rPr>
              <a:t>APPL1</a:t>
            </a:r>
          </a:p>
        </p:txBody>
      </p:sp>
      <p:sp>
        <p:nvSpPr>
          <p:cNvPr id="132" name="TextBox 131">
            <a:extLst>
              <a:ext uri="{FF2B5EF4-FFF2-40B4-BE49-F238E27FC236}">
                <a16:creationId xmlns:a16="http://schemas.microsoft.com/office/drawing/2014/main" id="{15245965-AA66-454A-B7D7-3E122530AD27}"/>
              </a:ext>
            </a:extLst>
          </p:cNvPr>
          <p:cNvSpPr txBox="1"/>
          <p:nvPr/>
        </p:nvSpPr>
        <p:spPr>
          <a:xfrm>
            <a:off x="834192" y="5477253"/>
            <a:ext cx="407952" cy="215444"/>
          </a:xfrm>
          <a:prstGeom prst="rect">
            <a:avLst/>
          </a:prstGeom>
          <a:noFill/>
        </p:spPr>
        <p:txBody>
          <a:bodyPr wrap="square" rtlCol="0">
            <a:spAutoFit/>
          </a:bodyPr>
          <a:lstStyle/>
          <a:p>
            <a:r>
              <a:rPr lang="en-US" sz="800" dirty="0">
                <a:latin typeface="Arial" pitchFamily="34" charset="0"/>
                <a:cs typeface="Arial" pitchFamily="34" charset="0"/>
              </a:rPr>
              <a:t>IP :</a:t>
            </a:r>
          </a:p>
        </p:txBody>
      </p:sp>
      <p:pic>
        <p:nvPicPr>
          <p:cNvPr id="133" name="Picture 132">
            <a:extLst>
              <a:ext uri="{FF2B5EF4-FFF2-40B4-BE49-F238E27FC236}">
                <a16:creationId xmlns:a16="http://schemas.microsoft.com/office/drawing/2014/main" id="{D4DAAA90-523D-4250-AF9A-ABBFDB36E663}"/>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30000" contrast="9000"/>
                    </a14:imgEffect>
                  </a14:imgLayer>
                </a14:imgProps>
              </a:ext>
            </a:extLst>
          </a:blip>
          <a:srcRect t="16826" b="22874"/>
          <a:stretch/>
        </p:blipFill>
        <p:spPr>
          <a:xfrm>
            <a:off x="1149644" y="4782144"/>
            <a:ext cx="1284124" cy="223075"/>
          </a:xfrm>
          <a:prstGeom prst="rect">
            <a:avLst/>
          </a:prstGeom>
          <a:ln>
            <a:solidFill>
              <a:schemeClr val="tx1"/>
            </a:solidFill>
          </a:ln>
        </p:spPr>
      </p:pic>
      <p:pic>
        <p:nvPicPr>
          <p:cNvPr id="134" name="Picture 133">
            <a:extLst>
              <a:ext uri="{FF2B5EF4-FFF2-40B4-BE49-F238E27FC236}">
                <a16:creationId xmlns:a16="http://schemas.microsoft.com/office/drawing/2014/main" id="{E7A626FC-6CCB-40B4-A555-BB7896AED905}"/>
              </a:ext>
            </a:extLst>
          </p:cNvPr>
          <p:cNvPicPr>
            <a:picLocks noChangeAspect="1"/>
          </p:cNvPicPr>
          <p:nvPr/>
        </p:nvPicPr>
        <p:blipFill rotWithShape="1">
          <a:blip r:embed="rId24">
            <a:lum bright="18000" contrast="33000"/>
          </a:blip>
          <a:srcRect t="10658" b="7112"/>
          <a:stretch/>
        </p:blipFill>
        <p:spPr>
          <a:xfrm>
            <a:off x="1128842" y="3413028"/>
            <a:ext cx="1287817" cy="187477"/>
          </a:xfrm>
          <a:prstGeom prst="rect">
            <a:avLst/>
          </a:prstGeom>
          <a:ln>
            <a:solidFill>
              <a:schemeClr val="tx1"/>
            </a:solidFill>
          </a:ln>
        </p:spPr>
      </p:pic>
      <p:cxnSp>
        <p:nvCxnSpPr>
          <p:cNvPr id="135" name="Straight Connector 134">
            <a:extLst>
              <a:ext uri="{FF2B5EF4-FFF2-40B4-BE49-F238E27FC236}">
                <a16:creationId xmlns:a16="http://schemas.microsoft.com/office/drawing/2014/main" id="{4FD78221-E4E0-45E6-B590-2594895BBEAE}"/>
              </a:ext>
            </a:extLst>
          </p:cNvPr>
          <p:cNvCxnSpPr/>
          <p:nvPr/>
        </p:nvCxnSpPr>
        <p:spPr>
          <a:xfrm>
            <a:off x="1210456" y="5727602"/>
            <a:ext cx="672011" cy="0"/>
          </a:xfrm>
          <a:prstGeom prst="line">
            <a:avLst/>
          </a:prstGeom>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AF74C408-039F-4C42-A83F-96272ED51F31}"/>
              </a:ext>
            </a:extLst>
          </p:cNvPr>
          <p:cNvCxnSpPr/>
          <p:nvPr/>
        </p:nvCxnSpPr>
        <p:spPr>
          <a:xfrm>
            <a:off x="1959959" y="5727602"/>
            <a:ext cx="421806" cy="0"/>
          </a:xfrm>
          <a:prstGeom prst="line">
            <a:avLst/>
          </a:prstGeom>
        </p:spPr>
        <p:style>
          <a:lnRef idx="1">
            <a:schemeClr val="dk1"/>
          </a:lnRef>
          <a:fillRef idx="0">
            <a:schemeClr val="dk1"/>
          </a:fillRef>
          <a:effectRef idx="0">
            <a:schemeClr val="dk1"/>
          </a:effectRef>
          <a:fontRef idx="minor">
            <a:schemeClr val="tx1"/>
          </a:fontRef>
        </p:style>
      </p:cxnSp>
      <p:sp>
        <p:nvSpPr>
          <p:cNvPr id="137" name="TextBox 7">
            <a:extLst>
              <a:ext uri="{FF2B5EF4-FFF2-40B4-BE49-F238E27FC236}">
                <a16:creationId xmlns:a16="http://schemas.microsoft.com/office/drawing/2014/main" id="{AA298969-A697-48C1-89AB-412585DEF5BB}"/>
              </a:ext>
            </a:extLst>
          </p:cNvPr>
          <p:cNvSpPr txBox="1">
            <a:spLocks noChangeArrowheads="1"/>
          </p:cNvSpPr>
          <p:nvPr/>
        </p:nvSpPr>
        <p:spPr bwMode="auto">
          <a:xfrm>
            <a:off x="1370215" y="5690960"/>
            <a:ext cx="437940"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800" b="0" dirty="0" err="1">
                <a:latin typeface="Arial"/>
                <a:cs typeface="Arial"/>
              </a:rPr>
              <a:t>Loxp</a:t>
            </a:r>
            <a:r>
              <a:rPr lang="en-US" sz="800" b="0" dirty="0">
                <a:latin typeface="Arial"/>
                <a:cs typeface="Arial"/>
              </a:rPr>
              <a:t> </a:t>
            </a:r>
          </a:p>
        </p:txBody>
      </p:sp>
      <p:sp>
        <p:nvSpPr>
          <p:cNvPr id="138" name="TextBox 7">
            <a:extLst>
              <a:ext uri="{FF2B5EF4-FFF2-40B4-BE49-F238E27FC236}">
                <a16:creationId xmlns:a16="http://schemas.microsoft.com/office/drawing/2014/main" id="{F97180CF-58E7-4B64-BE7C-56496B3FB1C8}"/>
              </a:ext>
            </a:extLst>
          </p:cNvPr>
          <p:cNvSpPr txBox="1">
            <a:spLocks noChangeArrowheads="1"/>
          </p:cNvSpPr>
          <p:nvPr/>
        </p:nvSpPr>
        <p:spPr bwMode="auto">
          <a:xfrm>
            <a:off x="1882467" y="5712932"/>
            <a:ext cx="760144"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800" b="0" dirty="0">
                <a:latin typeface="Arial"/>
                <a:cs typeface="Arial"/>
              </a:rPr>
              <a:t>APPL2</a:t>
            </a:r>
            <a:r>
              <a:rPr lang="en-US" sz="800" b="0" baseline="30000" dirty="0">
                <a:latin typeface="Arial"/>
                <a:cs typeface="Arial"/>
              </a:rPr>
              <a:t>HepKO</a:t>
            </a:r>
            <a:r>
              <a:rPr lang="en-US" sz="800" b="0" dirty="0">
                <a:latin typeface="Arial"/>
                <a:cs typeface="Arial"/>
              </a:rPr>
              <a:t> </a:t>
            </a:r>
          </a:p>
        </p:txBody>
      </p:sp>
      <p:pic>
        <p:nvPicPr>
          <p:cNvPr id="2" name="Picture 1">
            <a:extLst>
              <a:ext uri="{FF2B5EF4-FFF2-40B4-BE49-F238E27FC236}">
                <a16:creationId xmlns:a16="http://schemas.microsoft.com/office/drawing/2014/main" id="{60D748AD-9A89-474D-9195-A04FEFA1B2E8}"/>
              </a:ext>
            </a:extLst>
          </p:cNvPr>
          <p:cNvPicPr>
            <a:picLocks noChangeAspect="1"/>
          </p:cNvPicPr>
          <p:nvPr/>
        </p:nvPicPr>
        <p:blipFill>
          <a:blip r:embed="rId25">
            <a:lum bright="-6000" contrast="48000"/>
          </a:blip>
          <a:stretch>
            <a:fillRect/>
          </a:stretch>
        </p:blipFill>
        <p:spPr>
          <a:xfrm>
            <a:off x="1133701" y="5042084"/>
            <a:ext cx="1289185" cy="196546"/>
          </a:xfrm>
          <a:prstGeom prst="rect">
            <a:avLst/>
          </a:prstGeom>
          <a:ln>
            <a:solidFill>
              <a:schemeClr val="tx1"/>
            </a:solidFill>
          </a:ln>
        </p:spPr>
      </p:pic>
      <p:pic>
        <p:nvPicPr>
          <p:cNvPr id="8" name="Picture 7">
            <a:extLst>
              <a:ext uri="{FF2B5EF4-FFF2-40B4-BE49-F238E27FC236}">
                <a16:creationId xmlns:a16="http://schemas.microsoft.com/office/drawing/2014/main" id="{B55BC1B2-26D2-40D8-90A4-AE2EB48B5282}"/>
              </a:ext>
            </a:extLst>
          </p:cNvPr>
          <p:cNvPicPr>
            <a:picLocks noChangeAspect="1"/>
          </p:cNvPicPr>
          <p:nvPr/>
        </p:nvPicPr>
        <p:blipFill>
          <a:blip r:embed="rId26"/>
          <a:stretch>
            <a:fillRect/>
          </a:stretch>
        </p:blipFill>
        <p:spPr>
          <a:xfrm>
            <a:off x="980111" y="891244"/>
            <a:ext cx="1627738" cy="175169"/>
          </a:xfrm>
          <a:prstGeom prst="rect">
            <a:avLst/>
          </a:prstGeom>
          <a:ln>
            <a:solidFill>
              <a:schemeClr val="tx1"/>
            </a:solidFill>
          </a:ln>
        </p:spPr>
      </p:pic>
    </p:spTree>
    <p:extLst>
      <p:ext uri="{BB962C8B-B14F-4D97-AF65-F5344CB8AC3E}">
        <p14:creationId xmlns:p14="http://schemas.microsoft.com/office/powerpoint/2010/main" val="3425343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5931BDB-620A-4CF2-8B81-9EE3A8D8028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5000"/>
                    </a14:imgEffect>
                    <a14:imgEffect>
                      <a14:colorTemperature colorTemp="7425"/>
                    </a14:imgEffect>
                    <a14:imgEffect>
                      <a14:saturation sat="175000"/>
                    </a14:imgEffect>
                    <a14:imgEffect>
                      <a14:brightnessContrast bright="-21000" contrast="54000"/>
                    </a14:imgEffect>
                  </a14:imgLayer>
                </a14:imgProps>
              </a:ext>
            </a:extLst>
          </a:blip>
          <a:stretch>
            <a:fillRect/>
          </a:stretch>
        </p:blipFill>
        <p:spPr>
          <a:xfrm>
            <a:off x="1353035" y="1507250"/>
            <a:ext cx="1220232" cy="918763"/>
          </a:xfrm>
          <a:prstGeom prst="rect">
            <a:avLst/>
          </a:prstGeom>
          <a:ln>
            <a:solidFill>
              <a:schemeClr val="tx1"/>
            </a:solidFill>
          </a:ln>
        </p:spPr>
      </p:pic>
      <p:pic>
        <p:nvPicPr>
          <p:cNvPr id="3" name="Picture 2">
            <a:extLst>
              <a:ext uri="{FF2B5EF4-FFF2-40B4-BE49-F238E27FC236}">
                <a16:creationId xmlns:a16="http://schemas.microsoft.com/office/drawing/2014/main" id="{0A4502F7-962E-409A-BC1B-CFDB9168BF5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4000"/>
                    </a14:imgEffect>
                  </a14:imgLayer>
                </a14:imgProps>
              </a:ext>
            </a:extLst>
          </a:blip>
          <a:stretch>
            <a:fillRect/>
          </a:stretch>
        </p:blipFill>
        <p:spPr>
          <a:xfrm>
            <a:off x="2683149" y="1507250"/>
            <a:ext cx="1220232" cy="918763"/>
          </a:xfrm>
          <a:prstGeom prst="rect">
            <a:avLst/>
          </a:prstGeom>
          <a:ln>
            <a:solidFill>
              <a:schemeClr val="tx1"/>
            </a:solidFill>
          </a:ln>
        </p:spPr>
      </p:pic>
      <p:pic>
        <p:nvPicPr>
          <p:cNvPr id="4" name="Picture 3">
            <a:extLst>
              <a:ext uri="{FF2B5EF4-FFF2-40B4-BE49-F238E27FC236}">
                <a16:creationId xmlns:a16="http://schemas.microsoft.com/office/drawing/2014/main" id="{EB09AB79-4CC0-4B39-9681-65D3489744E5}"/>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70000"/>
                    </a14:imgEffect>
                    <a14:imgEffect>
                      <a14:colorTemperature colorTemp="6501"/>
                    </a14:imgEffect>
                    <a14:imgEffect>
                      <a14:saturation sat="122000"/>
                    </a14:imgEffect>
                    <a14:imgEffect>
                      <a14:brightnessContrast bright="-21000" contrast="36000"/>
                    </a14:imgEffect>
                  </a14:imgLayer>
                </a14:imgProps>
              </a:ext>
            </a:extLst>
          </a:blip>
          <a:stretch>
            <a:fillRect/>
          </a:stretch>
        </p:blipFill>
        <p:spPr>
          <a:xfrm>
            <a:off x="4013263" y="1507249"/>
            <a:ext cx="1220232" cy="918763"/>
          </a:xfrm>
          <a:prstGeom prst="rect">
            <a:avLst/>
          </a:prstGeom>
          <a:ln>
            <a:solidFill>
              <a:schemeClr val="tx1"/>
            </a:solidFill>
          </a:ln>
        </p:spPr>
      </p:pic>
      <p:sp>
        <p:nvSpPr>
          <p:cNvPr id="5" name="TextBox 4">
            <a:extLst>
              <a:ext uri="{FF2B5EF4-FFF2-40B4-BE49-F238E27FC236}">
                <a16:creationId xmlns:a16="http://schemas.microsoft.com/office/drawing/2014/main" id="{A07D4C12-D69A-4F58-82BC-3122A2A414D8}"/>
              </a:ext>
            </a:extLst>
          </p:cNvPr>
          <p:cNvSpPr txBox="1"/>
          <p:nvPr/>
        </p:nvSpPr>
        <p:spPr>
          <a:xfrm>
            <a:off x="806871" y="1797353"/>
            <a:ext cx="630568"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H&amp;E/ Liver</a:t>
            </a:r>
          </a:p>
        </p:txBody>
      </p:sp>
      <p:sp>
        <p:nvSpPr>
          <p:cNvPr id="6" name="TextBox 5">
            <a:extLst>
              <a:ext uri="{FF2B5EF4-FFF2-40B4-BE49-F238E27FC236}">
                <a16:creationId xmlns:a16="http://schemas.microsoft.com/office/drawing/2014/main" id="{010C4661-B394-416F-87EA-99D239D1C6F7}"/>
              </a:ext>
            </a:extLst>
          </p:cNvPr>
          <p:cNvSpPr txBox="1"/>
          <p:nvPr/>
        </p:nvSpPr>
        <p:spPr>
          <a:xfrm>
            <a:off x="1758481" y="1280466"/>
            <a:ext cx="779871" cy="215444"/>
          </a:xfrm>
          <a:prstGeom prst="rect">
            <a:avLst/>
          </a:prstGeom>
          <a:noFill/>
        </p:spPr>
        <p:txBody>
          <a:bodyPr wrap="square" rtlCol="0">
            <a:spAutoFit/>
          </a:bodyPr>
          <a:lstStyle/>
          <a:p>
            <a:r>
              <a:rPr lang="en-US" sz="800" dirty="0" err="1">
                <a:latin typeface="Arial" panose="020B0604020202020204" pitchFamily="34" charset="0"/>
                <a:cs typeface="Arial" panose="020B0604020202020204" pitchFamily="34" charset="0"/>
              </a:rPr>
              <a:t>Loxp</a:t>
            </a:r>
            <a:endParaRPr lang="en-US" sz="8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12B8D05-BD46-4A66-BA79-FDBCF85883BE}"/>
              </a:ext>
            </a:extLst>
          </p:cNvPr>
          <p:cNvSpPr txBox="1"/>
          <p:nvPr/>
        </p:nvSpPr>
        <p:spPr>
          <a:xfrm>
            <a:off x="2953447" y="1296097"/>
            <a:ext cx="784919"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p>
        </p:txBody>
      </p:sp>
      <p:sp>
        <p:nvSpPr>
          <p:cNvPr id="8" name="TextBox 7">
            <a:extLst>
              <a:ext uri="{FF2B5EF4-FFF2-40B4-BE49-F238E27FC236}">
                <a16:creationId xmlns:a16="http://schemas.microsoft.com/office/drawing/2014/main" id="{7961D0AC-BCC3-4C58-82C6-D668FADBE7AD}"/>
              </a:ext>
            </a:extLst>
          </p:cNvPr>
          <p:cNvSpPr txBox="1"/>
          <p:nvPr/>
        </p:nvSpPr>
        <p:spPr>
          <a:xfrm>
            <a:off x="4128285" y="1291806"/>
            <a:ext cx="1242084" cy="215444"/>
          </a:xfrm>
          <a:prstGeom prst="rect">
            <a:avLst/>
          </a:prstGeom>
          <a:noFill/>
        </p:spPr>
        <p:txBody>
          <a:bodyPr wrap="square" rtlCol="0">
            <a:spAutoFit/>
          </a:bodyPr>
          <a:lstStyle/>
          <a:p>
            <a:r>
              <a:rPr lang="en-US" sz="800" dirty="0">
                <a:latin typeface="Arial" panose="020B0604020202020204" pitchFamily="34" charset="0"/>
                <a:cs typeface="Arial" panose="020B0604020202020204" pitchFamily="34" charset="0"/>
              </a:rPr>
              <a:t>APPL2</a:t>
            </a:r>
            <a:r>
              <a:rPr lang="en-US" sz="800" baseline="30000" dirty="0">
                <a:latin typeface="Arial" panose="020B0604020202020204" pitchFamily="34" charset="0"/>
                <a:cs typeface="Arial" panose="020B0604020202020204" pitchFamily="34" charset="0"/>
              </a:rPr>
              <a:t>HepKO</a:t>
            </a:r>
            <a:r>
              <a:rPr lang="en-US" sz="800" dirty="0">
                <a:latin typeface="Arial" panose="020B0604020202020204" pitchFamily="34" charset="0"/>
                <a:cs typeface="Arial" panose="020B0604020202020204" pitchFamily="34" charset="0"/>
              </a:rPr>
              <a:t>/AD</a:t>
            </a:r>
            <a:r>
              <a:rPr lang="en-US" sz="800" baseline="30000" dirty="0">
                <a:latin typeface="Arial" panose="020B0604020202020204" pitchFamily="34" charset="0"/>
                <a:cs typeface="Arial" panose="020B0604020202020204" pitchFamily="34" charset="0"/>
              </a:rPr>
              <a:t>KO</a:t>
            </a:r>
          </a:p>
        </p:txBody>
      </p:sp>
      <p:sp>
        <p:nvSpPr>
          <p:cNvPr id="9" name="TextBox 8">
            <a:extLst>
              <a:ext uri="{FF2B5EF4-FFF2-40B4-BE49-F238E27FC236}">
                <a16:creationId xmlns:a16="http://schemas.microsoft.com/office/drawing/2014/main" id="{25FF5AA9-52AC-4989-9E9B-2302E57C472D}"/>
              </a:ext>
            </a:extLst>
          </p:cNvPr>
          <p:cNvSpPr txBox="1"/>
          <p:nvPr/>
        </p:nvSpPr>
        <p:spPr>
          <a:xfrm>
            <a:off x="146829" y="3051173"/>
            <a:ext cx="6564341" cy="553998"/>
          </a:xfrm>
          <a:prstGeom prst="rect">
            <a:avLst/>
          </a:prstGeom>
          <a:noFill/>
        </p:spPr>
        <p:txBody>
          <a:bodyPr wrap="square" rtlCol="0">
            <a:spAutoFit/>
          </a:bodyPr>
          <a:lstStyle/>
          <a:p>
            <a:pPr algn="just"/>
            <a:r>
              <a:rPr lang="en-US" sz="1000" b="1" dirty="0">
                <a:latin typeface="Arial" panose="020B0604020202020204" pitchFamily="34" charset="0"/>
                <a:cs typeface="Arial" panose="020B0604020202020204" pitchFamily="34" charset="0"/>
              </a:rPr>
              <a:t>Supplementary </a:t>
            </a:r>
            <a:r>
              <a:rPr lang="en-US" sz="1000" b="1" dirty="0">
                <a:latin typeface="Arial"/>
                <a:cs typeface="Arial"/>
              </a:rPr>
              <a:t>Figure 7</a:t>
            </a:r>
            <a:r>
              <a:rPr lang="en-US" sz="1000" dirty="0">
                <a:latin typeface="Arial"/>
                <a:cs typeface="Arial"/>
              </a:rPr>
              <a:t>. H&amp;E staining of the liver tissue from </a:t>
            </a:r>
            <a:r>
              <a:rPr lang="en-US" sz="1000" dirty="0" err="1">
                <a:latin typeface="Arial"/>
                <a:cs typeface="Arial"/>
              </a:rPr>
              <a:t>Loxp</a:t>
            </a:r>
            <a:r>
              <a:rPr lang="en-US" sz="1000" dirty="0">
                <a:latin typeface="Arial"/>
                <a:cs typeface="Arial"/>
              </a:rPr>
              <a:t>, APPL2</a:t>
            </a:r>
            <a:r>
              <a:rPr lang="en-US" sz="1000" baseline="30000" dirty="0">
                <a:latin typeface="Arial"/>
                <a:cs typeface="Arial"/>
              </a:rPr>
              <a:t>HepKO</a:t>
            </a:r>
            <a:r>
              <a:rPr lang="en-US" sz="1000" dirty="0">
                <a:latin typeface="Arial"/>
                <a:cs typeface="Arial"/>
              </a:rPr>
              <a:t> and APPL2</a:t>
            </a:r>
            <a:r>
              <a:rPr lang="en-US" sz="1000" baseline="30000" dirty="0">
                <a:latin typeface="Arial"/>
                <a:cs typeface="Arial"/>
              </a:rPr>
              <a:t>HepKO</a:t>
            </a:r>
            <a:r>
              <a:rPr lang="en-US" sz="1000" dirty="0">
                <a:latin typeface="Arial"/>
                <a:cs typeface="Arial"/>
              </a:rPr>
              <a:t>/</a:t>
            </a:r>
            <a:r>
              <a:rPr lang="en-US" sz="1000" dirty="0" err="1">
                <a:latin typeface="Arial"/>
                <a:cs typeface="Arial"/>
              </a:rPr>
              <a:t>Adiponectin</a:t>
            </a:r>
            <a:r>
              <a:rPr lang="en-US" sz="1000" baseline="30000" dirty="0" err="1">
                <a:latin typeface="Arial"/>
                <a:cs typeface="Arial"/>
              </a:rPr>
              <a:t>KO</a:t>
            </a:r>
            <a:r>
              <a:rPr lang="en-US" sz="1000" dirty="0">
                <a:latin typeface="Arial"/>
                <a:cs typeface="Arial"/>
              </a:rPr>
              <a:t> mice on HFD (Scale bar = 100 </a:t>
            </a:r>
            <a:r>
              <a:rPr lang="en-US" sz="1000" dirty="0">
                <a:latin typeface="Symbol" panose="05050102010706020507" pitchFamily="18" charset="2"/>
                <a:cs typeface="Arial"/>
              </a:rPr>
              <a:t>m</a:t>
            </a:r>
            <a:r>
              <a:rPr lang="en-US" sz="1000" dirty="0">
                <a:latin typeface="Arial"/>
                <a:cs typeface="Arial"/>
              </a:rPr>
              <a:t>m).</a:t>
            </a:r>
            <a:endParaRPr lang="en-US" sz="1000" dirty="0">
              <a:latin typeface="Arial" panose="020B0604020202020204" pitchFamily="34" charset="0"/>
              <a:ea typeface="Calibri" panose="020F0502020204030204" pitchFamily="34" charset="0"/>
              <a:cs typeface="Arial" panose="020B0604020202020204" pitchFamily="34" charset="0"/>
            </a:endParaRPr>
          </a:p>
          <a:p>
            <a:pPr algn="just"/>
            <a:r>
              <a:rPr lang="en-US" sz="1000" dirty="0">
                <a:latin typeface="Arial"/>
                <a:cs typeface="Arial"/>
              </a:rPr>
              <a:t> </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6433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53F90680-DE6D-4A3F-8399-AAD8F2851316}"/>
              </a:ext>
            </a:extLst>
          </p:cNvPr>
          <p:cNvGraphicFramePr>
            <a:graphicFrameLocks noGrp="1"/>
          </p:cNvGraphicFramePr>
          <p:nvPr/>
        </p:nvGraphicFramePr>
        <p:xfrm>
          <a:off x="579120" y="548640"/>
          <a:ext cx="5966460" cy="8052785"/>
        </p:xfrm>
        <a:graphic>
          <a:graphicData uri="http://schemas.openxmlformats.org/drawingml/2006/table">
            <a:tbl>
              <a:tblPr firstRow="1" firstCol="1" bandRow="1"/>
              <a:tblGrid>
                <a:gridCol w="1018663">
                  <a:extLst>
                    <a:ext uri="{9D8B030D-6E8A-4147-A177-3AD203B41FA5}">
                      <a16:colId xmlns:a16="http://schemas.microsoft.com/office/drawing/2014/main" val="2985323675"/>
                    </a:ext>
                  </a:extLst>
                </a:gridCol>
                <a:gridCol w="1382473">
                  <a:extLst>
                    <a:ext uri="{9D8B030D-6E8A-4147-A177-3AD203B41FA5}">
                      <a16:colId xmlns:a16="http://schemas.microsoft.com/office/drawing/2014/main" val="546184003"/>
                    </a:ext>
                  </a:extLst>
                </a:gridCol>
                <a:gridCol w="800379">
                  <a:extLst>
                    <a:ext uri="{9D8B030D-6E8A-4147-A177-3AD203B41FA5}">
                      <a16:colId xmlns:a16="http://schemas.microsoft.com/office/drawing/2014/main" val="3790971987"/>
                    </a:ext>
                  </a:extLst>
                </a:gridCol>
                <a:gridCol w="2764945">
                  <a:extLst>
                    <a:ext uri="{9D8B030D-6E8A-4147-A177-3AD203B41FA5}">
                      <a16:colId xmlns:a16="http://schemas.microsoft.com/office/drawing/2014/main" val="3921484959"/>
                    </a:ext>
                  </a:extLst>
                </a:gridCol>
              </a:tblGrid>
              <a:tr h="121034">
                <a:tc>
                  <a:txBody>
                    <a:bodyPr/>
                    <a:lstStyle/>
                    <a:p>
                      <a:pPr marL="0" marR="0">
                        <a:lnSpc>
                          <a:spcPct val="107000"/>
                        </a:lnSpc>
                        <a:spcBef>
                          <a:spcPts val="0"/>
                        </a:spcBef>
                        <a:spcAft>
                          <a:spcPts val="0"/>
                        </a:spcAft>
                      </a:pPr>
                      <a:r>
                        <a:rPr lang="en-US" sz="800" b="1">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Name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b="1">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Accession</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b="1">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b="1">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Primer sequences</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3476937"/>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PEPCK</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
                            <a:extLst>
                              <a:ext uri="{A12FA001-AC4F-418D-AE19-62706E023703}">
                                <ahyp:hlinkClr xmlns:ahyp="http://schemas.microsoft.com/office/drawing/2018/hyperlinkcolor" val="tx"/>
                              </a:ext>
                            </a:extLst>
                          </a:hlinkClick>
                        </a:rPr>
                        <a:t>NM_011044.3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5’-ATCATCTTTGGTGGCCGTAG-3’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56180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5’-CTTCCGGAACCAGTTGACAT-3’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8891609"/>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G6Pase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3">
                            <a:extLst>
                              <a:ext uri="{A12FA001-AC4F-418D-AE19-62706E023703}">
                                <ahyp:hlinkClr xmlns:ahyp="http://schemas.microsoft.com/office/drawing/2018/hyperlinkcolor" val="tx"/>
                              </a:ext>
                            </a:extLst>
                          </a:hlinkClick>
                        </a:rPr>
                        <a:t>NM_008061.4</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5’-CACATCCGGGGCATCTACAA-3’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72561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5’-CAGGTAGAATCCAAGCGCGA-3’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822389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FASN</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4">
                            <a:extLst>
                              <a:ext uri="{A12FA001-AC4F-418D-AE19-62706E023703}">
                                <ahyp:hlinkClr xmlns:ahyp="http://schemas.microsoft.com/office/drawing/2018/hyperlinkcolor" val="tx"/>
                              </a:ext>
                            </a:extLst>
                          </a:hlinkClick>
                        </a:rPr>
                        <a:t>NM_007988.3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5’-TCGTCTATACCACTGCTTACTAC-3’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20562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5’-ACACCACCTGAACCTGAG-3’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2303167"/>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ACC1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5">
                            <a:extLst>
                              <a:ext uri="{A12FA001-AC4F-418D-AE19-62706E023703}">
                                <ahyp:hlinkClr xmlns:ahyp="http://schemas.microsoft.com/office/drawing/2018/hyperlinkcolor" val="tx"/>
                              </a:ext>
                            </a:extLst>
                          </a:hlinkClick>
                        </a:rPr>
                        <a:t>NM_133360.2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5’-TGCCACCACCTTATCACTATGTA-3’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3660135"/>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5’-CCTGCCTGTCTCCATCCA-3’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682271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ACC2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6">
                            <a:extLst>
                              <a:ext uri="{A12FA001-AC4F-418D-AE19-62706E023703}">
                                <ahyp:hlinkClr xmlns:ahyp="http://schemas.microsoft.com/office/drawing/2018/hyperlinkcolor" val="tx"/>
                              </a:ext>
                            </a:extLst>
                          </a:hlinkClick>
                        </a:rPr>
                        <a:t>NM_133904.2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5’-CCAACAGTAAGGTGGAAGCC-3’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735942"/>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5’-CAGGGAGTTTCCTCTGCTGAC-3’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5869017"/>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Srebp1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7">
                            <a:extLst>
                              <a:ext uri="{A12FA001-AC4F-418D-AE19-62706E023703}">
                                <ahyp:hlinkClr xmlns:ahyp="http://schemas.microsoft.com/office/drawing/2018/hyperlinkcolor" val="tx"/>
                              </a:ext>
                            </a:extLst>
                          </a:hlinkClick>
                        </a:rPr>
                        <a:t>NM_011480.4</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5’-CCCTGTGTGTACTGGCCTTT-3’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354002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5’-TTGCGATGTCTCCAGAAGTG-3’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044287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Chrebp</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8">
                            <a:extLst>
                              <a:ext uri="{A12FA001-AC4F-418D-AE19-62706E023703}">
                                <ahyp:hlinkClr xmlns:ahyp="http://schemas.microsoft.com/office/drawing/2018/hyperlinkcolor" val="tx"/>
                              </a:ext>
                            </a:extLst>
                          </a:hlinkClick>
                        </a:rPr>
                        <a:t>NM_021455.5</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5’-CTGGGGACCTAAACAGGAGC-3’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7510051"/>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5’-GAAGCCACCCTATAGCTCCC-3’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276004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F4/80</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9">
                            <a:extLst>
                              <a:ext uri="{A12FA001-AC4F-418D-AE19-62706E023703}">
                                <ahyp:hlinkClr xmlns:ahyp="http://schemas.microsoft.com/office/drawing/2018/hyperlinkcolor" val="tx"/>
                              </a:ext>
                            </a:extLst>
                          </a:hlinkClick>
                        </a:rPr>
                        <a:t>NM_010130.4</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5’-CTTTGGCTATGGGCTTCCAGTC-3’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502398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5’-GCAAGGAGGACAGAGTTTATCGTG-3’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158431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IL-1</a:t>
                      </a:r>
                      <a:r>
                        <a:rPr lang="en-US" sz="800">
                          <a:solidFill>
                            <a:schemeClr val="tx1"/>
                          </a:solidFill>
                          <a:effectLst/>
                          <a:latin typeface="Symbol" panose="05050102010706020507" pitchFamily="18" charset="2"/>
                          <a:ea typeface="Malgun Gothic" panose="020B0503020000020004" pitchFamily="50" charset="-127"/>
                          <a:cs typeface="Arial" panose="020B0604020202020204" pitchFamily="34" charset="0"/>
                        </a:rPr>
                        <a:t>a</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NM_010554</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5’-ACCTGCAACAGGAAGTAAAATTTGA-3’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3708101"/>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5’-TCCTTCAGCAACACGGGCTG-3’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748231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IL-1</a:t>
                      </a:r>
                      <a:r>
                        <a:rPr lang="en-US" sz="800">
                          <a:solidFill>
                            <a:schemeClr val="tx1"/>
                          </a:solidFill>
                          <a:effectLst/>
                          <a:latin typeface="Symbol" panose="05050102010706020507" pitchFamily="18" charset="2"/>
                          <a:ea typeface="Malgun Gothic" panose="020B0503020000020004" pitchFamily="50" charset="-127"/>
                          <a:cs typeface="Arial" panose="020B0604020202020204" pitchFamily="34" charset="0"/>
                        </a:rPr>
                        <a:t>b</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0">
                            <a:extLst>
                              <a:ext uri="{A12FA001-AC4F-418D-AE19-62706E023703}">
                                <ahyp:hlinkClr xmlns:ahyp="http://schemas.microsoft.com/office/drawing/2018/hyperlinkcolor" val="tx"/>
                              </a:ext>
                            </a:extLst>
                          </a:hlinkClick>
                        </a:rPr>
                        <a:t>NM_008361.4</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5’-CCCTGCAGCTGGAGAGTGTGGA-3’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021189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5’-TGTGCTCTGCTTGTGAGGTGCTG-3’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936909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MCP-1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1">
                            <a:extLst>
                              <a:ext uri="{A12FA001-AC4F-418D-AE19-62706E023703}">
                                <ahyp:hlinkClr xmlns:ahyp="http://schemas.microsoft.com/office/drawing/2018/hyperlinkcolor" val="tx"/>
                              </a:ext>
                            </a:extLst>
                          </a:hlinkClick>
                        </a:rPr>
                        <a:t>NM_011333.3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CAGCCAGATGCAGTTAACGC-3’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8078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GCCTACTCATTGGGATCATCTTG-3’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067075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CD11c</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2">
                            <a:extLst>
                              <a:ext uri="{A12FA001-AC4F-418D-AE19-62706E023703}">
                                <ahyp:hlinkClr xmlns:ahyp="http://schemas.microsoft.com/office/drawing/2018/hyperlinkcolor" val="tx"/>
                              </a:ext>
                            </a:extLst>
                          </a:hlinkClick>
                        </a:rPr>
                        <a:t>NM_001363985.1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CTGGATAGCCTTTCTTCTGCTG-3’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185442"/>
                  </a:ext>
                </a:extLst>
              </a:tr>
              <a:tr h="0">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GCACACTGTGTCCGAACTC-3’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1046071"/>
                  </a:ext>
                </a:extLst>
              </a:tr>
              <a:tr h="121034">
                <a:tc>
                  <a:txBody>
                    <a:bodyPr/>
                    <a:lstStyle/>
                    <a:p>
                      <a:pPr marL="0" marR="0">
                        <a:lnSpc>
                          <a:spcPct val="107000"/>
                        </a:lnSpc>
                        <a:spcBef>
                          <a:spcPts val="0"/>
                        </a:spcBef>
                        <a:spcAft>
                          <a:spcPts val="0"/>
                        </a:spcAft>
                      </a:pPr>
                      <a:r>
                        <a:rPr lang="en-US" sz="800">
                          <a:solidFill>
                            <a:schemeClr val="tx1"/>
                          </a:solidFill>
                          <a:effectLst/>
                          <a:latin typeface="Symbol" panose="05050102010706020507" pitchFamily="18" charset="2"/>
                          <a:ea typeface="Malgun Gothic" panose="020B0503020000020004" pitchFamily="50" charset="-127"/>
                          <a:cs typeface="Arial" panose="020B0604020202020204" pitchFamily="34" charset="0"/>
                        </a:rPr>
                        <a:t>b</a:t>
                      </a: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-Actin</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3">
                            <a:extLst>
                              <a:ext uri="{A12FA001-AC4F-418D-AE19-62706E023703}">
                                <ahyp:hlinkClr xmlns:ahyp="http://schemas.microsoft.com/office/drawing/2018/hyperlinkcolor" val="tx"/>
                              </a:ext>
                            </a:extLst>
                          </a:hlinkClick>
                        </a:rPr>
                        <a:t>NM_007393.5</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GTTGGTTGGAGCAAACATC-3’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6172815"/>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CTTATTTCATGGATACTTGGAATG-3’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050056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Arg-1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4">
                            <a:extLst>
                              <a:ext uri="{A12FA001-AC4F-418D-AE19-62706E023703}">
                                <ahyp:hlinkClr xmlns:ahyp="http://schemas.microsoft.com/office/drawing/2018/hyperlinkcolor" val="tx"/>
                              </a:ext>
                            </a:extLst>
                          </a:hlinkClick>
                        </a:rPr>
                        <a:t>NM_007482.3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TGGCTTGCGAGACGTAGAC-3’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478475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 GCTCAGGTGAATCGGCCTTTT-3’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4243182"/>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MGL-1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5">
                            <a:extLst>
                              <a:ext uri="{A12FA001-AC4F-418D-AE19-62706E023703}">
                                <ahyp:hlinkClr xmlns:ahyp="http://schemas.microsoft.com/office/drawing/2018/hyperlinkcolor" val="tx"/>
                              </a:ext>
                            </a:extLst>
                          </a:hlinkClick>
                        </a:rPr>
                        <a:t>NM_001204252.1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5’-TGAGAAAGGCTTTAAGAACTGGG-3’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326409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5’-GACCACCTGTAGTGATGTGGG-3’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544920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CD206</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NM_008625</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5’-GCAAATGGAGCCGTCTGTGC-3’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813734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5’-CTCGTGGATCTCCGTGACAC-3’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783497"/>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CD163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6">
                            <a:extLst>
                              <a:ext uri="{A12FA001-AC4F-418D-AE19-62706E023703}">
                                <ahyp:hlinkClr xmlns:ahyp="http://schemas.microsoft.com/office/drawing/2018/hyperlinkcolor" val="tx"/>
                              </a:ext>
                            </a:extLst>
                          </a:hlinkClick>
                        </a:rPr>
                        <a:t>NM_001170395.1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5’-CCTGGTTGTAAAAGGTTTGTCC-3’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77291"/>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5’-TTCATTCATGCTCCAGCCGT-3’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7680629"/>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TNF-</a:t>
                      </a:r>
                      <a:r>
                        <a:rPr lang="en-US" sz="800">
                          <a:solidFill>
                            <a:schemeClr val="tx1"/>
                          </a:solidFill>
                          <a:effectLst/>
                          <a:latin typeface="Symbol" panose="05050102010706020507" pitchFamily="18" charset="2"/>
                          <a:ea typeface="Malgun Gothic" panose="020B0503020000020004" pitchFamily="50" charset="-127"/>
                          <a:cs typeface="Arial" panose="020B0604020202020204" pitchFamily="34" charset="0"/>
                        </a:rPr>
                        <a:t>a</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7">
                            <a:extLst>
                              <a:ext uri="{A12FA001-AC4F-418D-AE19-62706E023703}">
                                <ahyp:hlinkClr xmlns:ahyp="http://schemas.microsoft.com/office/drawing/2018/hyperlinkcolor" val="tx"/>
                              </a:ext>
                            </a:extLst>
                          </a:hlinkClick>
                        </a:rPr>
                        <a:t>NM_001278601.1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5'GAGAAAGTCAACCTCCTCTCTG-3’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23393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5'GAAGACTCCTCCCAGGTATATG-3’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846108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IL-6</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8">
                            <a:extLst>
                              <a:ext uri="{A12FA001-AC4F-418D-AE19-62706E023703}">
                                <ahyp:hlinkClr xmlns:ahyp="http://schemas.microsoft.com/office/drawing/2018/hyperlinkcolor" val="tx"/>
                              </a:ext>
                            </a:extLst>
                          </a:hlinkClick>
                        </a:rPr>
                        <a:t>NM_031168.2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5'AGGATACCACTCCCAACAG-3’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989085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5'CTCCAGGTAGCTATCCTACTC -3’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106632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LY86</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9">
                            <a:extLst>
                              <a:ext uri="{A12FA001-AC4F-418D-AE19-62706E023703}">
                                <ahyp:hlinkClr xmlns:ahyp="http://schemas.microsoft.com/office/drawing/2018/hyperlinkcolor" val="tx"/>
                              </a:ext>
                            </a:extLst>
                          </a:hlinkClick>
                        </a:rPr>
                        <a:t>NM_010745.2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5’-AGTGGGGGCTTGGAAGTAGT-3’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05790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5’-GGCTGGTCCTCCTCACAAAG-3’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679088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MD-2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0">
                            <a:extLst>
                              <a:ext uri="{A12FA001-AC4F-418D-AE19-62706E023703}">
                                <ahyp:hlinkClr xmlns:ahyp="http://schemas.microsoft.com/office/drawing/2018/hyperlinkcolor" val="tx"/>
                              </a:ext>
                            </a:extLst>
                          </a:hlinkClick>
                        </a:rPr>
                        <a:t>NM_016923.2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5’-CGACGCTGCTTTCTCCCATA-3’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9812721"/>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5’-GGAGTTGACACTGATGAATAGGT-3’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147079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SAA</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1">
                            <a:extLst>
                              <a:ext uri="{A12FA001-AC4F-418D-AE19-62706E023703}">
                                <ahyp:hlinkClr xmlns:ahyp="http://schemas.microsoft.com/office/drawing/2018/hyperlinkcolor" val="tx"/>
                              </a:ext>
                            </a:extLst>
                          </a:hlinkClick>
                        </a:rPr>
                        <a:t>NM_009117.4</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5’-GATCACCAGATCTGCCCAGG-3’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7674767"/>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5’-CCAGCACAACCTACTGAGCTA-3’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309242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HP</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2">
                            <a:extLst>
                              <a:ext uri="{A12FA001-AC4F-418D-AE19-62706E023703}">
                                <ahyp:hlinkClr xmlns:ahyp="http://schemas.microsoft.com/office/drawing/2018/hyperlinkcolor" val="tx"/>
                              </a:ext>
                            </a:extLst>
                          </a:hlinkClick>
                        </a:rPr>
                        <a:t>NM_017370.2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5’-GTGGAGCACTTGGTTCGCTA-3’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45167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5’-GGCATCCATAGAGCCACCGA-3’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075940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FGA</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3">
                            <a:extLst>
                              <a:ext uri="{A12FA001-AC4F-418D-AE19-62706E023703}">
                                <ahyp:hlinkClr xmlns:ahyp="http://schemas.microsoft.com/office/drawing/2018/hyperlinkcolor" val="tx"/>
                              </a:ext>
                            </a:extLst>
                          </a:hlinkClick>
                        </a:rPr>
                        <a:t>NM_001111048.2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5’-GCCCAACGAGAGACTGTGAT-3’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7140392"/>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tabLst>
                          <a:tab pos="302895" algn="l"/>
                        </a:tabLs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tabLst>
                          <a:tab pos="302895" algn="l"/>
                        </a:tabLs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5’-GTCATTCAGGCTGCCGAAAC-3’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5050712"/>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FGB</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4">
                            <a:extLst>
                              <a:ext uri="{A12FA001-AC4F-418D-AE19-62706E023703}">
                                <ahyp:hlinkClr xmlns:ahyp="http://schemas.microsoft.com/office/drawing/2018/hyperlinkcolor" val="tx"/>
                              </a:ext>
                            </a:extLst>
                          </a:hlinkClick>
                        </a:rPr>
                        <a:t>NM_181849.3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5’-AGCTGCCGATGATGACTACG-3’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852255"/>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5’-CCGTAGGACACAACACTCCC-3’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998225"/>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FGG</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5">
                            <a:extLst>
                              <a:ext uri="{A12FA001-AC4F-418D-AE19-62706E023703}">
                                <ahyp:hlinkClr xmlns:ahyp="http://schemas.microsoft.com/office/drawing/2018/hyperlinkcolor" val="tx"/>
                              </a:ext>
                            </a:extLst>
                          </a:hlinkClick>
                        </a:rPr>
                        <a:t>NM_001317105.1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5’-CCCAGACACCATGAGTTGGT-3’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184842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5’-AGATGTCTTCCAGCGTTCGG-3’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04587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HPX</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6">
                            <a:extLst>
                              <a:ext uri="{A12FA001-AC4F-418D-AE19-62706E023703}">
                                <ahyp:hlinkClr xmlns:ahyp="http://schemas.microsoft.com/office/drawing/2018/hyperlinkcolor" val="tx"/>
                              </a:ext>
                            </a:extLst>
                          </a:hlinkClick>
                        </a:rPr>
                        <a:t>NM_017371.2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5’-CTCTGGATGCCCGTGACTAC-3’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378389"/>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5’-CTATGCCATCCATCACGGCT-3’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5243560"/>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Serpin A11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7">
                            <a:extLst>
                              <a:ext uri="{A12FA001-AC4F-418D-AE19-62706E023703}">
                                <ahyp:hlinkClr xmlns:ahyp="http://schemas.microsoft.com/office/drawing/2018/hyperlinkcolor" val="tx"/>
                              </a:ext>
                            </a:extLst>
                          </a:hlinkClick>
                        </a:rPr>
                        <a:t>NM_001166350.1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5’-AACACTATCACCCTGTGGGC-3’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396665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5’-GGTGACTGGCTGGTTGAGAT-3’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5836722"/>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GCK</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8">
                            <a:extLst>
                              <a:ext uri="{A12FA001-AC4F-418D-AE19-62706E023703}">
                                <ahyp:hlinkClr xmlns:ahyp="http://schemas.microsoft.com/office/drawing/2018/hyperlinkcolor" val="tx"/>
                              </a:ext>
                            </a:extLst>
                          </a:hlinkClick>
                        </a:rPr>
                        <a:t>NM_001287386.1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5’-CCCTGAGTGGCTTACAGTTG-3’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7907374"/>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5’-ACGGATGTGAGTGTTGAAGC-3’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5639622"/>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Pfkfb1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9">
                            <a:extLst>
                              <a:ext uri="{A12FA001-AC4F-418D-AE19-62706E023703}">
                                <ahyp:hlinkClr xmlns:ahyp="http://schemas.microsoft.com/office/drawing/2018/hyperlinkcolor" val="tx"/>
                              </a:ext>
                            </a:extLst>
                          </a:hlinkClick>
                        </a:rPr>
                        <a:t>NM_001374172.1</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5’-AACGGATGTCTCCCGGTTTC-3’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341166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5’-TGGTATGGAGGCTGCTCTCT-3’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2553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Pdhb</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30">
                            <a:extLst>
                              <a:ext uri="{A12FA001-AC4F-418D-AE19-62706E023703}">
                                <ahyp:hlinkClr xmlns:ahyp="http://schemas.microsoft.com/office/drawing/2018/hyperlinkcolor" val="tx"/>
                              </a:ext>
                            </a:extLst>
                          </a:hlinkClick>
                        </a:rPr>
                        <a:t>NM_024221.3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5’-GGTGCAGTTGACAGTTCGTG-3’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2006423"/>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5’-CTGAGATGGGGGTGTCGATG-3’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1972006"/>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CPT-1a</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31">
                            <a:extLst>
                              <a:ext uri="{A12FA001-AC4F-418D-AE19-62706E023703}">
                                <ahyp:hlinkClr xmlns:ahyp="http://schemas.microsoft.com/office/drawing/2018/hyperlinkcolor" val="tx"/>
                              </a:ext>
                            </a:extLst>
                          </a:hlinkClick>
                        </a:rPr>
                        <a:t>NM_013495.2</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5’-ACTCCGCTCGCTCATTCCG-3’</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8137158"/>
                  </a:ext>
                </a:extLst>
              </a:tr>
              <a:tr h="121034">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800" dirty="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8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5’-CACACCCACCACCACGATAA-3’</a:t>
                      </a:r>
                      <a:endParaRPr lang="en-US" sz="800" dirty="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51388" marR="51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1587638"/>
                  </a:ext>
                </a:extLst>
              </a:tr>
            </a:tbl>
          </a:graphicData>
        </a:graphic>
      </p:graphicFrame>
      <p:sp>
        <p:nvSpPr>
          <p:cNvPr id="12" name="TextBox 11">
            <a:extLst>
              <a:ext uri="{FF2B5EF4-FFF2-40B4-BE49-F238E27FC236}">
                <a16:creationId xmlns:a16="http://schemas.microsoft.com/office/drawing/2014/main" id="{1B4CCED4-D34F-4CDE-8E10-C081A6905FEB}"/>
              </a:ext>
            </a:extLst>
          </p:cNvPr>
          <p:cNvSpPr txBox="1"/>
          <p:nvPr/>
        </p:nvSpPr>
        <p:spPr>
          <a:xfrm>
            <a:off x="476250" y="310849"/>
            <a:ext cx="590550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Supplementary Table 1. Sequence of primers used in real time PCR</a:t>
            </a:r>
          </a:p>
        </p:txBody>
      </p:sp>
    </p:spTree>
    <p:extLst>
      <p:ext uri="{BB962C8B-B14F-4D97-AF65-F5344CB8AC3E}">
        <p14:creationId xmlns:p14="http://schemas.microsoft.com/office/powerpoint/2010/main" val="1846936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059625A-947A-4CAD-AA61-E50B3B71BFCF}"/>
              </a:ext>
            </a:extLst>
          </p:cNvPr>
          <p:cNvGraphicFramePr>
            <a:graphicFrameLocks noGrp="1"/>
          </p:cNvGraphicFramePr>
          <p:nvPr/>
        </p:nvGraphicFramePr>
        <p:xfrm>
          <a:off x="445771" y="713893"/>
          <a:ext cx="5966458" cy="3004323"/>
        </p:xfrm>
        <a:graphic>
          <a:graphicData uri="http://schemas.openxmlformats.org/drawingml/2006/table">
            <a:tbl>
              <a:tblPr firstRow="1" firstCol="1" bandRow="1"/>
              <a:tblGrid>
                <a:gridCol w="1018664">
                  <a:extLst>
                    <a:ext uri="{9D8B030D-6E8A-4147-A177-3AD203B41FA5}">
                      <a16:colId xmlns:a16="http://schemas.microsoft.com/office/drawing/2014/main" val="2915002824"/>
                    </a:ext>
                  </a:extLst>
                </a:gridCol>
                <a:gridCol w="1382472">
                  <a:extLst>
                    <a:ext uri="{9D8B030D-6E8A-4147-A177-3AD203B41FA5}">
                      <a16:colId xmlns:a16="http://schemas.microsoft.com/office/drawing/2014/main" val="105391069"/>
                    </a:ext>
                  </a:extLst>
                </a:gridCol>
                <a:gridCol w="800378">
                  <a:extLst>
                    <a:ext uri="{9D8B030D-6E8A-4147-A177-3AD203B41FA5}">
                      <a16:colId xmlns:a16="http://schemas.microsoft.com/office/drawing/2014/main" val="2759444165"/>
                    </a:ext>
                  </a:extLst>
                </a:gridCol>
                <a:gridCol w="2764944">
                  <a:extLst>
                    <a:ext uri="{9D8B030D-6E8A-4147-A177-3AD203B41FA5}">
                      <a16:colId xmlns:a16="http://schemas.microsoft.com/office/drawing/2014/main" val="2595219807"/>
                    </a:ext>
                  </a:extLst>
                </a:gridCol>
              </a:tblGrid>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MCAD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2">
                            <a:extLst>
                              <a:ext uri="{A12FA001-AC4F-418D-AE19-62706E023703}">
                                <ahyp:hlinkClr xmlns:ahyp="http://schemas.microsoft.com/office/drawing/2018/hyperlinkcolor" val="tx"/>
                              </a:ext>
                            </a:extLst>
                          </a:hlinkClick>
                        </a:rPr>
                        <a:t>NM_007382.5</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5’-GATCGCAATGGGTGCTTTTGATAGAA-3’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729596"/>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5’-AGCTGATTGGCAATGTCTCCAGCAAA-3’</a:t>
                      </a:r>
                      <a:endParaRPr lang="en-US" sz="1100" dirty="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1297956"/>
                  </a:ext>
                </a:extLst>
              </a:tr>
              <a:tr h="14224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HMGCS2</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3">
                            <a:extLst>
                              <a:ext uri="{A12FA001-AC4F-418D-AE19-62706E023703}">
                                <ahyp:hlinkClr xmlns:ahyp="http://schemas.microsoft.com/office/drawing/2018/hyperlinkcolor" val="tx"/>
                              </a:ext>
                            </a:extLst>
                          </a:hlinkClick>
                        </a:rPr>
                        <a:t>NM_008256.4</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5’-ATACCACCAACGCCTGTTATGG-3’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6505698"/>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5’-CAATGTCACCACAGACCACCAG-3’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771243"/>
                  </a:ext>
                </a:extLst>
              </a:tr>
              <a:tr h="136525">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ACADVL</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4">
                            <a:extLst>
                              <a:ext uri="{A12FA001-AC4F-418D-AE19-62706E023703}">
                                <ahyp:hlinkClr xmlns:ahyp="http://schemas.microsoft.com/office/drawing/2018/hyperlinkcolor" val="tx"/>
                              </a:ext>
                            </a:extLst>
                          </a:hlinkClick>
                        </a:rPr>
                        <a:t>NM_017366.3</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5’-AGTCCTTTGCTGTGGGGATG-3’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2817043"/>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5’-CTTCTCCAAGGCGTCGTTCT-3’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2959862"/>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ABCA6</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5">
                            <a:extLst>
                              <a:ext uri="{A12FA001-AC4F-418D-AE19-62706E023703}">
                                <ahyp:hlinkClr xmlns:ahyp="http://schemas.microsoft.com/office/drawing/2018/hyperlinkcolor" val="tx"/>
                              </a:ext>
                            </a:extLst>
                          </a:hlinkClick>
                        </a:rPr>
                        <a:t>NM_147218.2</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5’-TTACCCTCTTTTGGGGGTGC-3’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6271591"/>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5’-TAGGATTCTCCTGAGGGGTCA-3’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3126581"/>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ABCA1</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6">
                            <a:extLst>
                              <a:ext uri="{A12FA001-AC4F-418D-AE19-62706E023703}">
                                <ahyp:hlinkClr xmlns:ahyp="http://schemas.microsoft.com/office/drawing/2018/hyperlinkcolor" val="tx"/>
                              </a:ext>
                            </a:extLst>
                          </a:hlinkClick>
                        </a:rPr>
                        <a:t>NM_013454.3</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5’-ACCATGAAAGTGACACGCTGA-3’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4650771"/>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5’-TTCGTACGGCAGCACATAGG-3’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6965417"/>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APOb</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7">
                            <a:extLst>
                              <a:ext uri="{A12FA001-AC4F-418D-AE19-62706E023703}">
                                <ahyp:hlinkClr xmlns:ahyp="http://schemas.microsoft.com/office/drawing/2018/hyperlinkcolor" val="tx"/>
                              </a:ext>
                            </a:extLst>
                          </a:hlinkClick>
                        </a:rPr>
                        <a:t>NM_009693.2</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5’-ACCAAGCTGGCATAAGAACCA-3’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7720305"/>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5’-CCTCCATCCTGAGTTGGACA-3’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2039192"/>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APOe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8">
                            <a:extLst>
                              <a:ext uri="{A12FA001-AC4F-418D-AE19-62706E023703}">
                                <ahyp:hlinkClr xmlns:ahyp="http://schemas.microsoft.com/office/drawing/2018/hyperlinkcolor" val="tx"/>
                              </a:ext>
                            </a:extLst>
                          </a:hlinkClick>
                        </a:rPr>
                        <a:t>NM_001305844.1</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5’-GAACCGCTTCTGGGATTACCTG-3’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1876966"/>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5’-GCCTTACTTGCGTCATAGTGTC-3’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0851615"/>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PPAR</a:t>
                      </a:r>
                      <a:r>
                        <a:rPr lang="en-US" sz="800">
                          <a:solidFill>
                            <a:srgbClr val="000000"/>
                          </a:solidFill>
                          <a:effectLst/>
                          <a:latin typeface="Symbol" panose="05050102010706020507" pitchFamily="18" charset="2"/>
                          <a:ea typeface="Malgun Gothic" panose="020B0503020000020004" pitchFamily="50" charset="-127"/>
                          <a:cs typeface="Arial" panose="020B0604020202020204" pitchFamily="34" charset="0"/>
                        </a:rPr>
                        <a:t>a</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9">
                            <a:extLst>
                              <a:ext uri="{A12FA001-AC4F-418D-AE19-62706E023703}">
                                <ahyp:hlinkClr xmlns:ahyp="http://schemas.microsoft.com/office/drawing/2018/hyperlinkcolor" val="tx"/>
                              </a:ext>
                            </a:extLst>
                          </a:hlinkClick>
                        </a:rPr>
                        <a:t>NM_001127330.2</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5’-GGGTACCACTACGGAGTTCACG-3’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2549166"/>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5’-CAGACAGGCACTTGTGAAAACG-3’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791749"/>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PPAR</a:t>
                      </a:r>
                      <a:r>
                        <a:rPr lang="en-US" sz="800">
                          <a:solidFill>
                            <a:srgbClr val="000000"/>
                          </a:solidFill>
                          <a:effectLst/>
                          <a:latin typeface="Symbol" panose="05050102010706020507" pitchFamily="18" charset="2"/>
                          <a:ea typeface="Malgun Gothic" panose="020B0503020000020004" pitchFamily="50" charset="-127"/>
                          <a:cs typeface="Arial" panose="020B0604020202020204" pitchFamily="34" charset="0"/>
                        </a:rPr>
                        <a:t>g</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9">
                            <a:extLst>
                              <a:ext uri="{A12FA001-AC4F-418D-AE19-62706E023703}">
                                <ahyp:hlinkClr xmlns:ahyp="http://schemas.microsoft.com/office/drawing/2018/hyperlinkcolor" val="tx"/>
                              </a:ext>
                            </a:extLst>
                          </a:hlinkClick>
                        </a:rPr>
                        <a:t>NM_001127330.2</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t>
                      </a:r>
                      <a:r>
                        <a:rPr lang="en-US" sz="800">
                          <a:solidFill>
                            <a:srgbClr val="222222"/>
                          </a:solidFill>
                          <a:effectLst/>
                          <a:latin typeface="Arial" panose="020B0604020202020204" pitchFamily="34" charset="0"/>
                          <a:ea typeface="Malgun Gothic" panose="020B0503020000020004" pitchFamily="50" charset="-127"/>
                          <a:cs typeface="Times New Roman" panose="02020603050405020304" pitchFamily="18" charset="0"/>
                        </a:rPr>
                        <a:t>TGTGGACCTCTCCGTGATGG</a:t>
                      </a: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487802"/>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t>
                      </a:r>
                      <a:r>
                        <a:rPr lang="en-US" sz="800">
                          <a:solidFill>
                            <a:srgbClr val="222222"/>
                          </a:solidFill>
                          <a:effectLst/>
                          <a:latin typeface="Arial" panose="020B0604020202020204" pitchFamily="34" charset="0"/>
                          <a:ea typeface="Malgun Gothic" panose="020B0503020000020004" pitchFamily="50" charset="-127"/>
                          <a:cs typeface="Times New Roman" panose="02020603050405020304" pitchFamily="18" charset="0"/>
                        </a:rPr>
                        <a:t>GGTTCTACTTTGATCGCACTTTGG</a:t>
                      </a: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9131705"/>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PPAR</a:t>
                      </a:r>
                      <a:r>
                        <a:rPr lang="en-US" sz="800">
                          <a:solidFill>
                            <a:srgbClr val="000000"/>
                          </a:solidFill>
                          <a:effectLst/>
                          <a:latin typeface="Symbol" panose="05050102010706020507" pitchFamily="18" charset="2"/>
                          <a:ea typeface="Malgun Gothic" panose="020B0503020000020004" pitchFamily="50" charset="-127"/>
                          <a:cs typeface="Arial" panose="020B0604020202020204" pitchFamily="34" charset="0"/>
                        </a:rPr>
                        <a:t>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0">
                            <a:extLst>
                              <a:ext uri="{A12FA001-AC4F-418D-AE19-62706E023703}">
                                <ahyp:hlinkClr xmlns:ahyp="http://schemas.microsoft.com/office/drawing/2018/hyperlinkcolor" val="tx"/>
                              </a:ext>
                            </a:extLst>
                          </a:hlinkClick>
                        </a:rPr>
                        <a:t>NM_011145.3</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5’-ACCCTGACAGCCAGTACCTC-3’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8836828"/>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5’-AGCAAGGTCTCAGTCTCCGT-3’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4930691"/>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Cd36</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1">
                            <a:extLst>
                              <a:ext uri="{A12FA001-AC4F-418D-AE19-62706E023703}">
                                <ahyp:hlinkClr xmlns:ahyp="http://schemas.microsoft.com/office/drawing/2018/hyperlinkcolor" val="tx"/>
                              </a:ext>
                            </a:extLst>
                          </a:hlinkClick>
                        </a:rPr>
                        <a:t>NM_007643.4</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5’-ATTCCCTTGGCAACCAACCA-3’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9235340"/>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5’-TACGTGGCCCGGTTCTACTA-3’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6309339"/>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LPL</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u="sng">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hlinkClick r:id="rId12">
                            <a:extLst>
                              <a:ext uri="{A12FA001-AC4F-418D-AE19-62706E023703}">
                                <ahyp:hlinkClr xmlns:ahyp="http://schemas.microsoft.com/office/drawing/2018/hyperlinkcolor" val="tx"/>
                              </a:ext>
                            </a:extLst>
                          </a:hlinkClick>
                        </a:rPr>
                        <a:t>NM_008509.2</a:t>
                      </a:r>
                      <a:endParaRPr lang="en-US" sz="110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Forward</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5’-GGCTGACACTGGACAAACAAA-3’</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456131"/>
                  </a:ext>
                </a:extLst>
              </a:tr>
              <a:tr h="45720">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solidFill>
                            <a:schemeClr val="tx1"/>
                          </a:solidFill>
                          <a:effectLst/>
                          <a:latin typeface="Arial" panose="020B0604020202020204" pitchFamily="34" charset="0"/>
                          <a:ea typeface="Malgun Gothic" panose="020B0503020000020004" pitchFamily="50" charset="-127"/>
                          <a:cs typeface="Times New Roman" panose="02020603050405020304" pitchFamily="18" charset="0"/>
                        </a:rPr>
                        <a:t> </a:t>
                      </a:r>
                      <a:endParaRPr lang="en-US" sz="1100" dirty="0">
                        <a:solidFill>
                          <a:schemeClr val="tx1"/>
                        </a:solidFill>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Reverse</a:t>
                      </a:r>
                      <a:endParaRPr lang="en-US" sz="110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solidFill>
                            <a:srgbClr val="000000"/>
                          </a:solidFill>
                          <a:effectLst/>
                          <a:latin typeface="Arial" panose="020B0604020202020204" pitchFamily="34" charset="0"/>
                          <a:ea typeface="Malgun Gothic" panose="020B0503020000020004" pitchFamily="50" charset="-127"/>
                          <a:cs typeface="Times New Roman" panose="02020603050405020304" pitchFamily="18" charset="0"/>
                        </a:rPr>
                        <a:t>5’-CCTGGGTTAGCCACCGTTTA-3’</a:t>
                      </a:r>
                      <a:endParaRPr lang="en-US" sz="1100" dirty="0">
                        <a:effectLst/>
                        <a:latin typeface="Calibri" panose="020F0502020204030204" pitchFamily="34" charset="0"/>
                        <a:ea typeface="Malgun Gothic" panose="020B0503020000020004" pitchFamily="50"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5010874"/>
                  </a:ext>
                </a:extLst>
              </a:tr>
            </a:tbl>
          </a:graphicData>
        </a:graphic>
      </p:graphicFrame>
    </p:spTree>
    <p:extLst>
      <p:ext uri="{BB962C8B-B14F-4D97-AF65-F5344CB8AC3E}">
        <p14:creationId xmlns:p14="http://schemas.microsoft.com/office/powerpoint/2010/main" val="27149570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101362</TotalTime>
  <Words>3107</Words>
  <Application>Microsoft Office PowerPoint</Application>
  <PresentationFormat>On-screen Show (4:3)</PresentationFormat>
  <Paragraphs>1114</Paragraphs>
  <Slides>9</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4" baseType="lpstr">
      <vt:lpstr>Arial</vt:lpstr>
      <vt:lpstr>Calibri</vt:lpstr>
      <vt:lpstr>Symbol</vt:lpstr>
      <vt:lpstr>Office Theme</vt:lpstr>
      <vt:lpstr>Prism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UTHSCSA - Dept. Cellular &amp; Structural Biology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Lily Dong</dc:creator>
  <cp:lastModifiedBy>Jiyoon Ryu</cp:lastModifiedBy>
  <cp:revision>2151</cp:revision>
  <cp:lastPrinted>2020-03-21T16:32:24Z</cp:lastPrinted>
  <dcterms:created xsi:type="dcterms:W3CDTF">2012-08-19T17:14:31Z</dcterms:created>
  <dcterms:modified xsi:type="dcterms:W3CDTF">2021-02-19T21:33:07Z</dcterms:modified>
</cp:coreProperties>
</file>