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61" r:id="rId2"/>
    <p:sldId id="260" r:id="rId3"/>
    <p:sldId id="257" r:id="rId4"/>
    <p:sldId id="258" r:id="rId5"/>
    <p:sldId id="259" r:id="rId6"/>
  </p:sldIdLst>
  <p:sldSz cx="6858000" cy="9144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924"/>
    <p:restoredTop sz="94628"/>
  </p:normalViewPr>
  <p:slideViewPr>
    <p:cSldViewPr snapToGrid="0" snapToObjects="1">
      <p:cViewPr>
        <p:scale>
          <a:sx n="204" d="100"/>
          <a:sy n="204" d="100"/>
        </p:scale>
        <p:origin x="2832" y="-4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810CEC-CE0C-D240-B7D5-8C4E61514E2C}" type="datetimeFigureOut">
              <a:rPr lang="en-US" smtClean="0"/>
              <a:t>1/1/21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34820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810CEC-CE0C-D240-B7D5-8C4E61514E2C}" type="datetimeFigureOut">
              <a:rPr lang="en-US" smtClean="0"/>
              <a:t>1/1/21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4050690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810CEC-CE0C-D240-B7D5-8C4E61514E2C}" type="datetimeFigureOut">
              <a:rPr lang="en-US" smtClean="0"/>
              <a:t>1/1/21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1454592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810CEC-CE0C-D240-B7D5-8C4E61514E2C}" type="datetimeFigureOut">
              <a:rPr lang="en-US" smtClean="0"/>
              <a:t>1/1/21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3570081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6810CEC-CE0C-D240-B7D5-8C4E61514E2C}" type="datetimeFigureOut">
              <a:rPr lang="en-US" smtClean="0"/>
              <a:t>1/1/21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2778616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810CEC-CE0C-D240-B7D5-8C4E61514E2C}" type="datetimeFigureOut">
              <a:rPr lang="en-US" smtClean="0"/>
              <a:t>1/1/21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2495897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810CEC-CE0C-D240-B7D5-8C4E61514E2C}" type="datetimeFigureOut">
              <a:rPr lang="en-US" smtClean="0"/>
              <a:t>1/1/21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2280066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810CEC-CE0C-D240-B7D5-8C4E61514E2C}" type="datetimeFigureOut">
              <a:rPr lang="en-US" smtClean="0"/>
              <a:t>1/1/21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50032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810CEC-CE0C-D240-B7D5-8C4E61514E2C}" type="datetimeFigureOut">
              <a:rPr lang="en-US" smtClean="0"/>
              <a:t>1/1/21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367631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6810CEC-CE0C-D240-B7D5-8C4E61514E2C}" type="datetimeFigureOut">
              <a:rPr lang="en-US" smtClean="0"/>
              <a:t>1/1/21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4202554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6810CEC-CE0C-D240-B7D5-8C4E61514E2C}" type="datetimeFigureOut">
              <a:rPr lang="en-US" smtClean="0"/>
              <a:t>1/1/21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A35BF-4F0F-5E45-8160-7BB98F08F46C}" type="slidenum">
              <a:rPr lang="en-US" smtClean="0"/>
              <a:t>‹#›</a:t>
            </a:fld>
            <a:endParaRPr lang="en-US"/>
          </a:p>
        </p:txBody>
      </p:sp>
    </p:spTree>
    <p:extLst>
      <p:ext uri="{BB962C8B-B14F-4D97-AF65-F5344CB8AC3E}">
        <p14:creationId xmlns:p14="http://schemas.microsoft.com/office/powerpoint/2010/main" val="3471980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96810CEC-CE0C-D240-B7D5-8C4E61514E2C}" type="datetimeFigureOut">
              <a:rPr lang="en-US" smtClean="0"/>
              <a:t>1/1/21</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DB6A35BF-4F0F-5E45-8160-7BB98F08F46C}" type="slidenum">
              <a:rPr lang="en-US" smtClean="0"/>
              <a:t>‹#›</a:t>
            </a:fld>
            <a:endParaRPr lang="en-US"/>
          </a:p>
        </p:txBody>
      </p:sp>
    </p:spTree>
    <p:extLst>
      <p:ext uri="{BB962C8B-B14F-4D97-AF65-F5344CB8AC3E}">
        <p14:creationId xmlns:p14="http://schemas.microsoft.com/office/powerpoint/2010/main" val="13132385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tiff"/><Relationship Id="rId7" Type="http://schemas.openxmlformats.org/officeDocument/2006/relationships/image" Target="../media/image9.tiff"/><Relationship Id="rId12" Type="http://schemas.openxmlformats.org/officeDocument/2006/relationships/image" Target="../media/image14.emf"/><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image" Target="../media/image13.emf"/><Relationship Id="rId5" Type="http://schemas.openxmlformats.org/officeDocument/2006/relationships/image" Target="../media/image7.emf"/><Relationship Id="rId10" Type="http://schemas.openxmlformats.org/officeDocument/2006/relationships/image" Target="../media/image12.emf"/><Relationship Id="rId4" Type="http://schemas.openxmlformats.org/officeDocument/2006/relationships/image" Target="../media/image6.tiff"/><Relationship Id="rId9" Type="http://schemas.openxmlformats.org/officeDocument/2006/relationships/image" Target="../media/image11.tiff"/></Relationships>
</file>

<file path=ppt/slides/_rels/slide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6.emf"/><Relationship Id="rId7" Type="http://schemas.openxmlformats.org/officeDocument/2006/relationships/image" Target="../media/image6.tiff"/><Relationship Id="rId2" Type="http://schemas.openxmlformats.org/officeDocument/2006/relationships/image" Target="../media/image15.emf"/><Relationship Id="rId1" Type="http://schemas.openxmlformats.org/officeDocument/2006/relationships/slideLayout" Target="../slideLayouts/slideLayout7.xml"/><Relationship Id="rId6" Type="http://schemas.openxmlformats.org/officeDocument/2006/relationships/image" Target="../media/image19.tiff"/><Relationship Id="rId11" Type="http://schemas.openxmlformats.org/officeDocument/2006/relationships/image" Target="../media/image23.emf"/><Relationship Id="rId5" Type="http://schemas.openxmlformats.org/officeDocument/2006/relationships/image" Target="../media/image18.tiff"/><Relationship Id="rId10" Type="http://schemas.openxmlformats.org/officeDocument/2006/relationships/image" Target="../media/image22.emf"/><Relationship Id="rId4" Type="http://schemas.openxmlformats.org/officeDocument/2006/relationships/image" Target="../media/image17.tiff"/><Relationship Id="rId9" Type="http://schemas.openxmlformats.org/officeDocument/2006/relationships/image" Target="../media/image21.emf"/></Relationships>
</file>

<file path=ppt/slides/_rels/slide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435D11-BC65-084D-BED1-4F954D22E11B}"/>
              </a:ext>
            </a:extLst>
          </p:cNvPr>
          <p:cNvPicPr>
            <a:picLocks noChangeAspect="1"/>
          </p:cNvPicPr>
          <p:nvPr/>
        </p:nvPicPr>
        <p:blipFill>
          <a:blip r:embed="rId2"/>
          <a:stretch>
            <a:fillRect/>
          </a:stretch>
        </p:blipFill>
        <p:spPr>
          <a:xfrm>
            <a:off x="3429000" y="794479"/>
            <a:ext cx="3429000" cy="4572000"/>
          </a:xfrm>
          <a:prstGeom prst="rect">
            <a:avLst/>
          </a:prstGeom>
        </p:spPr>
      </p:pic>
      <p:pic>
        <p:nvPicPr>
          <p:cNvPr id="8" name="Picture 7">
            <a:extLst>
              <a:ext uri="{FF2B5EF4-FFF2-40B4-BE49-F238E27FC236}">
                <a16:creationId xmlns:a16="http://schemas.microsoft.com/office/drawing/2014/main" id="{8DAA8E87-8212-DF4A-A0D4-93A842FD9727}"/>
              </a:ext>
            </a:extLst>
          </p:cNvPr>
          <p:cNvPicPr>
            <a:picLocks noChangeAspect="1"/>
          </p:cNvPicPr>
          <p:nvPr/>
        </p:nvPicPr>
        <p:blipFill>
          <a:blip r:embed="rId3"/>
          <a:stretch>
            <a:fillRect/>
          </a:stretch>
        </p:blipFill>
        <p:spPr>
          <a:xfrm>
            <a:off x="0" y="794479"/>
            <a:ext cx="3429000" cy="4572000"/>
          </a:xfrm>
          <a:prstGeom prst="rect">
            <a:avLst/>
          </a:prstGeom>
        </p:spPr>
      </p:pic>
      <p:sp>
        <p:nvSpPr>
          <p:cNvPr id="9" name="TextBox 8">
            <a:extLst>
              <a:ext uri="{FF2B5EF4-FFF2-40B4-BE49-F238E27FC236}">
                <a16:creationId xmlns:a16="http://schemas.microsoft.com/office/drawing/2014/main" id="{F107AFE8-692C-0B40-AB6F-6178F6B4C82D}"/>
              </a:ext>
            </a:extLst>
          </p:cNvPr>
          <p:cNvSpPr txBox="1"/>
          <p:nvPr/>
        </p:nvSpPr>
        <p:spPr>
          <a:xfrm>
            <a:off x="0" y="425147"/>
            <a:ext cx="376770" cy="369332"/>
          </a:xfrm>
          <a:prstGeom prst="rect">
            <a:avLst/>
          </a:prstGeom>
          <a:noFill/>
        </p:spPr>
        <p:txBody>
          <a:bodyPr wrap="none" rtlCol="0">
            <a:spAutoFit/>
          </a:bodyPr>
          <a:lstStyle/>
          <a:p>
            <a:r>
              <a:rPr lang="en-US" dirty="0"/>
              <a:t>A.</a:t>
            </a:r>
          </a:p>
        </p:txBody>
      </p:sp>
      <p:sp>
        <p:nvSpPr>
          <p:cNvPr id="10" name="TextBox 9">
            <a:extLst>
              <a:ext uri="{FF2B5EF4-FFF2-40B4-BE49-F238E27FC236}">
                <a16:creationId xmlns:a16="http://schemas.microsoft.com/office/drawing/2014/main" id="{AF503F3C-71FC-134D-81D5-C59634CE3B05}"/>
              </a:ext>
            </a:extLst>
          </p:cNvPr>
          <p:cNvSpPr txBox="1"/>
          <p:nvPr/>
        </p:nvSpPr>
        <p:spPr>
          <a:xfrm>
            <a:off x="3508897" y="425147"/>
            <a:ext cx="367408" cy="369332"/>
          </a:xfrm>
          <a:prstGeom prst="rect">
            <a:avLst/>
          </a:prstGeom>
          <a:noFill/>
        </p:spPr>
        <p:txBody>
          <a:bodyPr wrap="none" rtlCol="0">
            <a:spAutoFit/>
          </a:bodyPr>
          <a:lstStyle/>
          <a:p>
            <a:r>
              <a:rPr lang="en-US" dirty="0"/>
              <a:t>B.</a:t>
            </a:r>
          </a:p>
        </p:txBody>
      </p:sp>
      <p:sp>
        <p:nvSpPr>
          <p:cNvPr id="12" name="Rectangle 11">
            <a:extLst>
              <a:ext uri="{FF2B5EF4-FFF2-40B4-BE49-F238E27FC236}">
                <a16:creationId xmlns:a16="http://schemas.microsoft.com/office/drawing/2014/main" id="{CC384A0D-805D-CA44-8180-F99AC4119347}"/>
              </a:ext>
            </a:extLst>
          </p:cNvPr>
          <p:cNvSpPr/>
          <p:nvPr/>
        </p:nvSpPr>
        <p:spPr>
          <a:xfrm>
            <a:off x="1313066" y="5224984"/>
            <a:ext cx="1240403" cy="2385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BAA34C5-04F9-E74A-8838-C46B5FBBDDBA}"/>
              </a:ext>
            </a:extLst>
          </p:cNvPr>
          <p:cNvSpPr/>
          <p:nvPr/>
        </p:nvSpPr>
        <p:spPr>
          <a:xfrm>
            <a:off x="4741071" y="5224984"/>
            <a:ext cx="1240403" cy="2385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9E3C13A-214E-6746-B442-0CA17085DA03}"/>
              </a:ext>
            </a:extLst>
          </p:cNvPr>
          <p:cNvSpPr txBox="1"/>
          <p:nvPr/>
        </p:nvSpPr>
        <p:spPr>
          <a:xfrm>
            <a:off x="1477052" y="5159796"/>
            <a:ext cx="912430" cy="215444"/>
          </a:xfrm>
          <a:prstGeom prst="rect">
            <a:avLst/>
          </a:prstGeom>
          <a:noFill/>
        </p:spPr>
        <p:txBody>
          <a:bodyPr wrap="none" rtlCol="0">
            <a:spAutoFit/>
          </a:bodyPr>
          <a:lstStyle/>
          <a:p>
            <a:pPr algn="ctr"/>
            <a:r>
              <a:rPr lang="en-US" sz="800" b="1" dirty="0">
                <a:latin typeface="Times New Roman" panose="02020603050405020304" pitchFamily="18" charset="0"/>
                <a:cs typeface="Times New Roman" panose="02020603050405020304" pitchFamily="18" charset="0"/>
              </a:rPr>
              <a:t>Log</a:t>
            </a:r>
            <a:r>
              <a:rPr lang="en-US" sz="800" b="1" baseline="-25000" dirty="0">
                <a:latin typeface="Times New Roman" panose="02020603050405020304" pitchFamily="18" charset="0"/>
                <a:cs typeface="Times New Roman" panose="02020603050405020304" pitchFamily="18" charset="0"/>
              </a:rPr>
              <a:t>2 </a:t>
            </a:r>
            <a:r>
              <a:rPr lang="en-US" sz="800" b="1" dirty="0">
                <a:latin typeface="Times New Roman" panose="02020603050405020304" pitchFamily="18" charset="0"/>
                <a:cs typeface="Times New Roman" panose="02020603050405020304" pitchFamily="18" charset="0"/>
              </a:rPr>
              <a:t>fold change</a:t>
            </a:r>
          </a:p>
        </p:txBody>
      </p:sp>
      <p:sp>
        <p:nvSpPr>
          <p:cNvPr id="14" name="TextBox 13">
            <a:extLst>
              <a:ext uri="{FF2B5EF4-FFF2-40B4-BE49-F238E27FC236}">
                <a16:creationId xmlns:a16="http://schemas.microsoft.com/office/drawing/2014/main" id="{F60195F0-6E25-FF42-9B67-568FFBED4300}"/>
              </a:ext>
            </a:extLst>
          </p:cNvPr>
          <p:cNvSpPr txBox="1"/>
          <p:nvPr/>
        </p:nvSpPr>
        <p:spPr>
          <a:xfrm>
            <a:off x="4908831" y="5163990"/>
            <a:ext cx="912430" cy="215444"/>
          </a:xfrm>
          <a:prstGeom prst="rect">
            <a:avLst/>
          </a:prstGeom>
          <a:noFill/>
        </p:spPr>
        <p:txBody>
          <a:bodyPr wrap="none" rtlCol="0">
            <a:spAutoFit/>
          </a:bodyPr>
          <a:lstStyle/>
          <a:p>
            <a:pPr algn="ctr"/>
            <a:r>
              <a:rPr lang="en-US" sz="800" b="1" dirty="0">
                <a:latin typeface="Times New Roman" panose="02020603050405020304" pitchFamily="18" charset="0"/>
                <a:cs typeface="Times New Roman" panose="02020603050405020304" pitchFamily="18" charset="0"/>
              </a:rPr>
              <a:t>Log</a:t>
            </a:r>
            <a:r>
              <a:rPr lang="en-US" sz="800" b="1" baseline="-25000" dirty="0">
                <a:latin typeface="Times New Roman" panose="02020603050405020304" pitchFamily="18" charset="0"/>
                <a:cs typeface="Times New Roman" panose="02020603050405020304" pitchFamily="18" charset="0"/>
              </a:rPr>
              <a:t>2 </a:t>
            </a:r>
            <a:r>
              <a:rPr lang="en-US" sz="800" b="1" dirty="0">
                <a:latin typeface="Times New Roman" panose="02020603050405020304" pitchFamily="18" charset="0"/>
                <a:cs typeface="Times New Roman" panose="02020603050405020304" pitchFamily="18" charset="0"/>
              </a:rPr>
              <a:t>fold change</a:t>
            </a:r>
          </a:p>
        </p:txBody>
      </p:sp>
      <p:sp>
        <p:nvSpPr>
          <p:cNvPr id="15" name="TextBox 14">
            <a:extLst>
              <a:ext uri="{FF2B5EF4-FFF2-40B4-BE49-F238E27FC236}">
                <a16:creationId xmlns:a16="http://schemas.microsoft.com/office/drawing/2014/main" id="{96105950-BBC6-084A-9559-499CD6BFE1FA}"/>
              </a:ext>
            </a:extLst>
          </p:cNvPr>
          <p:cNvSpPr txBox="1"/>
          <p:nvPr/>
        </p:nvSpPr>
        <p:spPr>
          <a:xfrm>
            <a:off x="1055204" y="581058"/>
            <a:ext cx="1762021"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WLM compared to obese</a:t>
            </a:r>
          </a:p>
        </p:txBody>
      </p:sp>
      <p:sp>
        <p:nvSpPr>
          <p:cNvPr id="16" name="TextBox 15">
            <a:extLst>
              <a:ext uri="{FF2B5EF4-FFF2-40B4-BE49-F238E27FC236}">
                <a16:creationId xmlns:a16="http://schemas.microsoft.com/office/drawing/2014/main" id="{DFF0DC9B-E8D5-D040-9C73-0A94EB0A9683}"/>
              </a:ext>
            </a:extLst>
          </p:cNvPr>
          <p:cNvSpPr txBox="1"/>
          <p:nvPr/>
        </p:nvSpPr>
        <p:spPr>
          <a:xfrm>
            <a:off x="4484204" y="581747"/>
            <a:ext cx="1963999"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Regained compared to obese</a:t>
            </a:r>
          </a:p>
        </p:txBody>
      </p:sp>
      <p:sp>
        <p:nvSpPr>
          <p:cNvPr id="17" name="Rectangle 16">
            <a:extLst>
              <a:ext uri="{FF2B5EF4-FFF2-40B4-BE49-F238E27FC236}">
                <a16:creationId xmlns:a16="http://schemas.microsoft.com/office/drawing/2014/main" id="{25505EB7-9CDF-4941-8BE1-AA27B9B3F49B}"/>
              </a:ext>
            </a:extLst>
          </p:cNvPr>
          <p:cNvSpPr/>
          <p:nvPr/>
        </p:nvSpPr>
        <p:spPr>
          <a:xfrm>
            <a:off x="0" y="5735811"/>
            <a:ext cx="6858000" cy="400110"/>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Supplemental Figure S1. Supplemental information for figure 1. Regulation of transcripts related to fatty acid metabolism during (A) WLM and after (B) weight regain. Lines represent 95% confidence intervals of the log2 fold changes.</a:t>
            </a:r>
          </a:p>
        </p:txBody>
      </p:sp>
    </p:spTree>
    <p:extLst>
      <p:ext uri="{BB962C8B-B14F-4D97-AF65-F5344CB8AC3E}">
        <p14:creationId xmlns:p14="http://schemas.microsoft.com/office/powerpoint/2010/main" val="1186076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D057245-5AF2-454D-AC6E-84E34A652E2D}"/>
              </a:ext>
            </a:extLst>
          </p:cNvPr>
          <p:cNvSpPr txBox="1"/>
          <p:nvPr/>
        </p:nvSpPr>
        <p:spPr>
          <a:xfrm>
            <a:off x="2068148" y="840509"/>
            <a:ext cx="2870081" cy="461665"/>
          </a:xfrm>
          <a:prstGeom prst="rect">
            <a:avLst/>
          </a:prstGeom>
          <a:noFill/>
        </p:spPr>
        <p:txBody>
          <a:bodyPr wrap="none" rtlCol="0">
            <a:spAutoFit/>
          </a:bodyPr>
          <a:lstStyle/>
          <a:p>
            <a:r>
              <a:rPr lang="en-US" sz="2400" dirty="0"/>
              <a:t>Exercise Performance</a:t>
            </a:r>
          </a:p>
        </p:txBody>
      </p:sp>
      <p:sp>
        <p:nvSpPr>
          <p:cNvPr id="5" name="Rectangle 4">
            <a:extLst>
              <a:ext uri="{FF2B5EF4-FFF2-40B4-BE49-F238E27FC236}">
                <a16:creationId xmlns:a16="http://schemas.microsoft.com/office/drawing/2014/main" id="{2B9D0FBE-7300-2B47-B378-A0B4AEBA4BF0}"/>
              </a:ext>
            </a:extLst>
          </p:cNvPr>
          <p:cNvSpPr/>
          <p:nvPr/>
        </p:nvSpPr>
        <p:spPr>
          <a:xfrm>
            <a:off x="0" y="3864114"/>
            <a:ext cx="6858000" cy="707886"/>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Supplemental Figure S2. Skeletal muscle LPL overexpression improves exercise performance. Mice were acclimated to treadmill for three days prior to exercise challenge. Fatigue test started at 10 m/min and was increased at 1 m/min until a speed of 15 m/min was reached. A speed of 15 m/min was maintained for the remainder of the test and fatigue was determined when mice remained on the shocker for 5 consecutive seconds. </a:t>
            </a:r>
          </a:p>
        </p:txBody>
      </p:sp>
      <p:pic>
        <p:nvPicPr>
          <p:cNvPr id="2" name="Picture 1">
            <a:extLst>
              <a:ext uri="{FF2B5EF4-FFF2-40B4-BE49-F238E27FC236}">
                <a16:creationId xmlns:a16="http://schemas.microsoft.com/office/drawing/2014/main" id="{B8660673-2784-F04D-99A6-DFC1AFD9DB83}"/>
              </a:ext>
            </a:extLst>
          </p:cNvPr>
          <p:cNvPicPr>
            <a:picLocks noChangeAspect="1"/>
          </p:cNvPicPr>
          <p:nvPr/>
        </p:nvPicPr>
        <p:blipFill>
          <a:blip r:embed="rId2"/>
          <a:stretch>
            <a:fillRect/>
          </a:stretch>
        </p:blipFill>
        <p:spPr>
          <a:xfrm>
            <a:off x="1420388" y="1225974"/>
            <a:ext cx="3860800" cy="2349500"/>
          </a:xfrm>
          <a:prstGeom prst="rect">
            <a:avLst/>
          </a:prstGeom>
        </p:spPr>
      </p:pic>
    </p:spTree>
    <p:extLst>
      <p:ext uri="{BB962C8B-B14F-4D97-AF65-F5344CB8AC3E}">
        <p14:creationId xmlns:p14="http://schemas.microsoft.com/office/powerpoint/2010/main" val="785964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3EACDDD-DB95-4D49-AB30-10E57D292558}"/>
              </a:ext>
            </a:extLst>
          </p:cNvPr>
          <p:cNvPicPr>
            <a:picLocks noChangeAspect="1"/>
          </p:cNvPicPr>
          <p:nvPr/>
        </p:nvPicPr>
        <p:blipFill>
          <a:blip r:embed="rId2"/>
          <a:stretch>
            <a:fillRect/>
          </a:stretch>
        </p:blipFill>
        <p:spPr>
          <a:xfrm>
            <a:off x="14041" y="564543"/>
            <a:ext cx="6858000" cy="1526494"/>
          </a:xfrm>
          <a:prstGeom prst="rect">
            <a:avLst/>
          </a:prstGeom>
        </p:spPr>
      </p:pic>
      <p:pic>
        <p:nvPicPr>
          <p:cNvPr id="34" name="Picture 33">
            <a:extLst>
              <a:ext uri="{FF2B5EF4-FFF2-40B4-BE49-F238E27FC236}">
                <a16:creationId xmlns:a16="http://schemas.microsoft.com/office/drawing/2014/main" id="{CCE1F42E-0E52-CF48-82A7-6F928634A0CF}"/>
              </a:ext>
            </a:extLst>
          </p:cNvPr>
          <p:cNvPicPr>
            <a:picLocks noChangeAspect="1"/>
          </p:cNvPicPr>
          <p:nvPr/>
        </p:nvPicPr>
        <p:blipFill>
          <a:blip r:embed="rId3"/>
          <a:stretch>
            <a:fillRect/>
          </a:stretch>
        </p:blipFill>
        <p:spPr>
          <a:xfrm>
            <a:off x="148398" y="2722764"/>
            <a:ext cx="2926080" cy="1326449"/>
          </a:xfrm>
          <a:prstGeom prst="rect">
            <a:avLst/>
          </a:prstGeom>
        </p:spPr>
      </p:pic>
      <p:pic>
        <p:nvPicPr>
          <p:cNvPr id="39" name="Picture 38">
            <a:extLst>
              <a:ext uri="{FF2B5EF4-FFF2-40B4-BE49-F238E27FC236}">
                <a16:creationId xmlns:a16="http://schemas.microsoft.com/office/drawing/2014/main" id="{AD340A28-1E71-A54D-9A58-6B00212E4553}"/>
              </a:ext>
            </a:extLst>
          </p:cNvPr>
          <p:cNvPicPr>
            <a:picLocks noChangeAspect="1"/>
          </p:cNvPicPr>
          <p:nvPr/>
        </p:nvPicPr>
        <p:blipFill rotWithShape="1">
          <a:blip r:embed="rId4"/>
          <a:srcRect l="88615" t="41440" b="47404"/>
          <a:stretch/>
        </p:blipFill>
        <p:spPr>
          <a:xfrm>
            <a:off x="2353571" y="3560214"/>
            <a:ext cx="691737" cy="277511"/>
          </a:xfrm>
          <a:prstGeom prst="rect">
            <a:avLst/>
          </a:prstGeom>
          <a:ln w="3175">
            <a:solidFill>
              <a:schemeClr val="tx1"/>
            </a:solidFill>
          </a:ln>
        </p:spPr>
      </p:pic>
      <p:pic>
        <p:nvPicPr>
          <p:cNvPr id="42" name="Picture 41">
            <a:extLst>
              <a:ext uri="{FF2B5EF4-FFF2-40B4-BE49-F238E27FC236}">
                <a16:creationId xmlns:a16="http://schemas.microsoft.com/office/drawing/2014/main" id="{43136764-A842-CB4E-8BC8-BC6013278961}"/>
              </a:ext>
            </a:extLst>
          </p:cNvPr>
          <p:cNvPicPr>
            <a:picLocks noChangeAspect="1"/>
          </p:cNvPicPr>
          <p:nvPr/>
        </p:nvPicPr>
        <p:blipFill>
          <a:blip r:embed="rId5"/>
          <a:stretch>
            <a:fillRect/>
          </a:stretch>
        </p:blipFill>
        <p:spPr>
          <a:xfrm>
            <a:off x="4807564" y="2743784"/>
            <a:ext cx="1419644" cy="1097280"/>
          </a:xfrm>
          <a:prstGeom prst="rect">
            <a:avLst/>
          </a:prstGeom>
        </p:spPr>
      </p:pic>
      <p:pic>
        <p:nvPicPr>
          <p:cNvPr id="44" name="Picture 43">
            <a:extLst>
              <a:ext uri="{FF2B5EF4-FFF2-40B4-BE49-F238E27FC236}">
                <a16:creationId xmlns:a16="http://schemas.microsoft.com/office/drawing/2014/main" id="{93C7D6AD-DE32-0649-8F36-A34310997EC2}"/>
              </a:ext>
            </a:extLst>
          </p:cNvPr>
          <p:cNvPicPr>
            <a:picLocks noChangeAspect="1"/>
          </p:cNvPicPr>
          <p:nvPr/>
        </p:nvPicPr>
        <p:blipFill>
          <a:blip r:embed="rId6"/>
          <a:stretch>
            <a:fillRect/>
          </a:stretch>
        </p:blipFill>
        <p:spPr>
          <a:xfrm>
            <a:off x="3229122" y="2743784"/>
            <a:ext cx="1432044" cy="1097280"/>
          </a:xfrm>
          <a:prstGeom prst="rect">
            <a:avLst/>
          </a:prstGeom>
        </p:spPr>
      </p:pic>
      <p:sp>
        <p:nvSpPr>
          <p:cNvPr id="12" name="TextBox 11">
            <a:extLst>
              <a:ext uri="{FF2B5EF4-FFF2-40B4-BE49-F238E27FC236}">
                <a16:creationId xmlns:a16="http://schemas.microsoft.com/office/drawing/2014/main" id="{09C8E2FB-39AC-B84C-914A-5EA26CCDD1EB}"/>
              </a:ext>
            </a:extLst>
          </p:cNvPr>
          <p:cNvSpPr txBox="1"/>
          <p:nvPr/>
        </p:nvSpPr>
        <p:spPr>
          <a:xfrm>
            <a:off x="1054255" y="2490258"/>
            <a:ext cx="1292020" cy="307777"/>
          </a:xfrm>
          <a:prstGeom prst="rect">
            <a:avLst/>
          </a:prstGeom>
          <a:noFill/>
        </p:spPr>
        <p:txBody>
          <a:bodyPr wrap="none" rtlCol="0">
            <a:spAutoFit/>
          </a:bodyPr>
          <a:lstStyle/>
          <a:p>
            <a:r>
              <a:rPr lang="en-US" sz="1400" dirty="0"/>
              <a:t>Metabolic Rate</a:t>
            </a:r>
          </a:p>
        </p:txBody>
      </p:sp>
      <p:pic>
        <p:nvPicPr>
          <p:cNvPr id="37" name="Picture 36">
            <a:extLst>
              <a:ext uri="{FF2B5EF4-FFF2-40B4-BE49-F238E27FC236}">
                <a16:creationId xmlns:a16="http://schemas.microsoft.com/office/drawing/2014/main" id="{08189F66-E26C-D041-B06C-FFE6BAB3B62D}"/>
              </a:ext>
            </a:extLst>
          </p:cNvPr>
          <p:cNvPicPr>
            <a:picLocks noChangeAspect="1"/>
          </p:cNvPicPr>
          <p:nvPr/>
        </p:nvPicPr>
        <p:blipFill>
          <a:blip r:embed="rId7"/>
          <a:stretch>
            <a:fillRect/>
          </a:stretch>
        </p:blipFill>
        <p:spPr>
          <a:xfrm>
            <a:off x="148398" y="4197328"/>
            <a:ext cx="2926080" cy="1326449"/>
          </a:xfrm>
          <a:prstGeom prst="rect">
            <a:avLst/>
          </a:prstGeom>
        </p:spPr>
      </p:pic>
      <p:pic>
        <p:nvPicPr>
          <p:cNvPr id="43" name="Picture 42">
            <a:extLst>
              <a:ext uri="{FF2B5EF4-FFF2-40B4-BE49-F238E27FC236}">
                <a16:creationId xmlns:a16="http://schemas.microsoft.com/office/drawing/2014/main" id="{2A48E377-66D2-0A47-83AB-9758A63F5943}"/>
              </a:ext>
            </a:extLst>
          </p:cNvPr>
          <p:cNvPicPr>
            <a:picLocks noChangeAspect="1"/>
          </p:cNvPicPr>
          <p:nvPr/>
        </p:nvPicPr>
        <p:blipFill>
          <a:blip r:embed="rId8"/>
          <a:stretch>
            <a:fillRect/>
          </a:stretch>
        </p:blipFill>
        <p:spPr>
          <a:xfrm>
            <a:off x="3283972" y="4285486"/>
            <a:ext cx="1418584" cy="1097280"/>
          </a:xfrm>
          <a:prstGeom prst="rect">
            <a:avLst/>
          </a:prstGeom>
        </p:spPr>
      </p:pic>
      <p:sp>
        <p:nvSpPr>
          <p:cNvPr id="14" name="TextBox 13">
            <a:extLst>
              <a:ext uri="{FF2B5EF4-FFF2-40B4-BE49-F238E27FC236}">
                <a16:creationId xmlns:a16="http://schemas.microsoft.com/office/drawing/2014/main" id="{C72BBAEC-B027-C041-8BAF-F01D940F7A29}"/>
              </a:ext>
            </a:extLst>
          </p:cNvPr>
          <p:cNvSpPr txBox="1"/>
          <p:nvPr/>
        </p:nvSpPr>
        <p:spPr>
          <a:xfrm>
            <a:off x="1333817" y="3995451"/>
            <a:ext cx="732893" cy="307777"/>
          </a:xfrm>
          <a:prstGeom prst="rect">
            <a:avLst/>
          </a:prstGeom>
          <a:noFill/>
        </p:spPr>
        <p:txBody>
          <a:bodyPr wrap="none" rtlCol="0">
            <a:spAutoFit/>
          </a:bodyPr>
          <a:lstStyle/>
          <a:p>
            <a:r>
              <a:rPr lang="en-US" sz="1400" dirty="0"/>
              <a:t>Activity</a:t>
            </a:r>
          </a:p>
        </p:txBody>
      </p:sp>
      <p:sp>
        <p:nvSpPr>
          <p:cNvPr id="15" name="TextBox 14">
            <a:extLst>
              <a:ext uri="{FF2B5EF4-FFF2-40B4-BE49-F238E27FC236}">
                <a16:creationId xmlns:a16="http://schemas.microsoft.com/office/drawing/2014/main" id="{090C5FD2-3845-A044-AD00-8D105E9CB15F}"/>
              </a:ext>
            </a:extLst>
          </p:cNvPr>
          <p:cNvSpPr txBox="1"/>
          <p:nvPr/>
        </p:nvSpPr>
        <p:spPr>
          <a:xfrm>
            <a:off x="3798467" y="4187812"/>
            <a:ext cx="550151" cy="230832"/>
          </a:xfrm>
          <a:prstGeom prst="rect">
            <a:avLst/>
          </a:prstGeom>
          <a:noFill/>
        </p:spPr>
        <p:txBody>
          <a:bodyPr wrap="none" rtlCol="0">
            <a:spAutoFit/>
          </a:bodyPr>
          <a:lstStyle/>
          <a:p>
            <a:r>
              <a:rPr lang="en-US" sz="900" b="1" dirty="0"/>
              <a:t>Activity</a:t>
            </a:r>
          </a:p>
        </p:txBody>
      </p:sp>
      <p:sp>
        <p:nvSpPr>
          <p:cNvPr id="16" name="TextBox 15">
            <a:extLst>
              <a:ext uri="{FF2B5EF4-FFF2-40B4-BE49-F238E27FC236}">
                <a16:creationId xmlns:a16="http://schemas.microsoft.com/office/drawing/2014/main" id="{5F19771C-EFE0-614A-A8EB-FC0555A02647}"/>
              </a:ext>
            </a:extLst>
          </p:cNvPr>
          <p:cNvSpPr txBox="1"/>
          <p:nvPr/>
        </p:nvSpPr>
        <p:spPr>
          <a:xfrm>
            <a:off x="5419423" y="2597093"/>
            <a:ext cx="340157" cy="215444"/>
          </a:xfrm>
          <a:prstGeom prst="rect">
            <a:avLst/>
          </a:prstGeom>
          <a:noFill/>
        </p:spPr>
        <p:txBody>
          <a:bodyPr wrap="none" rtlCol="0">
            <a:spAutoFit/>
          </a:bodyPr>
          <a:lstStyle/>
          <a:p>
            <a:pPr algn="ctr"/>
            <a:r>
              <a:rPr lang="en-US" sz="800" b="1" dirty="0"/>
              <a:t>REE</a:t>
            </a:r>
          </a:p>
        </p:txBody>
      </p:sp>
      <p:sp>
        <p:nvSpPr>
          <p:cNvPr id="3" name="TextBox 2">
            <a:extLst>
              <a:ext uri="{FF2B5EF4-FFF2-40B4-BE49-F238E27FC236}">
                <a16:creationId xmlns:a16="http://schemas.microsoft.com/office/drawing/2014/main" id="{0B78AB90-A4A5-C042-BB72-F683ABA9FE4F}"/>
              </a:ext>
            </a:extLst>
          </p:cNvPr>
          <p:cNvSpPr txBox="1"/>
          <p:nvPr/>
        </p:nvSpPr>
        <p:spPr>
          <a:xfrm>
            <a:off x="4054832" y="2152522"/>
            <a:ext cx="1746953" cy="369332"/>
          </a:xfrm>
          <a:prstGeom prst="rect">
            <a:avLst/>
          </a:prstGeom>
          <a:noFill/>
        </p:spPr>
        <p:txBody>
          <a:bodyPr wrap="none" rtlCol="0">
            <a:spAutoFit/>
          </a:bodyPr>
          <a:lstStyle/>
          <a:p>
            <a:r>
              <a:rPr lang="en-US" b="1" dirty="0"/>
              <a:t>Relapse Average</a:t>
            </a:r>
          </a:p>
        </p:txBody>
      </p:sp>
      <p:sp>
        <p:nvSpPr>
          <p:cNvPr id="18" name="TextBox 17">
            <a:extLst>
              <a:ext uri="{FF2B5EF4-FFF2-40B4-BE49-F238E27FC236}">
                <a16:creationId xmlns:a16="http://schemas.microsoft.com/office/drawing/2014/main" id="{89F32287-AF8F-AE45-A2AA-432754844120}"/>
              </a:ext>
            </a:extLst>
          </p:cNvPr>
          <p:cNvSpPr txBox="1"/>
          <p:nvPr/>
        </p:nvSpPr>
        <p:spPr>
          <a:xfrm>
            <a:off x="3537100" y="2601236"/>
            <a:ext cx="1000594" cy="215444"/>
          </a:xfrm>
          <a:prstGeom prst="rect">
            <a:avLst/>
          </a:prstGeom>
          <a:noFill/>
        </p:spPr>
        <p:txBody>
          <a:bodyPr wrap="none" rtlCol="0">
            <a:spAutoFit/>
          </a:bodyPr>
          <a:lstStyle/>
          <a:p>
            <a:pPr algn="ctr"/>
            <a:r>
              <a:rPr lang="en-US" sz="800" b="1" dirty="0"/>
              <a:t>Energy Expenditure</a:t>
            </a:r>
          </a:p>
        </p:txBody>
      </p:sp>
      <p:cxnSp>
        <p:nvCxnSpPr>
          <p:cNvPr id="5" name="Straight Connector 4">
            <a:extLst>
              <a:ext uri="{FF2B5EF4-FFF2-40B4-BE49-F238E27FC236}">
                <a16:creationId xmlns:a16="http://schemas.microsoft.com/office/drawing/2014/main" id="{D3FDAF1C-DF33-0745-81C3-36A386EE94D5}"/>
              </a:ext>
            </a:extLst>
          </p:cNvPr>
          <p:cNvCxnSpPr>
            <a:cxnSpLocks/>
          </p:cNvCxnSpPr>
          <p:nvPr/>
        </p:nvCxnSpPr>
        <p:spPr>
          <a:xfrm flipV="1">
            <a:off x="3139722" y="2483571"/>
            <a:ext cx="3523282" cy="1"/>
          </a:xfrm>
          <a:prstGeom prst="line">
            <a:avLst/>
          </a:prstGeom>
        </p:spPr>
        <p:style>
          <a:lnRef idx="1">
            <a:schemeClr val="dk1"/>
          </a:lnRef>
          <a:fillRef idx="0">
            <a:schemeClr val="dk1"/>
          </a:fillRef>
          <a:effectRef idx="0">
            <a:schemeClr val="dk1"/>
          </a:effectRef>
          <a:fontRef idx="minor">
            <a:schemeClr val="tx1"/>
          </a:fontRef>
        </p:style>
      </p:cxnSp>
      <p:pic>
        <p:nvPicPr>
          <p:cNvPr id="36" name="Picture 35">
            <a:extLst>
              <a:ext uri="{FF2B5EF4-FFF2-40B4-BE49-F238E27FC236}">
                <a16:creationId xmlns:a16="http://schemas.microsoft.com/office/drawing/2014/main" id="{AFADAA2A-3B51-2440-8A23-05ECBDFC39E4}"/>
              </a:ext>
            </a:extLst>
          </p:cNvPr>
          <p:cNvPicPr>
            <a:picLocks noChangeAspect="1"/>
          </p:cNvPicPr>
          <p:nvPr/>
        </p:nvPicPr>
        <p:blipFill>
          <a:blip r:embed="rId9"/>
          <a:stretch>
            <a:fillRect/>
          </a:stretch>
        </p:blipFill>
        <p:spPr>
          <a:xfrm>
            <a:off x="166476" y="5696279"/>
            <a:ext cx="2926080" cy="1326449"/>
          </a:xfrm>
          <a:prstGeom prst="rect">
            <a:avLst/>
          </a:prstGeom>
        </p:spPr>
      </p:pic>
      <p:pic>
        <p:nvPicPr>
          <p:cNvPr id="45" name="Picture 44">
            <a:extLst>
              <a:ext uri="{FF2B5EF4-FFF2-40B4-BE49-F238E27FC236}">
                <a16:creationId xmlns:a16="http://schemas.microsoft.com/office/drawing/2014/main" id="{8C3A978C-F55A-0D4D-9CF5-781F2BC911F4}"/>
              </a:ext>
            </a:extLst>
          </p:cNvPr>
          <p:cNvPicPr>
            <a:picLocks noChangeAspect="1"/>
          </p:cNvPicPr>
          <p:nvPr/>
        </p:nvPicPr>
        <p:blipFill>
          <a:blip r:embed="rId10"/>
          <a:stretch>
            <a:fillRect/>
          </a:stretch>
        </p:blipFill>
        <p:spPr>
          <a:xfrm>
            <a:off x="3154987" y="5809024"/>
            <a:ext cx="1481638" cy="1097280"/>
          </a:xfrm>
          <a:prstGeom prst="rect">
            <a:avLst/>
          </a:prstGeom>
        </p:spPr>
      </p:pic>
      <p:sp>
        <p:nvSpPr>
          <p:cNvPr id="13" name="TextBox 12">
            <a:extLst>
              <a:ext uri="{FF2B5EF4-FFF2-40B4-BE49-F238E27FC236}">
                <a16:creationId xmlns:a16="http://schemas.microsoft.com/office/drawing/2014/main" id="{4D6CD76D-F7D8-D34F-9ABD-7140DC93FF6D}"/>
              </a:ext>
            </a:extLst>
          </p:cNvPr>
          <p:cNvSpPr txBox="1"/>
          <p:nvPr/>
        </p:nvSpPr>
        <p:spPr>
          <a:xfrm>
            <a:off x="553035" y="5522491"/>
            <a:ext cx="2165529" cy="307777"/>
          </a:xfrm>
          <a:prstGeom prst="rect">
            <a:avLst/>
          </a:prstGeom>
          <a:noFill/>
        </p:spPr>
        <p:txBody>
          <a:bodyPr wrap="none" rtlCol="0">
            <a:spAutoFit/>
          </a:bodyPr>
          <a:lstStyle/>
          <a:p>
            <a:r>
              <a:rPr lang="en-US" sz="1400" dirty="0"/>
              <a:t>Respiratory Exchange Ratio</a:t>
            </a:r>
          </a:p>
        </p:txBody>
      </p:sp>
      <p:sp>
        <p:nvSpPr>
          <p:cNvPr id="23" name="TextBox 22">
            <a:extLst>
              <a:ext uri="{FF2B5EF4-FFF2-40B4-BE49-F238E27FC236}">
                <a16:creationId xmlns:a16="http://schemas.microsoft.com/office/drawing/2014/main" id="{3CDDE801-52DA-AF49-8C47-32128E8B0EC6}"/>
              </a:ext>
            </a:extLst>
          </p:cNvPr>
          <p:cNvSpPr txBox="1"/>
          <p:nvPr/>
        </p:nvSpPr>
        <p:spPr>
          <a:xfrm>
            <a:off x="3788893" y="5685308"/>
            <a:ext cx="372218" cy="230832"/>
          </a:xfrm>
          <a:prstGeom prst="rect">
            <a:avLst/>
          </a:prstGeom>
          <a:noFill/>
        </p:spPr>
        <p:txBody>
          <a:bodyPr wrap="none" rtlCol="0">
            <a:spAutoFit/>
          </a:bodyPr>
          <a:lstStyle/>
          <a:p>
            <a:r>
              <a:rPr lang="en-US" sz="900" b="1" dirty="0"/>
              <a:t>RER</a:t>
            </a:r>
          </a:p>
        </p:txBody>
      </p:sp>
      <p:sp>
        <p:nvSpPr>
          <p:cNvPr id="24" name="TextBox 23">
            <a:extLst>
              <a:ext uri="{FF2B5EF4-FFF2-40B4-BE49-F238E27FC236}">
                <a16:creationId xmlns:a16="http://schemas.microsoft.com/office/drawing/2014/main" id="{8752BE54-BCB1-E646-AE11-45E5A14FB3D5}"/>
              </a:ext>
            </a:extLst>
          </p:cNvPr>
          <p:cNvSpPr txBox="1"/>
          <p:nvPr/>
        </p:nvSpPr>
        <p:spPr>
          <a:xfrm>
            <a:off x="0" y="7332408"/>
            <a:ext cx="6858000" cy="1323439"/>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Supplemental Figure S3. Supplemental information for figure 3. (A) Total, (B) fat, and (C) lean mass of obese, WLM, and relapsing WT and </a:t>
            </a:r>
            <a:r>
              <a:rPr lang="en-US" sz="1000" dirty="0" err="1">
                <a:latin typeface="Times New Roman" panose="02020603050405020304" pitchFamily="18" charset="0"/>
                <a:cs typeface="Times New Roman" panose="02020603050405020304" pitchFamily="18" charset="0"/>
              </a:rPr>
              <a:t>mCK-hLPL</a:t>
            </a:r>
            <a:r>
              <a:rPr lang="en-US" sz="1000" dirty="0">
                <a:latin typeface="Times New Roman" panose="02020603050405020304" pitchFamily="18" charset="0"/>
                <a:cs typeface="Times New Roman" panose="02020603050405020304" pitchFamily="18" charset="0"/>
              </a:rPr>
              <a:t> mice. (D) Individual values during obesity, </a:t>
            </a:r>
            <a:r>
              <a:rPr lang="en-US" sz="1000" dirty="0" err="1">
                <a:latin typeface="Times New Roman" panose="02020603050405020304" pitchFamily="18" charset="0"/>
                <a:cs typeface="Times New Roman" panose="02020603050405020304" pitchFamily="18" charset="0"/>
              </a:rPr>
              <a:t>wlm</a:t>
            </a:r>
            <a:r>
              <a:rPr lang="en-US" sz="1000" dirty="0">
                <a:latin typeface="Times New Roman" panose="02020603050405020304" pitchFamily="18" charset="0"/>
                <a:cs typeface="Times New Roman" panose="02020603050405020304" pitchFamily="18" charset="0"/>
              </a:rPr>
              <a:t>, and relapse for metabolic rate. (E) Energy expenditure and (F) resting energy expenditure (REE) averages throughout relapse. (G) Individual values during obesity, WLM, and relapse for respiratory exchange ratio. (H) Average respiratory exchange ratio throughout relapse. (I) Individual values during obesity, WLM, and relapse for activity. (J) Average daily activity throughout relapse. (K) Average food intake throughout relapse. (L) Average energy balance throughout relapse. For (D), (G), and (I): red vertical line indicates a break in continuous measurements; trend lines derived using the </a:t>
            </a:r>
            <a:r>
              <a:rPr lang="en-US" sz="1000" dirty="0" err="1">
                <a:latin typeface="Times New Roman" panose="02020603050405020304" pitchFamily="18" charset="0"/>
                <a:cs typeface="Times New Roman" panose="02020603050405020304" pitchFamily="18" charset="0"/>
              </a:rPr>
              <a:t>geom_smooth</a:t>
            </a:r>
            <a:r>
              <a:rPr lang="en-US" sz="1000" dirty="0">
                <a:latin typeface="Times New Roman" panose="02020603050405020304" pitchFamily="18" charset="0"/>
                <a:cs typeface="Times New Roman" panose="02020603050405020304" pitchFamily="18" charset="0"/>
              </a:rPr>
              <a:t>() function from ggplot2 using span = 0.03. (H) Significance was assessed using Fisher’s Least Significant Difference test or two-tailed t-test (* P&lt;0.05). </a:t>
            </a:r>
          </a:p>
        </p:txBody>
      </p:sp>
      <p:sp>
        <p:nvSpPr>
          <p:cNvPr id="25" name="TextBox 24">
            <a:extLst>
              <a:ext uri="{FF2B5EF4-FFF2-40B4-BE49-F238E27FC236}">
                <a16:creationId xmlns:a16="http://schemas.microsoft.com/office/drawing/2014/main" id="{D240BAC1-25C2-6A4A-A208-F05FC3669EA3}"/>
              </a:ext>
            </a:extLst>
          </p:cNvPr>
          <p:cNvSpPr txBox="1"/>
          <p:nvPr/>
        </p:nvSpPr>
        <p:spPr>
          <a:xfrm>
            <a:off x="3042250" y="2504964"/>
            <a:ext cx="354584" cy="369332"/>
          </a:xfrm>
          <a:prstGeom prst="rect">
            <a:avLst/>
          </a:prstGeom>
          <a:noFill/>
        </p:spPr>
        <p:txBody>
          <a:bodyPr wrap="none" rtlCol="0">
            <a:spAutoFit/>
          </a:bodyPr>
          <a:lstStyle/>
          <a:p>
            <a:r>
              <a:rPr lang="en-US" dirty="0"/>
              <a:t>E.</a:t>
            </a:r>
          </a:p>
        </p:txBody>
      </p:sp>
      <p:sp>
        <p:nvSpPr>
          <p:cNvPr id="26" name="TextBox 25">
            <a:extLst>
              <a:ext uri="{FF2B5EF4-FFF2-40B4-BE49-F238E27FC236}">
                <a16:creationId xmlns:a16="http://schemas.microsoft.com/office/drawing/2014/main" id="{D16BECA0-7B4C-D549-94D8-6A29F0AC0D59}"/>
              </a:ext>
            </a:extLst>
          </p:cNvPr>
          <p:cNvSpPr txBox="1"/>
          <p:nvPr/>
        </p:nvSpPr>
        <p:spPr>
          <a:xfrm>
            <a:off x="-51820" y="2428703"/>
            <a:ext cx="379656" cy="369332"/>
          </a:xfrm>
          <a:prstGeom prst="rect">
            <a:avLst/>
          </a:prstGeom>
          <a:noFill/>
        </p:spPr>
        <p:txBody>
          <a:bodyPr wrap="none" rtlCol="0">
            <a:spAutoFit/>
          </a:bodyPr>
          <a:lstStyle/>
          <a:p>
            <a:r>
              <a:rPr lang="en-US" dirty="0"/>
              <a:t>D.</a:t>
            </a:r>
          </a:p>
        </p:txBody>
      </p:sp>
      <p:sp>
        <p:nvSpPr>
          <p:cNvPr id="27" name="TextBox 26">
            <a:extLst>
              <a:ext uri="{FF2B5EF4-FFF2-40B4-BE49-F238E27FC236}">
                <a16:creationId xmlns:a16="http://schemas.microsoft.com/office/drawing/2014/main" id="{3484F29E-BA3D-6D43-ADB1-0F8D61BCD042}"/>
              </a:ext>
            </a:extLst>
          </p:cNvPr>
          <p:cNvSpPr txBox="1"/>
          <p:nvPr/>
        </p:nvSpPr>
        <p:spPr>
          <a:xfrm>
            <a:off x="4679807" y="2516742"/>
            <a:ext cx="326436" cy="369332"/>
          </a:xfrm>
          <a:prstGeom prst="rect">
            <a:avLst/>
          </a:prstGeom>
          <a:noFill/>
        </p:spPr>
        <p:txBody>
          <a:bodyPr wrap="none" rtlCol="0">
            <a:spAutoFit/>
          </a:bodyPr>
          <a:lstStyle/>
          <a:p>
            <a:r>
              <a:rPr lang="en-US" dirty="0"/>
              <a:t>F.</a:t>
            </a:r>
          </a:p>
        </p:txBody>
      </p:sp>
      <p:sp>
        <p:nvSpPr>
          <p:cNvPr id="28" name="TextBox 27">
            <a:extLst>
              <a:ext uri="{FF2B5EF4-FFF2-40B4-BE49-F238E27FC236}">
                <a16:creationId xmlns:a16="http://schemas.microsoft.com/office/drawing/2014/main" id="{4120215C-3AD9-4446-854A-C9E10F8BB8DB}"/>
              </a:ext>
            </a:extLst>
          </p:cNvPr>
          <p:cNvSpPr txBox="1"/>
          <p:nvPr/>
        </p:nvSpPr>
        <p:spPr>
          <a:xfrm>
            <a:off x="-40869" y="4009960"/>
            <a:ext cx="388248" cy="369332"/>
          </a:xfrm>
          <a:prstGeom prst="rect">
            <a:avLst/>
          </a:prstGeom>
          <a:noFill/>
        </p:spPr>
        <p:txBody>
          <a:bodyPr wrap="none" rtlCol="0">
            <a:spAutoFit/>
          </a:bodyPr>
          <a:lstStyle/>
          <a:p>
            <a:r>
              <a:rPr lang="en-US" dirty="0"/>
              <a:t>G.</a:t>
            </a:r>
          </a:p>
        </p:txBody>
      </p:sp>
      <p:sp>
        <p:nvSpPr>
          <p:cNvPr id="29" name="TextBox 28">
            <a:extLst>
              <a:ext uri="{FF2B5EF4-FFF2-40B4-BE49-F238E27FC236}">
                <a16:creationId xmlns:a16="http://schemas.microsoft.com/office/drawing/2014/main" id="{0F1E6ADC-F1C6-BF47-8B14-4DBF73E3CB31}"/>
              </a:ext>
            </a:extLst>
          </p:cNvPr>
          <p:cNvSpPr txBox="1"/>
          <p:nvPr/>
        </p:nvSpPr>
        <p:spPr>
          <a:xfrm>
            <a:off x="3090650" y="3956122"/>
            <a:ext cx="386644" cy="369332"/>
          </a:xfrm>
          <a:prstGeom prst="rect">
            <a:avLst/>
          </a:prstGeom>
          <a:noFill/>
        </p:spPr>
        <p:txBody>
          <a:bodyPr wrap="none" rtlCol="0">
            <a:spAutoFit/>
          </a:bodyPr>
          <a:lstStyle/>
          <a:p>
            <a:r>
              <a:rPr lang="en-US" dirty="0"/>
              <a:t>H.</a:t>
            </a:r>
          </a:p>
        </p:txBody>
      </p:sp>
      <p:sp>
        <p:nvSpPr>
          <p:cNvPr id="30" name="TextBox 29">
            <a:extLst>
              <a:ext uri="{FF2B5EF4-FFF2-40B4-BE49-F238E27FC236}">
                <a16:creationId xmlns:a16="http://schemas.microsoft.com/office/drawing/2014/main" id="{3928B0E5-4706-FB45-87D6-EA75A4EC904F}"/>
              </a:ext>
            </a:extLst>
          </p:cNvPr>
          <p:cNvSpPr txBox="1"/>
          <p:nvPr/>
        </p:nvSpPr>
        <p:spPr>
          <a:xfrm>
            <a:off x="-15797" y="5424010"/>
            <a:ext cx="300082" cy="369332"/>
          </a:xfrm>
          <a:prstGeom prst="rect">
            <a:avLst/>
          </a:prstGeom>
          <a:noFill/>
        </p:spPr>
        <p:txBody>
          <a:bodyPr wrap="none" rtlCol="0">
            <a:spAutoFit/>
          </a:bodyPr>
          <a:lstStyle/>
          <a:p>
            <a:r>
              <a:rPr lang="en-US" dirty="0"/>
              <a:t>I.</a:t>
            </a:r>
          </a:p>
        </p:txBody>
      </p:sp>
      <p:sp>
        <p:nvSpPr>
          <p:cNvPr id="31" name="TextBox 30">
            <a:extLst>
              <a:ext uri="{FF2B5EF4-FFF2-40B4-BE49-F238E27FC236}">
                <a16:creationId xmlns:a16="http://schemas.microsoft.com/office/drawing/2014/main" id="{C2395088-CAFD-AB41-91F8-07DF86663047}"/>
              </a:ext>
            </a:extLst>
          </p:cNvPr>
          <p:cNvSpPr txBox="1"/>
          <p:nvPr/>
        </p:nvSpPr>
        <p:spPr>
          <a:xfrm>
            <a:off x="3076309" y="5445030"/>
            <a:ext cx="314060" cy="369332"/>
          </a:xfrm>
          <a:prstGeom prst="rect">
            <a:avLst/>
          </a:prstGeom>
          <a:noFill/>
        </p:spPr>
        <p:txBody>
          <a:bodyPr wrap="none" rtlCol="0">
            <a:spAutoFit/>
          </a:bodyPr>
          <a:lstStyle/>
          <a:p>
            <a:r>
              <a:rPr lang="en-US" dirty="0"/>
              <a:t>J.</a:t>
            </a:r>
          </a:p>
        </p:txBody>
      </p:sp>
      <p:sp>
        <p:nvSpPr>
          <p:cNvPr id="32" name="TextBox 31">
            <a:extLst>
              <a:ext uri="{FF2B5EF4-FFF2-40B4-BE49-F238E27FC236}">
                <a16:creationId xmlns:a16="http://schemas.microsoft.com/office/drawing/2014/main" id="{18D182D9-45E3-C842-A116-7C919BD7FC82}"/>
              </a:ext>
            </a:extLst>
          </p:cNvPr>
          <p:cNvSpPr txBox="1"/>
          <p:nvPr/>
        </p:nvSpPr>
        <p:spPr>
          <a:xfrm>
            <a:off x="44674" y="371557"/>
            <a:ext cx="376770" cy="369332"/>
          </a:xfrm>
          <a:prstGeom prst="rect">
            <a:avLst/>
          </a:prstGeom>
          <a:noFill/>
        </p:spPr>
        <p:txBody>
          <a:bodyPr wrap="none" rtlCol="0">
            <a:spAutoFit/>
          </a:bodyPr>
          <a:lstStyle/>
          <a:p>
            <a:r>
              <a:rPr lang="en-US" dirty="0"/>
              <a:t>A.</a:t>
            </a:r>
          </a:p>
        </p:txBody>
      </p:sp>
      <p:sp>
        <p:nvSpPr>
          <p:cNvPr id="33" name="TextBox 32">
            <a:extLst>
              <a:ext uri="{FF2B5EF4-FFF2-40B4-BE49-F238E27FC236}">
                <a16:creationId xmlns:a16="http://schemas.microsoft.com/office/drawing/2014/main" id="{8BE103B3-8F04-F741-87F5-91D389F78A6C}"/>
              </a:ext>
            </a:extLst>
          </p:cNvPr>
          <p:cNvSpPr txBox="1"/>
          <p:nvPr/>
        </p:nvSpPr>
        <p:spPr>
          <a:xfrm>
            <a:off x="2251173" y="379877"/>
            <a:ext cx="367408" cy="369332"/>
          </a:xfrm>
          <a:prstGeom prst="rect">
            <a:avLst/>
          </a:prstGeom>
          <a:noFill/>
        </p:spPr>
        <p:txBody>
          <a:bodyPr wrap="none" rtlCol="0">
            <a:spAutoFit/>
          </a:bodyPr>
          <a:lstStyle/>
          <a:p>
            <a:r>
              <a:rPr lang="en-US" dirty="0"/>
              <a:t>B.</a:t>
            </a:r>
          </a:p>
        </p:txBody>
      </p:sp>
      <p:sp>
        <p:nvSpPr>
          <p:cNvPr id="35" name="TextBox 34">
            <a:extLst>
              <a:ext uri="{FF2B5EF4-FFF2-40B4-BE49-F238E27FC236}">
                <a16:creationId xmlns:a16="http://schemas.microsoft.com/office/drawing/2014/main" id="{66DB5E30-E153-0C42-B9A4-6D764E31BF8C}"/>
              </a:ext>
            </a:extLst>
          </p:cNvPr>
          <p:cNvSpPr txBox="1"/>
          <p:nvPr/>
        </p:nvSpPr>
        <p:spPr>
          <a:xfrm>
            <a:off x="4554618" y="401766"/>
            <a:ext cx="365806" cy="369332"/>
          </a:xfrm>
          <a:prstGeom prst="rect">
            <a:avLst/>
          </a:prstGeom>
          <a:noFill/>
        </p:spPr>
        <p:txBody>
          <a:bodyPr wrap="none" rtlCol="0">
            <a:spAutoFit/>
          </a:bodyPr>
          <a:lstStyle/>
          <a:p>
            <a:r>
              <a:rPr lang="en-US" dirty="0"/>
              <a:t>C.</a:t>
            </a:r>
          </a:p>
        </p:txBody>
      </p:sp>
      <p:sp>
        <p:nvSpPr>
          <p:cNvPr id="38" name="TextBox 37">
            <a:extLst>
              <a:ext uri="{FF2B5EF4-FFF2-40B4-BE49-F238E27FC236}">
                <a16:creationId xmlns:a16="http://schemas.microsoft.com/office/drawing/2014/main" id="{E94E53ED-DE0A-194E-8617-E5A870C175D6}"/>
              </a:ext>
            </a:extLst>
          </p:cNvPr>
          <p:cNvSpPr txBox="1"/>
          <p:nvPr/>
        </p:nvSpPr>
        <p:spPr>
          <a:xfrm>
            <a:off x="1072037" y="463321"/>
            <a:ext cx="538417" cy="307777"/>
          </a:xfrm>
          <a:prstGeom prst="rect">
            <a:avLst/>
          </a:prstGeom>
          <a:noFill/>
        </p:spPr>
        <p:txBody>
          <a:bodyPr wrap="none" rtlCol="0">
            <a:spAutoFit/>
          </a:bodyPr>
          <a:lstStyle/>
          <a:p>
            <a:r>
              <a:rPr lang="en-US" sz="1400" dirty="0"/>
              <a:t>Total</a:t>
            </a:r>
          </a:p>
        </p:txBody>
      </p:sp>
      <p:sp>
        <p:nvSpPr>
          <p:cNvPr id="40" name="TextBox 39">
            <a:extLst>
              <a:ext uri="{FF2B5EF4-FFF2-40B4-BE49-F238E27FC236}">
                <a16:creationId xmlns:a16="http://schemas.microsoft.com/office/drawing/2014/main" id="{8419F331-F5CF-E148-8738-7F5E6A55D1FE}"/>
              </a:ext>
            </a:extLst>
          </p:cNvPr>
          <p:cNvSpPr txBox="1"/>
          <p:nvPr/>
        </p:nvSpPr>
        <p:spPr>
          <a:xfrm>
            <a:off x="3359765" y="463321"/>
            <a:ext cx="407419" cy="307777"/>
          </a:xfrm>
          <a:prstGeom prst="rect">
            <a:avLst/>
          </a:prstGeom>
          <a:noFill/>
        </p:spPr>
        <p:txBody>
          <a:bodyPr wrap="none" rtlCol="0">
            <a:spAutoFit/>
          </a:bodyPr>
          <a:lstStyle/>
          <a:p>
            <a:r>
              <a:rPr lang="en-US" sz="1400" dirty="0"/>
              <a:t>Fat</a:t>
            </a:r>
          </a:p>
        </p:txBody>
      </p:sp>
      <p:sp>
        <p:nvSpPr>
          <p:cNvPr id="41" name="TextBox 40">
            <a:extLst>
              <a:ext uri="{FF2B5EF4-FFF2-40B4-BE49-F238E27FC236}">
                <a16:creationId xmlns:a16="http://schemas.microsoft.com/office/drawing/2014/main" id="{351FDA2D-3883-0E44-95EA-FE0CEF96C53D}"/>
              </a:ext>
            </a:extLst>
          </p:cNvPr>
          <p:cNvSpPr txBox="1"/>
          <p:nvPr/>
        </p:nvSpPr>
        <p:spPr>
          <a:xfrm>
            <a:off x="5517883" y="461513"/>
            <a:ext cx="530915" cy="307777"/>
          </a:xfrm>
          <a:prstGeom prst="rect">
            <a:avLst/>
          </a:prstGeom>
          <a:noFill/>
        </p:spPr>
        <p:txBody>
          <a:bodyPr wrap="none" rtlCol="0">
            <a:spAutoFit/>
          </a:bodyPr>
          <a:lstStyle/>
          <a:p>
            <a:r>
              <a:rPr lang="en-US" sz="1400" dirty="0"/>
              <a:t>Lean</a:t>
            </a:r>
          </a:p>
        </p:txBody>
      </p:sp>
      <p:pic>
        <p:nvPicPr>
          <p:cNvPr id="10" name="Picture 9">
            <a:extLst>
              <a:ext uri="{FF2B5EF4-FFF2-40B4-BE49-F238E27FC236}">
                <a16:creationId xmlns:a16="http://schemas.microsoft.com/office/drawing/2014/main" id="{59BC0B33-EEEA-594E-816E-935FBA0FCD92}"/>
              </a:ext>
            </a:extLst>
          </p:cNvPr>
          <p:cNvPicPr>
            <a:picLocks noChangeAspect="1"/>
          </p:cNvPicPr>
          <p:nvPr/>
        </p:nvPicPr>
        <p:blipFill>
          <a:blip r:embed="rId11"/>
          <a:stretch>
            <a:fillRect/>
          </a:stretch>
        </p:blipFill>
        <p:spPr>
          <a:xfrm>
            <a:off x="5615753" y="5810863"/>
            <a:ext cx="1394848" cy="1097280"/>
          </a:xfrm>
          <a:prstGeom prst="rect">
            <a:avLst/>
          </a:prstGeom>
        </p:spPr>
      </p:pic>
      <p:pic>
        <p:nvPicPr>
          <p:cNvPr id="11" name="Picture 10">
            <a:extLst>
              <a:ext uri="{FF2B5EF4-FFF2-40B4-BE49-F238E27FC236}">
                <a16:creationId xmlns:a16="http://schemas.microsoft.com/office/drawing/2014/main" id="{29204972-A3BC-C745-88C1-A6B9A85AAED8}"/>
              </a:ext>
            </a:extLst>
          </p:cNvPr>
          <p:cNvPicPr>
            <a:picLocks noChangeAspect="1"/>
          </p:cNvPicPr>
          <p:nvPr/>
        </p:nvPicPr>
        <p:blipFill>
          <a:blip r:embed="rId12"/>
          <a:stretch>
            <a:fillRect/>
          </a:stretch>
        </p:blipFill>
        <p:spPr>
          <a:xfrm>
            <a:off x="4442625" y="5809024"/>
            <a:ext cx="1363851" cy="1097280"/>
          </a:xfrm>
          <a:prstGeom prst="rect">
            <a:avLst/>
          </a:prstGeom>
        </p:spPr>
      </p:pic>
      <p:sp>
        <p:nvSpPr>
          <p:cNvPr id="47" name="TextBox 46">
            <a:extLst>
              <a:ext uri="{FF2B5EF4-FFF2-40B4-BE49-F238E27FC236}">
                <a16:creationId xmlns:a16="http://schemas.microsoft.com/office/drawing/2014/main" id="{7EA7DA27-70AF-C140-85D8-FF3688096917}"/>
              </a:ext>
            </a:extLst>
          </p:cNvPr>
          <p:cNvSpPr txBox="1"/>
          <p:nvPr/>
        </p:nvSpPr>
        <p:spPr>
          <a:xfrm>
            <a:off x="4308792" y="5445030"/>
            <a:ext cx="362600" cy="369332"/>
          </a:xfrm>
          <a:prstGeom prst="rect">
            <a:avLst/>
          </a:prstGeom>
          <a:noFill/>
        </p:spPr>
        <p:txBody>
          <a:bodyPr wrap="none" rtlCol="0">
            <a:spAutoFit/>
          </a:bodyPr>
          <a:lstStyle/>
          <a:p>
            <a:r>
              <a:rPr lang="en-US" dirty="0"/>
              <a:t>K.</a:t>
            </a:r>
          </a:p>
        </p:txBody>
      </p:sp>
      <p:sp>
        <p:nvSpPr>
          <p:cNvPr id="48" name="TextBox 47">
            <a:extLst>
              <a:ext uri="{FF2B5EF4-FFF2-40B4-BE49-F238E27FC236}">
                <a16:creationId xmlns:a16="http://schemas.microsoft.com/office/drawing/2014/main" id="{D229F0CE-CA74-BE46-93E2-7F1B2E30F5E9}"/>
              </a:ext>
            </a:extLst>
          </p:cNvPr>
          <p:cNvSpPr txBox="1"/>
          <p:nvPr/>
        </p:nvSpPr>
        <p:spPr>
          <a:xfrm>
            <a:off x="5551019" y="5445030"/>
            <a:ext cx="340158" cy="369332"/>
          </a:xfrm>
          <a:prstGeom prst="rect">
            <a:avLst/>
          </a:prstGeom>
          <a:noFill/>
        </p:spPr>
        <p:txBody>
          <a:bodyPr wrap="none" rtlCol="0">
            <a:spAutoFit/>
          </a:bodyPr>
          <a:lstStyle/>
          <a:p>
            <a:r>
              <a:rPr lang="en-US" dirty="0"/>
              <a:t>L.</a:t>
            </a:r>
          </a:p>
        </p:txBody>
      </p:sp>
      <p:sp>
        <p:nvSpPr>
          <p:cNvPr id="49" name="TextBox 48">
            <a:extLst>
              <a:ext uri="{FF2B5EF4-FFF2-40B4-BE49-F238E27FC236}">
                <a16:creationId xmlns:a16="http://schemas.microsoft.com/office/drawing/2014/main" id="{E4BE7E81-2B65-DC47-BFE3-8FE2163DF8AF}"/>
              </a:ext>
            </a:extLst>
          </p:cNvPr>
          <p:cNvSpPr txBox="1"/>
          <p:nvPr/>
        </p:nvSpPr>
        <p:spPr>
          <a:xfrm>
            <a:off x="4770218" y="5685308"/>
            <a:ext cx="755335" cy="230832"/>
          </a:xfrm>
          <a:prstGeom prst="rect">
            <a:avLst/>
          </a:prstGeom>
          <a:noFill/>
        </p:spPr>
        <p:txBody>
          <a:bodyPr wrap="none" rtlCol="0">
            <a:spAutoFit/>
          </a:bodyPr>
          <a:lstStyle/>
          <a:p>
            <a:r>
              <a:rPr lang="en-US" sz="900" b="1" dirty="0"/>
              <a:t>Food Intake</a:t>
            </a:r>
          </a:p>
        </p:txBody>
      </p:sp>
      <p:sp>
        <p:nvSpPr>
          <p:cNvPr id="50" name="TextBox 49">
            <a:extLst>
              <a:ext uri="{FF2B5EF4-FFF2-40B4-BE49-F238E27FC236}">
                <a16:creationId xmlns:a16="http://schemas.microsoft.com/office/drawing/2014/main" id="{BE9203AF-87D0-0A4C-B161-50D8419730E8}"/>
              </a:ext>
            </a:extLst>
          </p:cNvPr>
          <p:cNvSpPr txBox="1"/>
          <p:nvPr/>
        </p:nvSpPr>
        <p:spPr>
          <a:xfrm>
            <a:off x="5910129" y="5685308"/>
            <a:ext cx="914033" cy="230832"/>
          </a:xfrm>
          <a:prstGeom prst="rect">
            <a:avLst/>
          </a:prstGeom>
          <a:noFill/>
        </p:spPr>
        <p:txBody>
          <a:bodyPr wrap="none" rtlCol="0">
            <a:spAutoFit/>
          </a:bodyPr>
          <a:lstStyle/>
          <a:p>
            <a:r>
              <a:rPr lang="en-US" sz="900" b="1" dirty="0"/>
              <a:t>Energy Balance</a:t>
            </a:r>
          </a:p>
        </p:txBody>
      </p:sp>
    </p:spTree>
    <p:extLst>
      <p:ext uri="{BB962C8B-B14F-4D97-AF65-F5344CB8AC3E}">
        <p14:creationId xmlns:p14="http://schemas.microsoft.com/office/powerpoint/2010/main" val="1254278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9702B9DA-938F-4346-8F64-99366E8381FD}"/>
              </a:ext>
            </a:extLst>
          </p:cNvPr>
          <p:cNvPicPr>
            <a:picLocks noChangeAspect="1"/>
          </p:cNvPicPr>
          <p:nvPr/>
        </p:nvPicPr>
        <p:blipFill>
          <a:blip r:embed="rId2"/>
          <a:stretch>
            <a:fillRect/>
          </a:stretch>
        </p:blipFill>
        <p:spPr>
          <a:xfrm>
            <a:off x="29687" y="6364992"/>
            <a:ext cx="6858000" cy="2767853"/>
          </a:xfrm>
          <a:prstGeom prst="rect">
            <a:avLst/>
          </a:prstGeom>
        </p:spPr>
      </p:pic>
      <p:pic>
        <p:nvPicPr>
          <p:cNvPr id="25" name="Picture 24">
            <a:extLst>
              <a:ext uri="{FF2B5EF4-FFF2-40B4-BE49-F238E27FC236}">
                <a16:creationId xmlns:a16="http://schemas.microsoft.com/office/drawing/2014/main" id="{666DD8BB-12F6-E541-8A12-3A10A3581F55}"/>
              </a:ext>
            </a:extLst>
          </p:cNvPr>
          <p:cNvPicPr>
            <a:picLocks noChangeAspect="1"/>
          </p:cNvPicPr>
          <p:nvPr/>
        </p:nvPicPr>
        <p:blipFill>
          <a:blip r:embed="rId3"/>
          <a:stretch>
            <a:fillRect/>
          </a:stretch>
        </p:blipFill>
        <p:spPr>
          <a:xfrm>
            <a:off x="68411" y="3204301"/>
            <a:ext cx="3983929" cy="1828800"/>
          </a:xfrm>
          <a:prstGeom prst="rect">
            <a:avLst/>
          </a:prstGeom>
        </p:spPr>
      </p:pic>
      <p:sp>
        <p:nvSpPr>
          <p:cNvPr id="5" name="TextBox 4">
            <a:extLst>
              <a:ext uri="{FF2B5EF4-FFF2-40B4-BE49-F238E27FC236}">
                <a16:creationId xmlns:a16="http://schemas.microsoft.com/office/drawing/2014/main" id="{153507E1-28EE-A246-B32F-F814A879E23A}"/>
              </a:ext>
            </a:extLst>
          </p:cNvPr>
          <p:cNvSpPr txBox="1"/>
          <p:nvPr/>
        </p:nvSpPr>
        <p:spPr>
          <a:xfrm>
            <a:off x="2091929" y="6330922"/>
            <a:ext cx="348172" cy="246221"/>
          </a:xfrm>
          <a:prstGeom prst="rect">
            <a:avLst/>
          </a:prstGeom>
          <a:noFill/>
        </p:spPr>
        <p:txBody>
          <a:bodyPr wrap="none" rtlCol="0">
            <a:spAutoFit/>
          </a:bodyPr>
          <a:lstStyle/>
          <a:p>
            <a:r>
              <a:rPr lang="en-US" sz="1000" b="1" dirty="0"/>
              <a:t>Fat</a:t>
            </a:r>
          </a:p>
        </p:txBody>
      </p:sp>
      <p:sp>
        <p:nvSpPr>
          <p:cNvPr id="6" name="TextBox 5">
            <a:extLst>
              <a:ext uri="{FF2B5EF4-FFF2-40B4-BE49-F238E27FC236}">
                <a16:creationId xmlns:a16="http://schemas.microsoft.com/office/drawing/2014/main" id="{B06C6406-104D-8848-824E-59D15843DC3C}"/>
              </a:ext>
            </a:extLst>
          </p:cNvPr>
          <p:cNvSpPr txBox="1"/>
          <p:nvPr/>
        </p:nvSpPr>
        <p:spPr>
          <a:xfrm>
            <a:off x="3424870" y="6330922"/>
            <a:ext cx="431528" cy="246221"/>
          </a:xfrm>
          <a:prstGeom prst="rect">
            <a:avLst/>
          </a:prstGeom>
          <a:noFill/>
        </p:spPr>
        <p:txBody>
          <a:bodyPr wrap="none" rtlCol="0">
            <a:spAutoFit/>
          </a:bodyPr>
          <a:lstStyle/>
          <a:p>
            <a:r>
              <a:rPr lang="en-US" sz="1000" b="1" dirty="0"/>
              <a:t>Lean</a:t>
            </a:r>
          </a:p>
        </p:txBody>
      </p:sp>
      <p:sp>
        <p:nvSpPr>
          <p:cNvPr id="8" name="TextBox 7">
            <a:extLst>
              <a:ext uri="{FF2B5EF4-FFF2-40B4-BE49-F238E27FC236}">
                <a16:creationId xmlns:a16="http://schemas.microsoft.com/office/drawing/2014/main" id="{ECCC37AB-EF07-244D-AE8A-C99D14D52D8A}"/>
              </a:ext>
            </a:extLst>
          </p:cNvPr>
          <p:cNvSpPr txBox="1"/>
          <p:nvPr/>
        </p:nvSpPr>
        <p:spPr>
          <a:xfrm>
            <a:off x="676388" y="6330922"/>
            <a:ext cx="457176" cy="246221"/>
          </a:xfrm>
          <a:prstGeom prst="rect">
            <a:avLst/>
          </a:prstGeom>
          <a:noFill/>
        </p:spPr>
        <p:txBody>
          <a:bodyPr wrap="none" rtlCol="0">
            <a:spAutoFit/>
          </a:bodyPr>
          <a:lstStyle/>
          <a:p>
            <a:r>
              <a:rPr lang="en-US" sz="1000" b="1" dirty="0"/>
              <a:t>Total</a:t>
            </a:r>
          </a:p>
        </p:txBody>
      </p:sp>
      <p:sp>
        <p:nvSpPr>
          <p:cNvPr id="9" name="TextBox 8">
            <a:extLst>
              <a:ext uri="{FF2B5EF4-FFF2-40B4-BE49-F238E27FC236}">
                <a16:creationId xmlns:a16="http://schemas.microsoft.com/office/drawing/2014/main" id="{78CA62B8-249F-2545-ADFD-3CB7C722606B}"/>
              </a:ext>
            </a:extLst>
          </p:cNvPr>
          <p:cNvSpPr txBox="1"/>
          <p:nvPr/>
        </p:nvSpPr>
        <p:spPr>
          <a:xfrm>
            <a:off x="5306737" y="6330922"/>
            <a:ext cx="516488" cy="246221"/>
          </a:xfrm>
          <a:prstGeom prst="rect">
            <a:avLst/>
          </a:prstGeom>
          <a:noFill/>
        </p:spPr>
        <p:txBody>
          <a:bodyPr wrap="none" rtlCol="0">
            <a:spAutoFit/>
          </a:bodyPr>
          <a:lstStyle/>
          <a:p>
            <a:r>
              <a:rPr lang="en-US" sz="1000" b="1" dirty="0"/>
              <a:t>Tissue</a:t>
            </a:r>
          </a:p>
        </p:txBody>
      </p:sp>
      <p:sp>
        <p:nvSpPr>
          <p:cNvPr id="10" name="TextBox 9">
            <a:extLst>
              <a:ext uri="{FF2B5EF4-FFF2-40B4-BE49-F238E27FC236}">
                <a16:creationId xmlns:a16="http://schemas.microsoft.com/office/drawing/2014/main" id="{9A3E2F01-7667-7347-B07D-B72DBFA0F418}"/>
              </a:ext>
            </a:extLst>
          </p:cNvPr>
          <p:cNvSpPr txBox="1"/>
          <p:nvPr/>
        </p:nvSpPr>
        <p:spPr>
          <a:xfrm>
            <a:off x="560106" y="7784861"/>
            <a:ext cx="540533" cy="246221"/>
          </a:xfrm>
          <a:prstGeom prst="rect">
            <a:avLst/>
          </a:prstGeom>
          <a:noFill/>
        </p:spPr>
        <p:txBody>
          <a:bodyPr wrap="none" rtlCol="0">
            <a:spAutoFit/>
          </a:bodyPr>
          <a:lstStyle/>
          <a:p>
            <a:r>
              <a:rPr lang="en-US" sz="1000" b="1" dirty="0"/>
              <a:t>Insulin</a:t>
            </a:r>
          </a:p>
        </p:txBody>
      </p:sp>
      <p:sp>
        <p:nvSpPr>
          <p:cNvPr id="11" name="TextBox 10">
            <a:extLst>
              <a:ext uri="{FF2B5EF4-FFF2-40B4-BE49-F238E27FC236}">
                <a16:creationId xmlns:a16="http://schemas.microsoft.com/office/drawing/2014/main" id="{29AE0C47-75ED-444C-89AE-A0B5A2412B2A}"/>
              </a:ext>
            </a:extLst>
          </p:cNvPr>
          <p:cNvSpPr txBox="1"/>
          <p:nvPr/>
        </p:nvSpPr>
        <p:spPr>
          <a:xfrm>
            <a:off x="1841176" y="7784861"/>
            <a:ext cx="604653" cy="246221"/>
          </a:xfrm>
          <a:prstGeom prst="rect">
            <a:avLst/>
          </a:prstGeom>
          <a:noFill/>
        </p:spPr>
        <p:txBody>
          <a:bodyPr wrap="none" rtlCol="0">
            <a:spAutoFit/>
          </a:bodyPr>
          <a:lstStyle/>
          <a:p>
            <a:r>
              <a:rPr lang="en-US" sz="1000" b="1" dirty="0"/>
              <a:t>Glucose</a:t>
            </a:r>
          </a:p>
        </p:txBody>
      </p:sp>
      <p:sp>
        <p:nvSpPr>
          <p:cNvPr id="12" name="TextBox 11">
            <a:extLst>
              <a:ext uri="{FF2B5EF4-FFF2-40B4-BE49-F238E27FC236}">
                <a16:creationId xmlns:a16="http://schemas.microsoft.com/office/drawing/2014/main" id="{99DBAFC4-E67E-B348-842B-B082E131DF8A}"/>
              </a:ext>
            </a:extLst>
          </p:cNvPr>
          <p:cNvSpPr txBox="1"/>
          <p:nvPr/>
        </p:nvSpPr>
        <p:spPr>
          <a:xfrm>
            <a:off x="3294655" y="7784861"/>
            <a:ext cx="458780" cy="246221"/>
          </a:xfrm>
          <a:prstGeom prst="rect">
            <a:avLst/>
          </a:prstGeom>
          <a:noFill/>
        </p:spPr>
        <p:txBody>
          <a:bodyPr wrap="none" rtlCol="0">
            <a:spAutoFit/>
          </a:bodyPr>
          <a:lstStyle/>
          <a:p>
            <a:r>
              <a:rPr lang="en-US" sz="1000" b="1" dirty="0"/>
              <a:t>TAGs</a:t>
            </a:r>
          </a:p>
        </p:txBody>
      </p:sp>
      <p:sp>
        <p:nvSpPr>
          <p:cNvPr id="13" name="TextBox 12">
            <a:extLst>
              <a:ext uri="{FF2B5EF4-FFF2-40B4-BE49-F238E27FC236}">
                <a16:creationId xmlns:a16="http://schemas.microsoft.com/office/drawing/2014/main" id="{9EA7A1F8-E216-C04F-91F8-998A2B07E5C0}"/>
              </a:ext>
            </a:extLst>
          </p:cNvPr>
          <p:cNvSpPr txBox="1"/>
          <p:nvPr/>
        </p:nvSpPr>
        <p:spPr>
          <a:xfrm>
            <a:off x="4490933" y="7784861"/>
            <a:ext cx="792205" cy="246221"/>
          </a:xfrm>
          <a:prstGeom prst="rect">
            <a:avLst/>
          </a:prstGeom>
          <a:noFill/>
        </p:spPr>
        <p:txBody>
          <a:bodyPr wrap="none" rtlCol="0">
            <a:spAutoFit/>
          </a:bodyPr>
          <a:lstStyle/>
          <a:p>
            <a:r>
              <a:rPr lang="en-US" sz="1000" b="1" dirty="0"/>
              <a:t>Cholesterol</a:t>
            </a:r>
          </a:p>
        </p:txBody>
      </p:sp>
      <p:sp>
        <p:nvSpPr>
          <p:cNvPr id="14" name="TextBox 13">
            <a:extLst>
              <a:ext uri="{FF2B5EF4-FFF2-40B4-BE49-F238E27FC236}">
                <a16:creationId xmlns:a16="http://schemas.microsoft.com/office/drawing/2014/main" id="{2445F162-07B8-9940-A186-F6DAA113E7C3}"/>
              </a:ext>
            </a:extLst>
          </p:cNvPr>
          <p:cNvSpPr txBox="1"/>
          <p:nvPr/>
        </p:nvSpPr>
        <p:spPr>
          <a:xfrm>
            <a:off x="5903352" y="7784861"/>
            <a:ext cx="519694" cy="246221"/>
          </a:xfrm>
          <a:prstGeom prst="rect">
            <a:avLst/>
          </a:prstGeom>
          <a:noFill/>
        </p:spPr>
        <p:txBody>
          <a:bodyPr wrap="none" rtlCol="0">
            <a:spAutoFit/>
          </a:bodyPr>
          <a:lstStyle/>
          <a:p>
            <a:r>
              <a:rPr lang="en-US" sz="1000" b="1" dirty="0"/>
              <a:t>NEFAs</a:t>
            </a:r>
          </a:p>
        </p:txBody>
      </p:sp>
      <p:sp>
        <p:nvSpPr>
          <p:cNvPr id="15" name="TextBox 14">
            <a:extLst>
              <a:ext uri="{FF2B5EF4-FFF2-40B4-BE49-F238E27FC236}">
                <a16:creationId xmlns:a16="http://schemas.microsoft.com/office/drawing/2014/main" id="{F86469D6-94C6-744B-8D5C-A847B82AEF89}"/>
              </a:ext>
            </a:extLst>
          </p:cNvPr>
          <p:cNvSpPr txBox="1"/>
          <p:nvPr/>
        </p:nvSpPr>
        <p:spPr>
          <a:xfrm>
            <a:off x="29687" y="6141311"/>
            <a:ext cx="336695" cy="400110"/>
          </a:xfrm>
          <a:prstGeom prst="rect">
            <a:avLst/>
          </a:prstGeom>
          <a:noFill/>
        </p:spPr>
        <p:txBody>
          <a:bodyPr wrap="none" rtlCol="0">
            <a:spAutoFit/>
          </a:bodyPr>
          <a:lstStyle/>
          <a:p>
            <a:r>
              <a:rPr lang="en-US" sz="2000" b="1" dirty="0"/>
              <a:t>J.</a:t>
            </a:r>
          </a:p>
        </p:txBody>
      </p:sp>
      <p:sp>
        <p:nvSpPr>
          <p:cNvPr id="16" name="TextBox 15">
            <a:extLst>
              <a:ext uri="{FF2B5EF4-FFF2-40B4-BE49-F238E27FC236}">
                <a16:creationId xmlns:a16="http://schemas.microsoft.com/office/drawing/2014/main" id="{AEAE98AF-0423-E748-B70C-E9763B5CC985}"/>
              </a:ext>
            </a:extLst>
          </p:cNvPr>
          <p:cNvSpPr txBox="1"/>
          <p:nvPr/>
        </p:nvSpPr>
        <p:spPr>
          <a:xfrm>
            <a:off x="1448348" y="6141311"/>
            <a:ext cx="394660" cy="400110"/>
          </a:xfrm>
          <a:prstGeom prst="rect">
            <a:avLst/>
          </a:prstGeom>
          <a:noFill/>
        </p:spPr>
        <p:txBody>
          <a:bodyPr wrap="none" rtlCol="0">
            <a:spAutoFit/>
          </a:bodyPr>
          <a:lstStyle/>
          <a:p>
            <a:r>
              <a:rPr lang="en-US" sz="2000" b="1" dirty="0"/>
              <a:t>K.</a:t>
            </a:r>
          </a:p>
        </p:txBody>
      </p:sp>
      <p:sp>
        <p:nvSpPr>
          <p:cNvPr id="17" name="TextBox 16">
            <a:extLst>
              <a:ext uri="{FF2B5EF4-FFF2-40B4-BE49-F238E27FC236}">
                <a16:creationId xmlns:a16="http://schemas.microsoft.com/office/drawing/2014/main" id="{3572B1FB-F7CB-7241-85EE-5A06A02A0006}"/>
              </a:ext>
            </a:extLst>
          </p:cNvPr>
          <p:cNvSpPr txBox="1"/>
          <p:nvPr/>
        </p:nvSpPr>
        <p:spPr>
          <a:xfrm>
            <a:off x="2788023" y="6141311"/>
            <a:ext cx="362600" cy="400110"/>
          </a:xfrm>
          <a:prstGeom prst="rect">
            <a:avLst/>
          </a:prstGeom>
          <a:noFill/>
        </p:spPr>
        <p:txBody>
          <a:bodyPr wrap="none" rtlCol="0">
            <a:spAutoFit/>
          </a:bodyPr>
          <a:lstStyle/>
          <a:p>
            <a:r>
              <a:rPr lang="en-US" sz="2000" b="1" dirty="0"/>
              <a:t>L.</a:t>
            </a:r>
          </a:p>
        </p:txBody>
      </p:sp>
      <p:sp>
        <p:nvSpPr>
          <p:cNvPr id="18" name="TextBox 17">
            <a:extLst>
              <a:ext uri="{FF2B5EF4-FFF2-40B4-BE49-F238E27FC236}">
                <a16:creationId xmlns:a16="http://schemas.microsoft.com/office/drawing/2014/main" id="{9B63767D-CE1E-D54D-B4AC-67DD79100D1C}"/>
              </a:ext>
            </a:extLst>
          </p:cNvPr>
          <p:cNvSpPr txBox="1"/>
          <p:nvPr/>
        </p:nvSpPr>
        <p:spPr>
          <a:xfrm>
            <a:off x="4207226" y="6141311"/>
            <a:ext cx="478016" cy="400110"/>
          </a:xfrm>
          <a:prstGeom prst="rect">
            <a:avLst/>
          </a:prstGeom>
          <a:noFill/>
        </p:spPr>
        <p:txBody>
          <a:bodyPr wrap="none" rtlCol="0">
            <a:spAutoFit/>
          </a:bodyPr>
          <a:lstStyle/>
          <a:p>
            <a:r>
              <a:rPr lang="en-US" sz="2000" b="1" dirty="0"/>
              <a:t>M.</a:t>
            </a:r>
          </a:p>
        </p:txBody>
      </p:sp>
      <p:sp>
        <p:nvSpPr>
          <p:cNvPr id="19" name="TextBox 18">
            <a:extLst>
              <a:ext uri="{FF2B5EF4-FFF2-40B4-BE49-F238E27FC236}">
                <a16:creationId xmlns:a16="http://schemas.microsoft.com/office/drawing/2014/main" id="{EC05B944-5B7B-A140-9EA4-A3B853D323DF}"/>
              </a:ext>
            </a:extLst>
          </p:cNvPr>
          <p:cNvSpPr txBox="1"/>
          <p:nvPr/>
        </p:nvSpPr>
        <p:spPr>
          <a:xfrm>
            <a:off x="10371" y="7634320"/>
            <a:ext cx="421910" cy="400110"/>
          </a:xfrm>
          <a:prstGeom prst="rect">
            <a:avLst/>
          </a:prstGeom>
          <a:noFill/>
        </p:spPr>
        <p:txBody>
          <a:bodyPr wrap="none" rtlCol="0">
            <a:spAutoFit/>
          </a:bodyPr>
          <a:lstStyle/>
          <a:p>
            <a:r>
              <a:rPr lang="en-US" sz="2000" b="1" dirty="0"/>
              <a:t>N.</a:t>
            </a:r>
          </a:p>
        </p:txBody>
      </p:sp>
      <p:sp>
        <p:nvSpPr>
          <p:cNvPr id="20" name="TextBox 19">
            <a:extLst>
              <a:ext uri="{FF2B5EF4-FFF2-40B4-BE49-F238E27FC236}">
                <a16:creationId xmlns:a16="http://schemas.microsoft.com/office/drawing/2014/main" id="{5D4713C2-B97E-3940-B1E0-83EDA6E95935}"/>
              </a:ext>
            </a:extLst>
          </p:cNvPr>
          <p:cNvSpPr txBox="1"/>
          <p:nvPr/>
        </p:nvSpPr>
        <p:spPr>
          <a:xfrm>
            <a:off x="1378925" y="7634320"/>
            <a:ext cx="422936" cy="400110"/>
          </a:xfrm>
          <a:prstGeom prst="rect">
            <a:avLst/>
          </a:prstGeom>
          <a:noFill/>
        </p:spPr>
        <p:txBody>
          <a:bodyPr wrap="none" rtlCol="0">
            <a:spAutoFit/>
          </a:bodyPr>
          <a:lstStyle/>
          <a:p>
            <a:r>
              <a:rPr lang="en-US" sz="2000" b="1" dirty="0"/>
              <a:t>O.</a:t>
            </a:r>
          </a:p>
        </p:txBody>
      </p:sp>
      <p:sp>
        <p:nvSpPr>
          <p:cNvPr id="21" name="TextBox 20">
            <a:extLst>
              <a:ext uri="{FF2B5EF4-FFF2-40B4-BE49-F238E27FC236}">
                <a16:creationId xmlns:a16="http://schemas.microsoft.com/office/drawing/2014/main" id="{F539871D-78E3-5542-8914-C1FF72FD39A8}"/>
              </a:ext>
            </a:extLst>
          </p:cNvPr>
          <p:cNvSpPr txBox="1"/>
          <p:nvPr/>
        </p:nvSpPr>
        <p:spPr>
          <a:xfrm>
            <a:off x="2725757" y="7634320"/>
            <a:ext cx="361574" cy="400110"/>
          </a:xfrm>
          <a:prstGeom prst="rect">
            <a:avLst/>
          </a:prstGeom>
          <a:noFill/>
        </p:spPr>
        <p:txBody>
          <a:bodyPr wrap="none" rtlCol="0">
            <a:spAutoFit/>
          </a:bodyPr>
          <a:lstStyle/>
          <a:p>
            <a:r>
              <a:rPr lang="en-US" sz="2000" b="1" dirty="0"/>
              <a:t>P.</a:t>
            </a:r>
          </a:p>
        </p:txBody>
      </p:sp>
      <p:sp>
        <p:nvSpPr>
          <p:cNvPr id="22" name="TextBox 21">
            <a:extLst>
              <a:ext uri="{FF2B5EF4-FFF2-40B4-BE49-F238E27FC236}">
                <a16:creationId xmlns:a16="http://schemas.microsoft.com/office/drawing/2014/main" id="{58E51ABD-88EA-6F49-B9AE-FF651612D131}"/>
              </a:ext>
            </a:extLst>
          </p:cNvPr>
          <p:cNvSpPr txBox="1"/>
          <p:nvPr/>
        </p:nvSpPr>
        <p:spPr>
          <a:xfrm>
            <a:off x="4069965" y="7634320"/>
            <a:ext cx="429926" cy="400110"/>
          </a:xfrm>
          <a:prstGeom prst="rect">
            <a:avLst/>
          </a:prstGeom>
          <a:noFill/>
        </p:spPr>
        <p:txBody>
          <a:bodyPr wrap="none" rtlCol="0">
            <a:spAutoFit/>
          </a:bodyPr>
          <a:lstStyle/>
          <a:p>
            <a:r>
              <a:rPr lang="en-US" sz="2000" b="1" dirty="0"/>
              <a:t>Q.</a:t>
            </a:r>
          </a:p>
        </p:txBody>
      </p:sp>
      <p:sp>
        <p:nvSpPr>
          <p:cNvPr id="23" name="TextBox 22">
            <a:extLst>
              <a:ext uri="{FF2B5EF4-FFF2-40B4-BE49-F238E27FC236}">
                <a16:creationId xmlns:a16="http://schemas.microsoft.com/office/drawing/2014/main" id="{23C760B0-8DA1-5849-84ED-03543BEC963B}"/>
              </a:ext>
            </a:extLst>
          </p:cNvPr>
          <p:cNvSpPr txBox="1"/>
          <p:nvPr/>
        </p:nvSpPr>
        <p:spPr>
          <a:xfrm>
            <a:off x="5416795" y="7634320"/>
            <a:ext cx="399148" cy="400110"/>
          </a:xfrm>
          <a:prstGeom prst="rect">
            <a:avLst/>
          </a:prstGeom>
          <a:noFill/>
        </p:spPr>
        <p:txBody>
          <a:bodyPr wrap="none" rtlCol="0">
            <a:spAutoFit/>
          </a:bodyPr>
          <a:lstStyle/>
          <a:p>
            <a:r>
              <a:rPr lang="en-US" sz="2000" b="1" dirty="0"/>
              <a:t>R.</a:t>
            </a:r>
          </a:p>
        </p:txBody>
      </p:sp>
      <p:pic>
        <p:nvPicPr>
          <p:cNvPr id="4" name="Picture 3">
            <a:extLst>
              <a:ext uri="{FF2B5EF4-FFF2-40B4-BE49-F238E27FC236}">
                <a16:creationId xmlns:a16="http://schemas.microsoft.com/office/drawing/2014/main" id="{1E0E886A-B0C9-E046-9F4C-5DBD93B03F7E}"/>
              </a:ext>
            </a:extLst>
          </p:cNvPr>
          <p:cNvPicPr>
            <a:picLocks noChangeAspect="1"/>
          </p:cNvPicPr>
          <p:nvPr/>
        </p:nvPicPr>
        <p:blipFill>
          <a:blip r:embed="rId4"/>
          <a:stretch>
            <a:fillRect/>
          </a:stretch>
        </p:blipFill>
        <p:spPr>
          <a:xfrm>
            <a:off x="156456" y="4809993"/>
            <a:ext cx="2926080" cy="1326449"/>
          </a:xfrm>
          <a:prstGeom prst="rect">
            <a:avLst/>
          </a:prstGeom>
        </p:spPr>
      </p:pic>
      <p:pic>
        <p:nvPicPr>
          <p:cNvPr id="7" name="Picture 6">
            <a:extLst>
              <a:ext uri="{FF2B5EF4-FFF2-40B4-BE49-F238E27FC236}">
                <a16:creationId xmlns:a16="http://schemas.microsoft.com/office/drawing/2014/main" id="{9B5A89E8-E4CA-4E4D-99AA-A6122F2DCFA6}"/>
              </a:ext>
            </a:extLst>
          </p:cNvPr>
          <p:cNvPicPr>
            <a:picLocks noChangeAspect="1"/>
          </p:cNvPicPr>
          <p:nvPr/>
        </p:nvPicPr>
        <p:blipFill>
          <a:blip r:embed="rId5"/>
          <a:stretch>
            <a:fillRect/>
          </a:stretch>
        </p:blipFill>
        <p:spPr>
          <a:xfrm>
            <a:off x="112077" y="285468"/>
            <a:ext cx="2926080" cy="1326449"/>
          </a:xfrm>
          <a:prstGeom prst="rect">
            <a:avLst/>
          </a:prstGeom>
        </p:spPr>
      </p:pic>
      <p:pic>
        <p:nvPicPr>
          <p:cNvPr id="28" name="Picture 27">
            <a:extLst>
              <a:ext uri="{FF2B5EF4-FFF2-40B4-BE49-F238E27FC236}">
                <a16:creationId xmlns:a16="http://schemas.microsoft.com/office/drawing/2014/main" id="{BF14DDE0-76C3-1F46-8967-A2321F0798DA}"/>
              </a:ext>
            </a:extLst>
          </p:cNvPr>
          <p:cNvPicPr>
            <a:picLocks noChangeAspect="1"/>
          </p:cNvPicPr>
          <p:nvPr/>
        </p:nvPicPr>
        <p:blipFill>
          <a:blip r:embed="rId6"/>
          <a:stretch>
            <a:fillRect/>
          </a:stretch>
        </p:blipFill>
        <p:spPr>
          <a:xfrm>
            <a:off x="84756" y="1736314"/>
            <a:ext cx="2953401" cy="1491142"/>
          </a:xfrm>
          <a:prstGeom prst="rect">
            <a:avLst/>
          </a:prstGeom>
        </p:spPr>
      </p:pic>
      <p:pic>
        <p:nvPicPr>
          <p:cNvPr id="29" name="Picture 28">
            <a:extLst>
              <a:ext uri="{FF2B5EF4-FFF2-40B4-BE49-F238E27FC236}">
                <a16:creationId xmlns:a16="http://schemas.microsoft.com/office/drawing/2014/main" id="{49229825-31ED-8E42-B123-9AB1FEA17CA0}"/>
              </a:ext>
            </a:extLst>
          </p:cNvPr>
          <p:cNvPicPr>
            <a:picLocks noChangeAspect="1"/>
          </p:cNvPicPr>
          <p:nvPr/>
        </p:nvPicPr>
        <p:blipFill rotWithShape="1">
          <a:blip r:embed="rId7"/>
          <a:srcRect l="88615" t="41440" b="47404"/>
          <a:stretch/>
        </p:blipFill>
        <p:spPr>
          <a:xfrm>
            <a:off x="2288812" y="1056552"/>
            <a:ext cx="691737" cy="277511"/>
          </a:xfrm>
          <a:prstGeom prst="rect">
            <a:avLst/>
          </a:prstGeom>
          <a:ln w="3175">
            <a:solidFill>
              <a:schemeClr val="tx1"/>
            </a:solidFill>
          </a:ln>
        </p:spPr>
      </p:pic>
      <p:pic>
        <p:nvPicPr>
          <p:cNvPr id="31" name="Picture 30">
            <a:extLst>
              <a:ext uri="{FF2B5EF4-FFF2-40B4-BE49-F238E27FC236}">
                <a16:creationId xmlns:a16="http://schemas.microsoft.com/office/drawing/2014/main" id="{2225F577-6984-1643-ADFE-C1900526D6A0}"/>
              </a:ext>
            </a:extLst>
          </p:cNvPr>
          <p:cNvPicPr>
            <a:picLocks noChangeAspect="1"/>
          </p:cNvPicPr>
          <p:nvPr/>
        </p:nvPicPr>
        <p:blipFill>
          <a:blip r:embed="rId8"/>
          <a:stretch>
            <a:fillRect/>
          </a:stretch>
        </p:blipFill>
        <p:spPr>
          <a:xfrm>
            <a:off x="3089458" y="4787417"/>
            <a:ext cx="1985028" cy="1371600"/>
          </a:xfrm>
          <a:prstGeom prst="rect">
            <a:avLst/>
          </a:prstGeom>
        </p:spPr>
      </p:pic>
      <p:pic>
        <p:nvPicPr>
          <p:cNvPr id="36" name="Picture 35">
            <a:extLst>
              <a:ext uri="{FF2B5EF4-FFF2-40B4-BE49-F238E27FC236}">
                <a16:creationId xmlns:a16="http://schemas.microsoft.com/office/drawing/2014/main" id="{A51874FF-955B-7348-BF16-E2142130C586}"/>
              </a:ext>
            </a:extLst>
          </p:cNvPr>
          <p:cNvPicPr>
            <a:picLocks noChangeAspect="1"/>
          </p:cNvPicPr>
          <p:nvPr/>
        </p:nvPicPr>
        <p:blipFill>
          <a:blip r:embed="rId9"/>
          <a:stretch>
            <a:fillRect/>
          </a:stretch>
        </p:blipFill>
        <p:spPr>
          <a:xfrm>
            <a:off x="2985070" y="1808107"/>
            <a:ext cx="1950567" cy="1371600"/>
          </a:xfrm>
          <a:prstGeom prst="rect">
            <a:avLst/>
          </a:prstGeom>
        </p:spPr>
      </p:pic>
      <p:sp>
        <p:nvSpPr>
          <p:cNvPr id="32" name="TextBox 31">
            <a:extLst>
              <a:ext uri="{FF2B5EF4-FFF2-40B4-BE49-F238E27FC236}">
                <a16:creationId xmlns:a16="http://schemas.microsoft.com/office/drawing/2014/main" id="{7AEC3538-6E2C-3645-9BDD-CCF0E2755B32}"/>
              </a:ext>
            </a:extLst>
          </p:cNvPr>
          <p:cNvSpPr txBox="1"/>
          <p:nvPr/>
        </p:nvSpPr>
        <p:spPr>
          <a:xfrm>
            <a:off x="1184441" y="119151"/>
            <a:ext cx="1034257" cy="253916"/>
          </a:xfrm>
          <a:prstGeom prst="rect">
            <a:avLst/>
          </a:prstGeom>
          <a:noFill/>
        </p:spPr>
        <p:txBody>
          <a:bodyPr wrap="none" rtlCol="0">
            <a:spAutoFit/>
          </a:bodyPr>
          <a:lstStyle/>
          <a:p>
            <a:r>
              <a:rPr lang="en-US" sz="1000" b="1" dirty="0"/>
              <a:t>Metabolic Rate</a:t>
            </a:r>
          </a:p>
        </p:txBody>
      </p:sp>
      <p:sp>
        <p:nvSpPr>
          <p:cNvPr id="33" name="TextBox 32">
            <a:extLst>
              <a:ext uri="{FF2B5EF4-FFF2-40B4-BE49-F238E27FC236}">
                <a16:creationId xmlns:a16="http://schemas.microsoft.com/office/drawing/2014/main" id="{D4652B2A-FA9C-9E42-B3E2-C249BD5DAB47}"/>
              </a:ext>
            </a:extLst>
          </p:cNvPr>
          <p:cNvSpPr txBox="1"/>
          <p:nvPr/>
        </p:nvSpPr>
        <p:spPr>
          <a:xfrm>
            <a:off x="953219" y="4621043"/>
            <a:ext cx="1638590" cy="246221"/>
          </a:xfrm>
          <a:prstGeom prst="rect">
            <a:avLst/>
          </a:prstGeom>
          <a:noFill/>
        </p:spPr>
        <p:txBody>
          <a:bodyPr wrap="none" rtlCol="0">
            <a:spAutoFit/>
          </a:bodyPr>
          <a:lstStyle/>
          <a:p>
            <a:r>
              <a:rPr lang="en-US" sz="1000" b="1" dirty="0"/>
              <a:t>Respiratory Exchange Ratio</a:t>
            </a:r>
          </a:p>
        </p:txBody>
      </p:sp>
      <p:sp>
        <p:nvSpPr>
          <p:cNvPr id="34" name="TextBox 33">
            <a:extLst>
              <a:ext uri="{FF2B5EF4-FFF2-40B4-BE49-F238E27FC236}">
                <a16:creationId xmlns:a16="http://schemas.microsoft.com/office/drawing/2014/main" id="{A3228043-4BE0-F743-9D56-E8F03AA239C4}"/>
              </a:ext>
            </a:extLst>
          </p:cNvPr>
          <p:cNvSpPr txBox="1"/>
          <p:nvPr/>
        </p:nvSpPr>
        <p:spPr>
          <a:xfrm>
            <a:off x="1414637" y="1540863"/>
            <a:ext cx="590226" cy="246221"/>
          </a:xfrm>
          <a:prstGeom prst="rect">
            <a:avLst/>
          </a:prstGeom>
          <a:noFill/>
        </p:spPr>
        <p:txBody>
          <a:bodyPr wrap="none" rtlCol="0">
            <a:spAutoFit/>
          </a:bodyPr>
          <a:lstStyle/>
          <a:p>
            <a:r>
              <a:rPr lang="en-US" sz="1000" b="1" dirty="0"/>
              <a:t>Activity</a:t>
            </a:r>
          </a:p>
        </p:txBody>
      </p:sp>
      <p:sp>
        <p:nvSpPr>
          <p:cNvPr id="39" name="TextBox 38">
            <a:extLst>
              <a:ext uri="{FF2B5EF4-FFF2-40B4-BE49-F238E27FC236}">
                <a16:creationId xmlns:a16="http://schemas.microsoft.com/office/drawing/2014/main" id="{D78951CE-4886-A745-950D-8777228FF845}"/>
              </a:ext>
            </a:extLst>
          </p:cNvPr>
          <p:cNvSpPr txBox="1"/>
          <p:nvPr/>
        </p:nvSpPr>
        <p:spPr>
          <a:xfrm>
            <a:off x="3707144" y="1667370"/>
            <a:ext cx="590226" cy="246221"/>
          </a:xfrm>
          <a:prstGeom prst="rect">
            <a:avLst/>
          </a:prstGeom>
          <a:noFill/>
        </p:spPr>
        <p:txBody>
          <a:bodyPr wrap="none" rtlCol="0">
            <a:spAutoFit/>
          </a:bodyPr>
          <a:lstStyle/>
          <a:p>
            <a:r>
              <a:rPr lang="en-US" sz="1000" b="1" dirty="0"/>
              <a:t>Activity</a:t>
            </a:r>
          </a:p>
        </p:txBody>
      </p:sp>
      <p:sp>
        <p:nvSpPr>
          <p:cNvPr id="40" name="TextBox 39">
            <a:extLst>
              <a:ext uri="{FF2B5EF4-FFF2-40B4-BE49-F238E27FC236}">
                <a16:creationId xmlns:a16="http://schemas.microsoft.com/office/drawing/2014/main" id="{D40B81F0-E259-AF4A-BB23-8B85EB5785E9}"/>
              </a:ext>
            </a:extLst>
          </p:cNvPr>
          <p:cNvSpPr txBox="1"/>
          <p:nvPr/>
        </p:nvSpPr>
        <p:spPr>
          <a:xfrm>
            <a:off x="3407114" y="4598247"/>
            <a:ext cx="1502334" cy="230832"/>
          </a:xfrm>
          <a:prstGeom prst="rect">
            <a:avLst/>
          </a:prstGeom>
          <a:noFill/>
        </p:spPr>
        <p:txBody>
          <a:bodyPr wrap="none" rtlCol="0">
            <a:spAutoFit/>
          </a:bodyPr>
          <a:lstStyle/>
          <a:p>
            <a:r>
              <a:rPr lang="en-US" sz="900" b="1" dirty="0"/>
              <a:t>Respiratory Exchange Ratio</a:t>
            </a:r>
          </a:p>
        </p:txBody>
      </p:sp>
      <p:sp>
        <p:nvSpPr>
          <p:cNvPr id="24" name="TextBox 23">
            <a:extLst>
              <a:ext uri="{FF2B5EF4-FFF2-40B4-BE49-F238E27FC236}">
                <a16:creationId xmlns:a16="http://schemas.microsoft.com/office/drawing/2014/main" id="{E67782C3-D880-FF4A-9992-D7A2EED88475}"/>
              </a:ext>
            </a:extLst>
          </p:cNvPr>
          <p:cNvSpPr txBox="1"/>
          <p:nvPr/>
        </p:nvSpPr>
        <p:spPr>
          <a:xfrm>
            <a:off x="3331071" y="1852138"/>
            <a:ext cx="567784" cy="200055"/>
          </a:xfrm>
          <a:prstGeom prst="rect">
            <a:avLst/>
          </a:prstGeom>
          <a:noFill/>
        </p:spPr>
        <p:txBody>
          <a:bodyPr wrap="none" rtlCol="0">
            <a:spAutoFit/>
          </a:bodyPr>
          <a:lstStyle/>
          <a:p>
            <a:pPr algn="ctr"/>
            <a:r>
              <a:rPr lang="en-US" sz="700" dirty="0"/>
              <a:t>Dark Cycle</a:t>
            </a:r>
          </a:p>
        </p:txBody>
      </p:sp>
      <p:sp>
        <p:nvSpPr>
          <p:cNvPr id="41" name="TextBox 40">
            <a:extLst>
              <a:ext uri="{FF2B5EF4-FFF2-40B4-BE49-F238E27FC236}">
                <a16:creationId xmlns:a16="http://schemas.microsoft.com/office/drawing/2014/main" id="{14320A6F-065A-7948-B592-4DB759E59972}"/>
              </a:ext>
            </a:extLst>
          </p:cNvPr>
          <p:cNvSpPr txBox="1"/>
          <p:nvPr/>
        </p:nvSpPr>
        <p:spPr>
          <a:xfrm>
            <a:off x="4059139" y="1848640"/>
            <a:ext cx="575799" cy="200055"/>
          </a:xfrm>
          <a:prstGeom prst="rect">
            <a:avLst/>
          </a:prstGeom>
          <a:noFill/>
        </p:spPr>
        <p:txBody>
          <a:bodyPr wrap="none" rtlCol="0">
            <a:spAutoFit/>
          </a:bodyPr>
          <a:lstStyle/>
          <a:p>
            <a:pPr algn="ctr"/>
            <a:r>
              <a:rPr lang="en-US" sz="700" dirty="0"/>
              <a:t>Light Cycle</a:t>
            </a:r>
          </a:p>
        </p:txBody>
      </p:sp>
      <p:sp>
        <p:nvSpPr>
          <p:cNvPr id="42" name="TextBox 41">
            <a:extLst>
              <a:ext uri="{FF2B5EF4-FFF2-40B4-BE49-F238E27FC236}">
                <a16:creationId xmlns:a16="http://schemas.microsoft.com/office/drawing/2014/main" id="{B218E901-2EF5-DB49-9D26-D4103F580CA2}"/>
              </a:ext>
            </a:extLst>
          </p:cNvPr>
          <p:cNvSpPr txBox="1"/>
          <p:nvPr/>
        </p:nvSpPr>
        <p:spPr>
          <a:xfrm>
            <a:off x="3571203" y="4825503"/>
            <a:ext cx="567784" cy="200055"/>
          </a:xfrm>
          <a:prstGeom prst="rect">
            <a:avLst/>
          </a:prstGeom>
          <a:noFill/>
        </p:spPr>
        <p:txBody>
          <a:bodyPr wrap="none" rtlCol="0">
            <a:spAutoFit/>
          </a:bodyPr>
          <a:lstStyle/>
          <a:p>
            <a:pPr algn="ctr"/>
            <a:r>
              <a:rPr lang="en-US" sz="700" dirty="0"/>
              <a:t>Dark Cycle</a:t>
            </a:r>
          </a:p>
        </p:txBody>
      </p:sp>
      <p:sp>
        <p:nvSpPr>
          <p:cNvPr id="43" name="TextBox 42">
            <a:extLst>
              <a:ext uri="{FF2B5EF4-FFF2-40B4-BE49-F238E27FC236}">
                <a16:creationId xmlns:a16="http://schemas.microsoft.com/office/drawing/2014/main" id="{4B60EC6A-836D-514F-BDC7-0604FA92DCE9}"/>
              </a:ext>
            </a:extLst>
          </p:cNvPr>
          <p:cNvSpPr txBox="1"/>
          <p:nvPr/>
        </p:nvSpPr>
        <p:spPr>
          <a:xfrm>
            <a:off x="4299271" y="4825503"/>
            <a:ext cx="575799" cy="200055"/>
          </a:xfrm>
          <a:prstGeom prst="rect">
            <a:avLst/>
          </a:prstGeom>
          <a:noFill/>
        </p:spPr>
        <p:txBody>
          <a:bodyPr wrap="none" rtlCol="0">
            <a:spAutoFit/>
          </a:bodyPr>
          <a:lstStyle/>
          <a:p>
            <a:pPr algn="ctr"/>
            <a:r>
              <a:rPr lang="en-US" sz="700" dirty="0"/>
              <a:t>Light Cycle</a:t>
            </a:r>
          </a:p>
        </p:txBody>
      </p:sp>
      <p:sp>
        <p:nvSpPr>
          <p:cNvPr id="46" name="TextBox 45">
            <a:extLst>
              <a:ext uri="{FF2B5EF4-FFF2-40B4-BE49-F238E27FC236}">
                <a16:creationId xmlns:a16="http://schemas.microsoft.com/office/drawing/2014/main" id="{E0296F4C-511A-894A-ACB8-005BD044ADC8}"/>
              </a:ext>
            </a:extLst>
          </p:cNvPr>
          <p:cNvSpPr txBox="1"/>
          <p:nvPr/>
        </p:nvSpPr>
        <p:spPr>
          <a:xfrm>
            <a:off x="2398693" y="3257995"/>
            <a:ext cx="567784" cy="200055"/>
          </a:xfrm>
          <a:prstGeom prst="rect">
            <a:avLst/>
          </a:prstGeom>
          <a:noFill/>
        </p:spPr>
        <p:txBody>
          <a:bodyPr wrap="none" rtlCol="0">
            <a:spAutoFit/>
          </a:bodyPr>
          <a:lstStyle/>
          <a:p>
            <a:pPr algn="ctr"/>
            <a:r>
              <a:rPr lang="en-US" sz="700" dirty="0"/>
              <a:t>Dark Cycle</a:t>
            </a:r>
          </a:p>
        </p:txBody>
      </p:sp>
      <p:sp>
        <p:nvSpPr>
          <p:cNvPr id="47" name="TextBox 46">
            <a:extLst>
              <a:ext uri="{FF2B5EF4-FFF2-40B4-BE49-F238E27FC236}">
                <a16:creationId xmlns:a16="http://schemas.microsoft.com/office/drawing/2014/main" id="{FABFA06A-9CA7-5442-9378-3375F650C957}"/>
              </a:ext>
            </a:extLst>
          </p:cNvPr>
          <p:cNvSpPr txBox="1"/>
          <p:nvPr/>
        </p:nvSpPr>
        <p:spPr>
          <a:xfrm>
            <a:off x="3177405" y="3261201"/>
            <a:ext cx="575799" cy="200055"/>
          </a:xfrm>
          <a:prstGeom prst="rect">
            <a:avLst/>
          </a:prstGeom>
          <a:noFill/>
        </p:spPr>
        <p:txBody>
          <a:bodyPr wrap="none" rtlCol="0">
            <a:spAutoFit/>
          </a:bodyPr>
          <a:lstStyle/>
          <a:p>
            <a:pPr algn="ctr"/>
            <a:r>
              <a:rPr lang="en-US" sz="700" dirty="0"/>
              <a:t>Light Cycle</a:t>
            </a:r>
          </a:p>
        </p:txBody>
      </p:sp>
      <p:sp>
        <p:nvSpPr>
          <p:cNvPr id="48" name="TextBox 47">
            <a:extLst>
              <a:ext uri="{FF2B5EF4-FFF2-40B4-BE49-F238E27FC236}">
                <a16:creationId xmlns:a16="http://schemas.microsoft.com/office/drawing/2014/main" id="{7BA33A7C-031D-6846-8520-5F162543E27E}"/>
              </a:ext>
            </a:extLst>
          </p:cNvPr>
          <p:cNvSpPr txBox="1"/>
          <p:nvPr/>
        </p:nvSpPr>
        <p:spPr>
          <a:xfrm>
            <a:off x="664671" y="3124843"/>
            <a:ext cx="814647" cy="246221"/>
          </a:xfrm>
          <a:prstGeom prst="rect">
            <a:avLst/>
          </a:prstGeom>
          <a:noFill/>
        </p:spPr>
        <p:txBody>
          <a:bodyPr wrap="none" rtlCol="0">
            <a:spAutoFit/>
          </a:bodyPr>
          <a:lstStyle/>
          <a:p>
            <a:r>
              <a:rPr lang="en-US" sz="1000" b="1" dirty="0"/>
              <a:t>Food Intake</a:t>
            </a:r>
          </a:p>
        </p:txBody>
      </p:sp>
      <p:sp>
        <p:nvSpPr>
          <p:cNvPr id="49" name="TextBox 48">
            <a:extLst>
              <a:ext uri="{FF2B5EF4-FFF2-40B4-BE49-F238E27FC236}">
                <a16:creationId xmlns:a16="http://schemas.microsoft.com/office/drawing/2014/main" id="{1487E3F9-0E17-4F4B-BF72-9C3962B92D9D}"/>
              </a:ext>
            </a:extLst>
          </p:cNvPr>
          <p:cNvSpPr txBox="1"/>
          <p:nvPr/>
        </p:nvSpPr>
        <p:spPr>
          <a:xfrm>
            <a:off x="2678386" y="3079123"/>
            <a:ext cx="814647" cy="246221"/>
          </a:xfrm>
          <a:prstGeom prst="rect">
            <a:avLst/>
          </a:prstGeom>
          <a:noFill/>
        </p:spPr>
        <p:txBody>
          <a:bodyPr wrap="none" rtlCol="0">
            <a:spAutoFit/>
          </a:bodyPr>
          <a:lstStyle/>
          <a:p>
            <a:r>
              <a:rPr lang="en-US" sz="1000" b="1" dirty="0"/>
              <a:t>Food Intake</a:t>
            </a:r>
          </a:p>
        </p:txBody>
      </p:sp>
      <p:pic>
        <p:nvPicPr>
          <p:cNvPr id="37" name="Picture 36">
            <a:extLst>
              <a:ext uri="{FF2B5EF4-FFF2-40B4-BE49-F238E27FC236}">
                <a16:creationId xmlns:a16="http://schemas.microsoft.com/office/drawing/2014/main" id="{5769517C-43D4-3E4D-B870-8EAF2DFEEC37}"/>
              </a:ext>
            </a:extLst>
          </p:cNvPr>
          <p:cNvPicPr>
            <a:picLocks noChangeAspect="1"/>
          </p:cNvPicPr>
          <p:nvPr/>
        </p:nvPicPr>
        <p:blipFill>
          <a:blip r:embed="rId10"/>
          <a:stretch>
            <a:fillRect/>
          </a:stretch>
        </p:blipFill>
        <p:spPr>
          <a:xfrm>
            <a:off x="5020000" y="4782335"/>
            <a:ext cx="1893365" cy="1350465"/>
          </a:xfrm>
          <a:prstGeom prst="rect">
            <a:avLst/>
          </a:prstGeom>
        </p:spPr>
      </p:pic>
      <p:sp>
        <p:nvSpPr>
          <p:cNvPr id="44" name="TextBox 43">
            <a:extLst>
              <a:ext uri="{FF2B5EF4-FFF2-40B4-BE49-F238E27FC236}">
                <a16:creationId xmlns:a16="http://schemas.microsoft.com/office/drawing/2014/main" id="{0FC8E0A8-FFEC-EF4A-9946-1E455D4BF857}"/>
              </a:ext>
            </a:extLst>
          </p:cNvPr>
          <p:cNvSpPr txBox="1"/>
          <p:nvPr/>
        </p:nvSpPr>
        <p:spPr>
          <a:xfrm>
            <a:off x="5398899" y="4772447"/>
            <a:ext cx="567784" cy="200055"/>
          </a:xfrm>
          <a:prstGeom prst="rect">
            <a:avLst/>
          </a:prstGeom>
          <a:noFill/>
        </p:spPr>
        <p:txBody>
          <a:bodyPr wrap="none" rtlCol="0">
            <a:spAutoFit/>
          </a:bodyPr>
          <a:lstStyle/>
          <a:p>
            <a:pPr algn="ctr"/>
            <a:r>
              <a:rPr lang="en-US" sz="700" dirty="0"/>
              <a:t>Dark Cycle</a:t>
            </a:r>
          </a:p>
        </p:txBody>
      </p:sp>
      <p:sp>
        <p:nvSpPr>
          <p:cNvPr id="45" name="TextBox 44">
            <a:extLst>
              <a:ext uri="{FF2B5EF4-FFF2-40B4-BE49-F238E27FC236}">
                <a16:creationId xmlns:a16="http://schemas.microsoft.com/office/drawing/2014/main" id="{AF64C7D0-B878-8C4C-9567-F18E6DEA801F}"/>
              </a:ext>
            </a:extLst>
          </p:cNvPr>
          <p:cNvSpPr txBox="1"/>
          <p:nvPr/>
        </p:nvSpPr>
        <p:spPr>
          <a:xfrm>
            <a:off x="6126967" y="4772447"/>
            <a:ext cx="575799" cy="200055"/>
          </a:xfrm>
          <a:prstGeom prst="rect">
            <a:avLst/>
          </a:prstGeom>
          <a:noFill/>
        </p:spPr>
        <p:txBody>
          <a:bodyPr wrap="none" rtlCol="0">
            <a:spAutoFit/>
          </a:bodyPr>
          <a:lstStyle/>
          <a:p>
            <a:pPr algn="ctr"/>
            <a:r>
              <a:rPr lang="en-US" sz="700" dirty="0"/>
              <a:t>Light Cycle</a:t>
            </a:r>
          </a:p>
        </p:txBody>
      </p:sp>
      <p:sp>
        <p:nvSpPr>
          <p:cNvPr id="50" name="TextBox 49">
            <a:extLst>
              <a:ext uri="{FF2B5EF4-FFF2-40B4-BE49-F238E27FC236}">
                <a16:creationId xmlns:a16="http://schemas.microsoft.com/office/drawing/2014/main" id="{018B80C5-6280-8F45-813A-ECF13D0D8C30}"/>
              </a:ext>
            </a:extLst>
          </p:cNvPr>
          <p:cNvSpPr txBox="1"/>
          <p:nvPr/>
        </p:nvSpPr>
        <p:spPr>
          <a:xfrm>
            <a:off x="5254184" y="4521798"/>
            <a:ext cx="1451039" cy="369332"/>
          </a:xfrm>
          <a:prstGeom prst="rect">
            <a:avLst/>
          </a:prstGeom>
          <a:noFill/>
        </p:spPr>
        <p:txBody>
          <a:bodyPr wrap="none" rtlCol="0">
            <a:spAutoFit/>
          </a:bodyPr>
          <a:lstStyle/>
          <a:p>
            <a:pPr algn="ctr"/>
            <a:r>
              <a:rPr lang="en-US" sz="900" b="1" dirty="0"/>
              <a:t>Percent of energy </a:t>
            </a:r>
          </a:p>
          <a:p>
            <a:pPr algn="ctr"/>
            <a:r>
              <a:rPr lang="en-US" sz="900" b="1" dirty="0"/>
              <a:t>expended from dietary fat</a:t>
            </a:r>
          </a:p>
        </p:txBody>
      </p:sp>
      <p:sp>
        <p:nvSpPr>
          <p:cNvPr id="51" name="TextBox 50">
            <a:extLst>
              <a:ext uri="{FF2B5EF4-FFF2-40B4-BE49-F238E27FC236}">
                <a16:creationId xmlns:a16="http://schemas.microsoft.com/office/drawing/2014/main" id="{06B3FA17-B4A5-6E47-A30A-D741CCB6DB64}"/>
              </a:ext>
            </a:extLst>
          </p:cNvPr>
          <p:cNvSpPr txBox="1"/>
          <p:nvPr/>
        </p:nvSpPr>
        <p:spPr>
          <a:xfrm rot="10800000" flipV="1">
            <a:off x="4717200" y="-3460"/>
            <a:ext cx="2189455" cy="3046988"/>
          </a:xfrm>
          <a:prstGeom prst="rect">
            <a:avLst/>
          </a:prstGeom>
          <a:noFill/>
        </p:spPr>
        <p:txBody>
          <a:bodyPr wrap="square" rtlCol="0">
            <a:spAutoFit/>
          </a:bodyPr>
          <a:lstStyle/>
          <a:p>
            <a:pPr algn="just"/>
            <a:r>
              <a:rPr lang="en-US" sz="800" dirty="0">
                <a:latin typeface="Times New Roman" panose="02020603050405020304" pitchFamily="18" charset="0"/>
                <a:cs typeface="Times New Roman" panose="02020603050405020304" pitchFamily="18" charset="0"/>
              </a:rPr>
              <a:t>Supplemental Figure S4. Supplemental information for figure 4. (A) Metabolic rate and (B) resting energy expenditure (REE) throughout WLM and the first day of relapse. (C) Activity levels throughout WLM and the first day of relapse. (D) Activity levels during the dark and light cycle of WLM and the first day of relapse. (E) Food intake throughout WLM and the first day of relapse. (F) Food intake during the dark and light cycle of WLM and the first day of relapse. (G) Respiratory exchange ratio throughout WLM and the first day of relapse. (H) Respiratory exchange ratio during the dark and light cycle of WLM and the first day of relapse. (I) Percent of energy expenditure derived from the oxidation of dietary fatty acids during WLM and the first day of relapse. (J) Total, (K) fat, (L) lean, and (M) tissue mass of WLM and relapsing mice from Figure 4. Serum measures of (N) insulin, (O) glucose, (P) triglycerides (TAGs), (Q) cholesterol, and (R) </a:t>
            </a:r>
            <a:r>
              <a:rPr lang="en-US" sz="800" dirty="0" err="1">
                <a:latin typeface="Times New Roman" panose="02020603050405020304" pitchFamily="18" charset="0"/>
                <a:cs typeface="Times New Roman" panose="02020603050405020304" pitchFamily="18" charset="0"/>
              </a:rPr>
              <a:t>nonesterified</a:t>
            </a:r>
            <a:r>
              <a:rPr lang="en-US" sz="800" dirty="0">
                <a:latin typeface="Times New Roman" panose="02020603050405020304" pitchFamily="18" charset="0"/>
                <a:cs typeface="Times New Roman" panose="02020603050405020304" pitchFamily="18" charset="0"/>
              </a:rPr>
              <a:t> fatty acids (NEFAs). Trend lines for (A), (C), and (G) derived using ggplot2’s </a:t>
            </a:r>
            <a:r>
              <a:rPr lang="en-US" sz="800" dirty="0" err="1">
                <a:latin typeface="Times New Roman" panose="02020603050405020304" pitchFamily="18" charset="0"/>
                <a:cs typeface="Times New Roman" panose="02020603050405020304" pitchFamily="18" charset="0"/>
              </a:rPr>
              <a:t>geom_smooth</a:t>
            </a:r>
            <a:r>
              <a:rPr lang="en-US" sz="800" dirty="0">
                <a:latin typeface="Times New Roman" panose="02020603050405020304" pitchFamily="18" charset="0"/>
                <a:cs typeface="Times New Roman" panose="02020603050405020304" pitchFamily="18" charset="0"/>
              </a:rPr>
              <a:t>() function with a span of 0.2.</a:t>
            </a:r>
          </a:p>
        </p:txBody>
      </p:sp>
      <p:sp>
        <p:nvSpPr>
          <p:cNvPr id="61" name="TextBox 60">
            <a:extLst>
              <a:ext uri="{FF2B5EF4-FFF2-40B4-BE49-F238E27FC236}">
                <a16:creationId xmlns:a16="http://schemas.microsoft.com/office/drawing/2014/main" id="{DC872F87-C908-4242-A779-CCCA5A1E8374}"/>
              </a:ext>
            </a:extLst>
          </p:cNvPr>
          <p:cNvSpPr txBox="1"/>
          <p:nvPr/>
        </p:nvSpPr>
        <p:spPr>
          <a:xfrm>
            <a:off x="-10268" y="-30763"/>
            <a:ext cx="410946" cy="400110"/>
          </a:xfrm>
          <a:prstGeom prst="rect">
            <a:avLst/>
          </a:prstGeom>
          <a:noFill/>
        </p:spPr>
        <p:txBody>
          <a:bodyPr wrap="none" rtlCol="0">
            <a:spAutoFit/>
          </a:bodyPr>
          <a:lstStyle/>
          <a:p>
            <a:r>
              <a:rPr lang="en-US" sz="2000" b="1" dirty="0"/>
              <a:t>A.</a:t>
            </a:r>
          </a:p>
        </p:txBody>
      </p:sp>
      <p:sp>
        <p:nvSpPr>
          <p:cNvPr id="62" name="TextBox 61">
            <a:extLst>
              <a:ext uri="{FF2B5EF4-FFF2-40B4-BE49-F238E27FC236}">
                <a16:creationId xmlns:a16="http://schemas.microsoft.com/office/drawing/2014/main" id="{BBF40A93-A769-A84D-A4DD-34A2B8D6E024}"/>
              </a:ext>
            </a:extLst>
          </p:cNvPr>
          <p:cNvSpPr txBox="1"/>
          <p:nvPr/>
        </p:nvSpPr>
        <p:spPr>
          <a:xfrm>
            <a:off x="-51955" y="1427642"/>
            <a:ext cx="389850" cy="400110"/>
          </a:xfrm>
          <a:prstGeom prst="rect">
            <a:avLst/>
          </a:prstGeom>
          <a:noFill/>
        </p:spPr>
        <p:txBody>
          <a:bodyPr wrap="none" rtlCol="0">
            <a:spAutoFit/>
          </a:bodyPr>
          <a:lstStyle/>
          <a:p>
            <a:r>
              <a:rPr lang="en-US" sz="2000" b="1" dirty="0"/>
              <a:t>C.</a:t>
            </a:r>
          </a:p>
        </p:txBody>
      </p:sp>
      <p:sp>
        <p:nvSpPr>
          <p:cNvPr id="63" name="TextBox 62">
            <a:extLst>
              <a:ext uri="{FF2B5EF4-FFF2-40B4-BE49-F238E27FC236}">
                <a16:creationId xmlns:a16="http://schemas.microsoft.com/office/drawing/2014/main" id="{6A2CAA49-76FC-C746-8D24-D1E6D9AE2634}"/>
              </a:ext>
            </a:extLst>
          </p:cNvPr>
          <p:cNvSpPr txBox="1"/>
          <p:nvPr/>
        </p:nvSpPr>
        <p:spPr>
          <a:xfrm>
            <a:off x="2790145" y="1427642"/>
            <a:ext cx="409856" cy="400110"/>
          </a:xfrm>
          <a:prstGeom prst="rect">
            <a:avLst/>
          </a:prstGeom>
          <a:noFill/>
        </p:spPr>
        <p:txBody>
          <a:bodyPr wrap="none" rtlCol="0">
            <a:spAutoFit/>
          </a:bodyPr>
          <a:lstStyle/>
          <a:p>
            <a:r>
              <a:rPr lang="en-US" sz="2000" b="1" dirty="0"/>
              <a:t>D.</a:t>
            </a:r>
          </a:p>
        </p:txBody>
      </p:sp>
      <p:sp>
        <p:nvSpPr>
          <p:cNvPr id="64" name="TextBox 63">
            <a:extLst>
              <a:ext uri="{FF2B5EF4-FFF2-40B4-BE49-F238E27FC236}">
                <a16:creationId xmlns:a16="http://schemas.microsoft.com/office/drawing/2014/main" id="{39EF5BD7-7929-E442-8139-BAA0B24A2F0B}"/>
              </a:ext>
            </a:extLst>
          </p:cNvPr>
          <p:cNvSpPr txBox="1"/>
          <p:nvPr/>
        </p:nvSpPr>
        <p:spPr>
          <a:xfrm>
            <a:off x="-51955" y="2979450"/>
            <a:ext cx="378630" cy="400110"/>
          </a:xfrm>
          <a:prstGeom prst="rect">
            <a:avLst/>
          </a:prstGeom>
          <a:noFill/>
        </p:spPr>
        <p:txBody>
          <a:bodyPr wrap="none" rtlCol="0">
            <a:spAutoFit/>
          </a:bodyPr>
          <a:lstStyle/>
          <a:p>
            <a:r>
              <a:rPr lang="en-US" sz="2000" b="1" dirty="0"/>
              <a:t>E.</a:t>
            </a:r>
          </a:p>
        </p:txBody>
      </p:sp>
      <p:sp>
        <p:nvSpPr>
          <p:cNvPr id="65" name="TextBox 64">
            <a:extLst>
              <a:ext uri="{FF2B5EF4-FFF2-40B4-BE49-F238E27FC236}">
                <a16:creationId xmlns:a16="http://schemas.microsoft.com/office/drawing/2014/main" id="{75826CEC-365C-7F44-9501-BF4CDE795EF4}"/>
              </a:ext>
            </a:extLst>
          </p:cNvPr>
          <p:cNvSpPr txBox="1"/>
          <p:nvPr/>
        </p:nvSpPr>
        <p:spPr>
          <a:xfrm>
            <a:off x="1959880" y="2985078"/>
            <a:ext cx="350481" cy="400110"/>
          </a:xfrm>
          <a:prstGeom prst="rect">
            <a:avLst/>
          </a:prstGeom>
          <a:noFill/>
        </p:spPr>
        <p:txBody>
          <a:bodyPr wrap="none" rtlCol="0">
            <a:spAutoFit/>
          </a:bodyPr>
          <a:lstStyle/>
          <a:p>
            <a:r>
              <a:rPr lang="en-US" sz="2000" b="1" dirty="0"/>
              <a:t>F.</a:t>
            </a:r>
          </a:p>
        </p:txBody>
      </p:sp>
      <p:sp>
        <p:nvSpPr>
          <p:cNvPr id="66" name="TextBox 65">
            <a:extLst>
              <a:ext uri="{FF2B5EF4-FFF2-40B4-BE49-F238E27FC236}">
                <a16:creationId xmlns:a16="http://schemas.microsoft.com/office/drawing/2014/main" id="{839D2B5F-1170-5F4C-BAE9-086A3023BEB1}"/>
              </a:ext>
            </a:extLst>
          </p:cNvPr>
          <p:cNvSpPr txBox="1"/>
          <p:nvPr/>
        </p:nvSpPr>
        <p:spPr>
          <a:xfrm>
            <a:off x="-22268" y="4530827"/>
            <a:ext cx="417102" cy="400110"/>
          </a:xfrm>
          <a:prstGeom prst="rect">
            <a:avLst/>
          </a:prstGeom>
          <a:noFill/>
        </p:spPr>
        <p:txBody>
          <a:bodyPr wrap="none" rtlCol="0">
            <a:spAutoFit/>
          </a:bodyPr>
          <a:lstStyle/>
          <a:p>
            <a:r>
              <a:rPr lang="en-US" sz="2000" b="1" dirty="0"/>
              <a:t>G.</a:t>
            </a:r>
          </a:p>
        </p:txBody>
      </p:sp>
      <p:sp>
        <p:nvSpPr>
          <p:cNvPr id="67" name="TextBox 66">
            <a:extLst>
              <a:ext uri="{FF2B5EF4-FFF2-40B4-BE49-F238E27FC236}">
                <a16:creationId xmlns:a16="http://schemas.microsoft.com/office/drawing/2014/main" id="{43E014D6-8503-844A-B308-91E656B858A3}"/>
              </a:ext>
            </a:extLst>
          </p:cNvPr>
          <p:cNvSpPr txBox="1"/>
          <p:nvPr/>
        </p:nvSpPr>
        <p:spPr>
          <a:xfrm>
            <a:off x="2931870" y="4536991"/>
            <a:ext cx="415498" cy="400110"/>
          </a:xfrm>
          <a:prstGeom prst="rect">
            <a:avLst/>
          </a:prstGeom>
          <a:noFill/>
        </p:spPr>
        <p:txBody>
          <a:bodyPr wrap="none" rtlCol="0">
            <a:spAutoFit/>
          </a:bodyPr>
          <a:lstStyle/>
          <a:p>
            <a:r>
              <a:rPr lang="en-US" sz="2000" b="1" dirty="0"/>
              <a:t>H.</a:t>
            </a:r>
          </a:p>
        </p:txBody>
      </p:sp>
      <p:sp>
        <p:nvSpPr>
          <p:cNvPr id="68" name="TextBox 67">
            <a:extLst>
              <a:ext uri="{FF2B5EF4-FFF2-40B4-BE49-F238E27FC236}">
                <a16:creationId xmlns:a16="http://schemas.microsoft.com/office/drawing/2014/main" id="{6B4DE65B-3874-1141-A1E1-7AF519A2EB7B}"/>
              </a:ext>
            </a:extLst>
          </p:cNvPr>
          <p:cNvSpPr txBox="1"/>
          <p:nvPr/>
        </p:nvSpPr>
        <p:spPr>
          <a:xfrm>
            <a:off x="4947991" y="4537104"/>
            <a:ext cx="322524" cy="400110"/>
          </a:xfrm>
          <a:prstGeom prst="rect">
            <a:avLst/>
          </a:prstGeom>
          <a:noFill/>
        </p:spPr>
        <p:txBody>
          <a:bodyPr wrap="none" rtlCol="0">
            <a:spAutoFit/>
          </a:bodyPr>
          <a:lstStyle/>
          <a:p>
            <a:r>
              <a:rPr lang="en-US" sz="2000" b="1" dirty="0"/>
              <a:t>I.</a:t>
            </a:r>
          </a:p>
        </p:txBody>
      </p:sp>
      <p:pic>
        <p:nvPicPr>
          <p:cNvPr id="2" name="Picture 1">
            <a:extLst>
              <a:ext uri="{FF2B5EF4-FFF2-40B4-BE49-F238E27FC236}">
                <a16:creationId xmlns:a16="http://schemas.microsoft.com/office/drawing/2014/main" id="{F86AEE6F-6387-4740-BD9A-48659D24EC6D}"/>
              </a:ext>
            </a:extLst>
          </p:cNvPr>
          <p:cNvPicPr>
            <a:picLocks noChangeAspect="1"/>
          </p:cNvPicPr>
          <p:nvPr/>
        </p:nvPicPr>
        <p:blipFill>
          <a:blip r:embed="rId11"/>
          <a:stretch>
            <a:fillRect/>
          </a:stretch>
        </p:blipFill>
        <p:spPr>
          <a:xfrm>
            <a:off x="3121233" y="271065"/>
            <a:ext cx="1474987" cy="1371600"/>
          </a:xfrm>
          <a:prstGeom prst="rect">
            <a:avLst/>
          </a:prstGeom>
        </p:spPr>
      </p:pic>
      <p:sp>
        <p:nvSpPr>
          <p:cNvPr id="55" name="TextBox 54">
            <a:extLst>
              <a:ext uri="{FF2B5EF4-FFF2-40B4-BE49-F238E27FC236}">
                <a16:creationId xmlns:a16="http://schemas.microsoft.com/office/drawing/2014/main" id="{E0176085-E42A-A649-8A1B-F1112968F5CB}"/>
              </a:ext>
            </a:extLst>
          </p:cNvPr>
          <p:cNvSpPr txBox="1"/>
          <p:nvPr/>
        </p:nvSpPr>
        <p:spPr>
          <a:xfrm>
            <a:off x="2971379" y="-30763"/>
            <a:ext cx="397866" cy="400110"/>
          </a:xfrm>
          <a:prstGeom prst="rect">
            <a:avLst/>
          </a:prstGeom>
          <a:noFill/>
        </p:spPr>
        <p:txBody>
          <a:bodyPr wrap="none" rtlCol="0">
            <a:spAutoFit/>
          </a:bodyPr>
          <a:lstStyle/>
          <a:p>
            <a:r>
              <a:rPr lang="en-US" sz="2000" b="1" dirty="0"/>
              <a:t>B.</a:t>
            </a:r>
          </a:p>
        </p:txBody>
      </p:sp>
      <p:sp>
        <p:nvSpPr>
          <p:cNvPr id="56" name="TextBox 55">
            <a:extLst>
              <a:ext uri="{FF2B5EF4-FFF2-40B4-BE49-F238E27FC236}">
                <a16:creationId xmlns:a16="http://schemas.microsoft.com/office/drawing/2014/main" id="{18580A4B-B997-D94C-81A3-3515D8D10AA3}"/>
              </a:ext>
            </a:extLst>
          </p:cNvPr>
          <p:cNvSpPr txBox="1"/>
          <p:nvPr/>
        </p:nvSpPr>
        <p:spPr>
          <a:xfrm>
            <a:off x="3221876" y="130319"/>
            <a:ext cx="1649811" cy="246221"/>
          </a:xfrm>
          <a:prstGeom prst="rect">
            <a:avLst/>
          </a:prstGeom>
          <a:noFill/>
        </p:spPr>
        <p:txBody>
          <a:bodyPr wrap="none" rtlCol="0">
            <a:spAutoFit/>
          </a:bodyPr>
          <a:lstStyle/>
          <a:p>
            <a:r>
              <a:rPr lang="en-US" sz="1000" b="1" dirty="0"/>
              <a:t>Resting energy expenditure</a:t>
            </a:r>
          </a:p>
        </p:txBody>
      </p:sp>
    </p:spTree>
    <p:extLst>
      <p:ext uri="{BB962C8B-B14F-4D97-AF65-F5344CB8AC3E}">
        <p14:creationId xmlns:p14="http://schemas.microsoft.com/office/powerpoint/2010/main" val="2278858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8FF8730-57D0-9B47-9F4A-18083861D9E9}"/>
              </a:ext>
            </a:extLst>
          </p:cNvPr>
          <p:cNvGraphicFramePr>
            <a:graphicFrameLocks noGrp="1"/>
          </p:cNvGraphicFramePr>
          <p:nvPr>
            <p:extLst>
              <p:ext uri="{D42A27DB-BD31-4B8C-83A1-F6EECF244321}">
                <p14:modId xmlns:p14="http://schemas.microsoft.com/office/powerpoint/2010/main" val="1532636154"/>
              </p:ext>
            </p:extLst>
          </p:nvPr>
        </p:nvGraphicFramePr>
        <p:xfrm>
          <a:off x="1638886" y="3968530"/>
          <a:ext cx="3554067" cy="1816100"/>
        </p:xfrm>
        <a:graphic>
          <a:graphicData uri="http://schemas.openxmlformats.org/drawingml/2006/table">
            <a:tbl>
              <a:tblPr>
                <a:tableStyleId>{5C22544A-7EE6-4342-B048-85BDC9FD1C3A}</a:tableStyleId>
              </a:tblPr>
              <a:tblGrid>
                <a:gridCol w="2870492">
                  <a:extLst>
                    <a:ext uri="{9D8B030D-6E8A-4147-A177-3AD203B41FA5}">
                      <a16:colId xmlns:a16="http://schemas.microsoft.com/office/drawing/2014/main" val="3632989322"/>
                    </a:ext>
                  </a:extLst>
                </a:gridCol>
                <a:gridCol w="683575">
                  <a:extLst>
                    <a:ext uri="{9D8B030D-6E8A-4147-A177-3AD203B41FA5}">
                      <a16:colId xmlns:a16="http://schemas.microsoft.com/office/drawing/2014/main" val="1361646021"/>
                    </a:ext>
                  </a:extLst>
                </a:gridCol>
              </a:tblGrid>
              <a:tr h="165100">
                <a:tc>
                  <a:txBody>
                    <a:bodyPr/>
                    <a:lstStyle/>
                    <a:p>
                      <a:pPr algn="l" fontAlgn="b"/>
                      <a:r>
                        <a:rPr lang="en-US" sz="1000" b="1" i="0" u="none" strike="noStrike" dirty="0">
                          <a:effectLst/>
                          <a:latin typeface="Arial" panose="020B0604020202020204" pitchFamily="34" charset="0"/>
                        </a:rPr>
                        <a:t>Pathway</a:t>
                      </a:r>
                    </a:p>
                  </a:txBody>
                  <a:tcPr marL="9525" marR="9525" marT="9525"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000" b="1" u="none" strike="noStrike" dirty="0">
                          <a:effectLst/>
                        </a:rPr>
                        <a:t>P-</a:t>
                      </a:r>
                      <a:r>
                        <a:rPr lang="en-US" sz="1000" b="1" u="none" strike="noStrike" dirty="0" err="1">
                          <a:effectLst/>
                        </a:rPr>
                        <a:t>val</a:t>
                      </a:r>
                      <a:endParaRPr lang="en-US" sz="1000" b="1" i="0" u="none" strike="noStrike" dirty="0">
                        <a:effectLst/>
                        <a:latin typeface="Arial" panose="020B0604020202020204" pitchFamily="34" charset="0"/>
                      </a:endParaRPr>
                    </a:p>
                  </a:txBody>
                  <a:tcPr marL="9525" marR="9525" marT="9525"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0369637"/>
                  </a:ext>
                </a:extLst>
              </a:tr>
              <a:tr h="165100">
                <a:tc>
                  <a:txBody>
                    <a:bodyPr/>
                    <a:lstStyle/>
                    <a:p>
                      <a:pPr algn="l" fontAlgn="b"/>
                      <a:r>
                        <a:rPr lang="en-US" sz="1000" u="none" strike="noStrike" dirty="0">
                          <a:effectLst/>
                        </a:rPr>
                        <a:t>Protein digestion and absorption</a:t>
                      </a:r>
                      <a:endParaRPr lang="en-US" sz="1000" b="0" i="0" u="none" strike="noStrike" dirty="0">
                        <a:effectLst/>
                        <a:latin typeface="Arial" panose="020B06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r" fontAlgn="b"/>
                      <a:r>
                        <a:rPr lang="en-US" sz="1000" u="none" strike="noStrike" dirty="0">
                          <a:effectLst/>
                        </a:rPr>
                        <a:t>8.14E-10</a:t>
                      </a:r>
                      <a:endParaRPr lang="en-US" sz="1000" b="0" i="0" u="none" strike="noStrike" dirty="0">
                        <a:effectLst/>
                        <a:latin typeface="Arial" panose="020B06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07449401"/>
                  </a:ext>
                </a:extLst>
              </a:tr>
              <a:tr h="165100">
                <a:tc>
                  <a:txBody>
                    <a:bodyPr/>
                    <a:lstStyle/>
                    <a:p>
                      <a:pPr algn="l" fontAlgn="b"/>
                      <a:r>
                        <a:rPr lang="en-US" sz="1000" u="none" strike="noStrike" dirty="0">
                          <a:effectLst/>
                        </a:rPr>
                        <a:t>ECM-receptor interaction</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a:effectLst/>
                        </a:rPr>
                        <a:t>4.52E-08</a:t>
                      </a:r>
                      <a:endParaRPr lang="en-US" sz="1000" b="0" i="0" u="none" strike="noStrike">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4170812074"/>
                  </a:ext>
                </a:extLst>
              </a:tr>
              <a:tr h="165100">
                <a:tc>
                  <a:txBody>
                    <a:bodyPr/>
                    <a:lstStyle/>
                    <a:p>
                      <a:pPr algn="l" fontAlgn="b"/>
                      <a:r>
                        <a:rPr lang="en-US" sz="1000" u="none" strike="noStrike" dirty="0">
                          <a:effectLst/>
                        </a:rPr>
                        <a:t>Cell adhesion molecules (CAMs)</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a:effectLst/>
                        </a:rPr>
                        <a:t>9.27E-07</a:t>
                      </a:r>
                      <a:endParaRPr lang="en-US" sz="1000" b="0" i="0" u="none" strike="noStrike">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3021603993"/>
                  </a:ext>
                </a:extLst>
              </a:tr>
              <a:tr h="165100">
                <a:tc>
                  <a:txBody>
                    <a:bodyPr/>
                    <a:lstStyle/>
                    <a:p>
                      <a:pPr algn="l" fontAlgn="b"/>
                      <a:r>
                        <a:rPr lang="en-US" sz="1000" u="none" strike="noStrike" dirty="0">
                          <a:effectLst/>
                        </a:rPr>
                        <a:t>Phagosome</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a:effectLst/>
                        </a:rPr>
                        <a:t>7.92E-06</a:t>
                      </a:r>
                      <a:endParaRPr lang="en-US" sz="1000" b="0" i="0" u="none" strike="noStrike">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594694936"/>
                  </a:ext>
                </a:extLst>
              </a:tr>
              <a:tr h="165100">
                <a:tc>
                  <a:txBody>
                    <a:bodyPr/>
                    <a:lstStyle/>
                    <a:p>
                      <a:pPr algn="l" fontAlgn="b"/>
                      <a:r>
                        <a:rPr lang="en-US" sz="1000" u="none" strike="noStrike" dirty="0">
                          <a:effectLst/>
                        </a:rPr>
                        <a:t>Steroid biosynthesis</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dirty="0">
                          <a:effectLst/>
                        </a:rPr>
                        <a:t>3.00E-05</a:t>
                      </a:r>
                      <a:endParaRPr lang="en-US" sz="1000" b="0" i="0" u="none" strike="noStrike" dirty="0">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2857369743"/>
                  </a:ext>
                </a:extLst>
              </a:tr>
              <a:tr h="165100">
                <a:tc>
                  <a:txBody>
                    <a:bodyPr/>
                    <a:lstStyle/>
                    <a:p>
                      <a:pPr algn="l" fontAlgn="b"/>
                      <a:r>
                        <a:rPr lang="en-US" sz="1000" u="none" strike="noStrike" dirty="0">
                          <a:effectLst/>
                        </a:rPr>
                        <a:t>Complement and coagulation cascades</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dirty="0">
                          <a:effectLst/>
                        </a:rPr>
                        <a:t>4.71E-05</a:t>
                      </a:r>
                      <a:endParaRPr lang="en-US" sz="1000" b="0" i="0" u="none" strike="noStrike" dirty="0">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1242768713"/>
                  </a:ext>
                </a:extLst>
              </a:tr>
              <a:tr h="165100">
                <a:tc>
                  <a:txBody>
                    <a:bodyPr/>
                    <a:lstStyle/>
                    <a:p>
                      <a:pPr algn="l" fontAlgn="b"/>
                      <a:r>
                        <a:rPr lang="en-US" sz="1000" u="none" strike="noStrike" dirty="0">
                          <a:effectLst/>
                        </a:rPr>
                        <a:t>Focal adhesion</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a:effectLst/>
                        </a:rPr>
                        <a:t>2.34E-04</a:t>
                      </a:r>
                      <a:endParaRPr lang="en-US" sz="1000" b="0" i="0" u="none" strike="noStrike">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1296125895"/>
                  </a:ext>
                </a:extLst>
              </a:tr>
              <a:tr h="165100">
                <a:tc>
                  <a:txBody>
                    <a:bodyPr/>
                    <a:lstStyle/>
                    <a:p>
                      <a:pPr algn="l" fontAlgn="b"/>
                      <a:r>
                        <a:rPr lang="en-US" sz="1000" b="1" u="none" strike="noStrike" dirty="0">
                          <a:effectLst/>
                        </a:rPr>
                        <a:t>PPAR signaling pathway</a:t>
                      </a:r>
                      <a:endParaRPr lang="en-US" sz="1000" b="1"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b="1" u="none" strike="noStrike" dirty="0">
                          <a:effectLst/>
                        </a:rPr>
                        <a:t>9.40E-04</a:t>
                      </a:r>
                      <a:endParaRPr lang="en-US" sz="1000" b="1" i="0" u="none" strike="noStrike" dirty="0">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602429017"/>
                  </a:ext>
                </a:extLst>
              </a:tr>
              <a:tr h="165100">
                <a:tc>
                  <a:txBody>
                    <a:bodyPr/>
                    <a:lstStyle/>
                    <a:p>
                      <a:pPr algn="l" fontAlgn="b"/>
                      <a:r>
                        <a:rPr lang="en-US" sz="1000" u="none" strike="noStrike" dirty="0">
                          <a:effectLst/>
                        </a:rPr>
                        <a:t>Terpenoid backbone biosynthesis</a:t>
                      </a:r>
                      <a:endParaRPr lang="en-US" sz="1000" b="0" i="0" u="none" strike="noStrike" dirty="0">
                        <a:effectLst/>
                        <a:latin typeface="Arial" panose="020B0604020202020204" pitchFamily="34" charset="0"/>
                      </a:endParaRPr>
                    </a:p>
                  </a:txBody>
                  <a:tcPr marL="9525" marR="9525" marT="9525" marB="0" anchor="b">
                    <a:noFill/>
                  </a:tcPr>
                </a:tc>
                <a:tc>
                  <a:txBody>
                    <a:bodyPr/>
                    <a:lstStyle/>
                    <a:p>
                      <a:pPr algn="r" fontAlgn="b"/>
                      <a:r>
                        <a:rPr lang="en-US" sz="1000" u="none" strike="noStrike" dirty="0">
                          <a:effectLst/>
                        </a:rPr>
                        <a:t>1.15E-03</a:t>
                      </a:r>
                      <a:endParaRPr lang="en-US" sz="1000" b="0" i="0" u="none" strike="noStrike" dirty="0">
                        <a:effectLst/>
                        <a:latin typeface="Arial" panose="020B0604020202020204" pitchFamily="34" charset="0"/>
                      </a:endParaRPr>
                    </a:p>
                  </a:txBody>
                  <a:tcPr marL="9525" marR="9525" marT="9525" marB="0" anchor="b">
                    <a:noFill/>
                  </a:tcPr>
                </a:tc>
                <a:extLst>
                  <a:ext uri="{0D108BD9-81ED-4DB2-BD59-A6C34878D82A}">
                    <a16:rowId xmlns:a16="http://schemas.microsoft.com/office/drawing/2014/main" val="1907542076"/>
                  </a:ext>
                </a:extLst>
              </a:tr>
              <a:tr h="165100">
                <a:tc>
                  <a:txBody>
                    <a:bodyPr/>
                    <a:lstStyle/>
                    <a:p>
                      <a:pPr algn="l" fontAlgn="b"/>
                      <a:r>
                        <a:rPr lang="en-US" sz="1000" u="none" strike="noStrike" dirty="0">
                          <a:effectLst/>
                        </a:rPr>
                        <a:t>Intestinal immune network for IgA production</a:t>
                      </a:r>
                      <a:endParaRPr lang="en-US" sz="1000" b="0" i="0" u="none" strike="noStrike" dirty="0">
                        <a:effectLst/>
                        <a:latin typeface="Arial" panose="020B06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r" fontAlgn="b"/>
                      <a:r>
                        <a:rPr lang="en-US" sz="1000" u="none" strike="noStrike" dirty="0">
                          <a:effectLst/>
                        </a:rPr>
                        <a:t>1.65E-03</a:t>
                      </a:r>
                      <a:endParaRPr lang="en-US" sz="1000" b="0" i="0" u="none" strike="noStrike" dirty="0">
                        <a:effectLst/>
                        <a:latin typeface="Arial" panose="020B06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5897827"/>
                  </a:ext>
                </a:extLst>
              </a:tr>
            </a:tbl>
          </a:graphicData>
        </a:graphic>
      </p:graphicFrame>
      <p:sp>
        <p:nvSpPr>
          <p:cNvPr id="5" name="TextBox 4">
            <a:extLst>
              <a:ext uri="{FF2B5EF4-FFF2-40B4-BE49-F238E27FC236}">
                <a16:creationId xmlns:a16="http://schemas.microsoft.com/office/drawing/2014/main" id="{87653DEB-16CC-A54D-81D6-19E770B68531}"/>
              </a:ext>
            </a:extLst>
          </p:cNvPr>
          <p:cNvSpPr txBox="1"/>
          <p:nvPr/>
        </p:nvSpPr>
        <p:spPr>
          <a:xfrm>
            <a:off x="1399567" y="549817"/>
            <a:ext cx="410946" cy="400110"/>
          </a:xfrm>
          <a:prstGeom prst="rect">
            <a:avLst/>
          </a:prstGeom>
          <a:noFill/>
        </p:spPr>
        <p:txBody>
          <a:bodyPr wrap="none" rtlCol="0">
            <a:spAutoFit/>
          </a:bodyPr>
          <a:lstStyle/>
          <a:p>
            <a:r>
              <a:rPr lang="en-US" sz="2000" b="1" dirty="0"/>
              <a:t>A.</a:t>
            </a:r>
          </a:p>
        </p:txBody>
      </p:sp>
      <p:sp>
        <p:nvSpPr>
          <p:cNvPr id="6" name="TextBox 5">
            <a:extLst>
              <a:ext uri="{FF2B5EF4-FFF2-40B4-BE49-F238E27FC236}">
                <a16:creationId xmlns:a16="http://schemas.microsoft.com/office/drawing/2014/main" id="{E80EC459-3120-7E45-A5CA-C8DFA5F9C2AC}"/>
              </a:ext>
            </a:extLst>
          </p:cNvPr>
          <p:cNvSpPr txBox="1"/>
          <p:nvPr/>
        </p:nvSpPr>
        <p:spPr>
          <a:xfrm>
            <a:off x="1193129" y="3568420"/>
            <a:ext cx="397866" cy="400110"/>
          </a:xfrm>
          <a:prstGeom prst="rect">
            <a:avLst/>
          </a:prstGeom>
          <a:noFill/>
        </p:spPr>
        <p:txBody>
          <a:bodyPr wrap="none" rtlCol="0">
            <a:spAutoFit/>
          </a:bodyPr>
          <a:lstStyle/>
          <a:p>
            <a:r>
              <a:rPr lang="en-US" sz="2000" b="1" dirty="0"/>
              <a:t>B.</a:t>
            </a:r>
          </a:p>
        </p:txBody>
      </p:sp>
      <p:pic>
        <p:nvPicPr>
          <p:cNvPr id="35" name="Picture 34">
            <a:extLst>
              <a:ext uri="{FF2B5EF4-FFF2-40B4-BE49-F238E27FC236}">
                <a16:creationId xmlns:a16="http://schemas.microsoft.com/office/drawing/2014/main" id="{1904944E-45BC-D745-9B8F-0F530A12C1D6}"/>
              </a:ext>
            </a:extLst>
          </p:cNvPr>
          <p:cNvPicPr>
            <a:picLocks noChangeAspect="1"/>
          </p:cNvPicPr>
          <p:nvPr/>
        </p:nvPicPr>
        <p:blipFill>
          <a:blip r:embed="rId2"/>
          <a:stretch>
            <a:fillRect/>
          </a:stretch>
        </p:blipFill>
        <p:spPr>
          <a:xfrm>
            <a:off x="1605040" y="949927"/>
            <a:ext cx="4000500" cy="2400300"/>
          </a:xfrm>
          <a:prstGeom prst="rect">
            <a:avLst/>
          </a:prstGeom>
        </p:spPr>
      </p:pic>
      <p:sp>
        <p:nvSpPr>
          <p:cNvPr id="3" name="TextBox 2">
            <a:extLst>
              <a:ext uri="{FF2B5EF4-FFF2-40B4-BE49-F238E27FC236}">
                <a16:creationId xmlns:a16="http://schemas.microsoft.com/office/drawing/2014/main" id="{BED1AE13-7A84-674B-89EC-F8799EADB29F}"/>
              </a:ext>
            </a:extLst>
          </p:cNvPr>
          <p:cNvSpPr txBox="1"/>
          <p:nvPr/>
        </p:nvSpPr>
        <p:spPr>
          <a:xfrm>
            <a:off x="1638886" y="3640763"/>
            <a:ext cx="3635804" cy="369332"/>
          </a:xfrm>
          <a:prstGeom prst="rect">
            <a:avLst/>
          </a:prstGeom>
          <a:noFill/>
        </p:spPr>
        <p:txBody>
          <a:bodyPr wrap="none" rtlCol="0">
            <a:spAutoFit/>
          </a:bodyPr>
          <a:lstStyle/>
          <a:p>
            <a:r>
              <a:rPr lang="en-US" dirty="0"/>
              <a:t>WLM compared to relapse (WT only)</a:t>
            </a:r>
          </a:p>
        </p:txBody>
      </p:sp>
      <p:sp>
        <p:nvSpPr>
          <p:cNvPr id="7" name="TextBox 6">
            <a:extLst>
              <a:ext uri="{FF2B5EF4-FFF2-40B4-BE49-F238E27FC236}">
                <a16:creationId xmlns:a16="http://schemas.microsoft.com/office/drawing/2014/main" id="{17CB4F88-07A4-354A-AD38-67472088ACA8}"/>
              </a:ext>
            </a:extLst>
          </p:cNvPr>
          <p:cNvSpPr txBox="1"/>
          <p:nvPr/>
        </p:nvSpPr>
        <p:spPr>
          <a:xfrm>
            <a:off x="-13081" y="6587023"/>
            <a:ext cx="6858000" cy="553998"/>
          </a:xfrm>
          <a:prstGeom prst="rect">
            <a:avLst/>
          </a:prstGeom>
          <a:noFill/>
        </p:spPr>
        <p:txBody>
          <a:bodyPr wrap="square" rtlCol="0">
            <a:spAutoFit/>
          </a:bodyPr>
          <a:lstStyle/>
          <a:p>
            <a:r>
              <a:rPr lang="en-US" sz="1000" dirty="0"/>
              <a:t>Supplemental Figure S5. Supplemental information for figure 5 RNA sequencing during WLM and Relapse. (A) Principle component (PC) analysis from RNA sequencing performed on gastrocnemius of WT and mCK-hLPL during WLM and relapse. (B) Pathway analysis comparing WLM to relapse in WT mice.</a:t>
            </a:r>
          </a:p>
        </p:txBody>
      </p:sp>
    </p:spTree>
    <p:extLst>
      <p:ext uri="{BB962C8B-B14F-4D97-AF65-F5344CB8AC3E}">
        <p14:creationId xmlns:p14="http://schemas.microsoft.com/office/powerpoint/2010/main" val="1517772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32441</TotalTime>
  <Words>838</Words>
  <Application>Microsoft Macintosh PowerPoint</Application>
  <PresentationFormat>Letter Paper (8.5x11 in)</PresentationFormat>
  <Paragraphs>107</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Presby, David M2</dc:creator>
  <cp:lastModifiedBy>Presby, David</cp:lastModifiedBy>
  <cp:revision>15</cp:revision>
  <cp:lastPrinted>2019-10-04T20:46:28Z</cp:lastPrinted>
  <dcterms:created xsi:type="dcterms:W3CDTF">2019-10-03T14:59:46Z</dcterms:created>
  <dcterms:modified xsi:type="dcterms:W3CDTF">2021-01-08T20:14:00Z</dcterms:modified>
</cp:coreProperties>
</file>