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78" r:id="rId2"/>
    <p:sldId id="264" r:id="rId3"/>
    <p:sldId id="261" r:id="rId4"/>
  </p:sldIdLst>
  <p:sldSz cx="6858000" cy="9144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9758BDE-9193-4E56-AFD9-2DE18BE2CDD3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2254250" y="1279525"/>
            <a:ext cx="25908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C50142-F76C-44DA-9056-1BA769AB1F7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0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2254250" y="1279525"/>
            <a:ext cx="2590800" cy="34544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1DA48-5826-4F89-A37F-5B0C3E3C0755}" type="slidenum">
              <a:rPr lang="da-DK" smtClean="0"/>
              <a:t>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8136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2254250" y="1279525"/>
            <a:ext cx="2590800" cy="34544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1DA48-5826-4F89-A37F-5B0C3E3C0755}" type="slidenum">
              <a:rPr lang="da-DK" smtClean="0"/>
              <a:t>3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2350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608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78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43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35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0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6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5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5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35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E670A-3DA4-427B-90C5-EDF57BB6F8B4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CDB85-B530-43D6-B6B2-8E058632AC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53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emf"/><Relationship Id="rId5" Type="http://schemas.openxmlformats.org/officeDocument/2006/relationships/image" Target="../media/image3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.tif"/><Relationship Id="rId4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FF2B5EF4-FFF2-40B4-BE49-F238E27FC236}">
                <a16:creationId xmlns:a16="http://schemas.microsoft.com/office/drawing/2014/main" id="{1F9FEF9C-9278-4B29-8E7C-CD5CBABD0E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759"/>
          <a:stretch/>
        </p:blipFill>
        <p:spPr>
          <a:xfrm>
            <a:off x="1796293" y="2288332"/>
            <a:ext cx="2811985" cy="2283668"/>
          </a:xfrm>
          <a:prstGeom prst="rect">
            <a:avLst/>
          </a:prstGeom>
        </p:spPr>
      </p:pic>
      <p:pic>
        <p:nvPicPr>
          <p:cNvPr id="5" name="Billede 4">
            <a:extLst>
              <a:ext uri="{FF2B5EF4-FFF2-40B4-BE49-F238E27FC236}">
                <a16:creationId xmlns:a16="http://schemas.microsoft.com/office/drawing/2014/main" id="{CEB9A2DF-FF73-45C6-8726-27FA938113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1" t="29815" b="42244"/>
          <a:stretch/>
        </p:blipFill>
        <p:spPr>
          <a:xfrm>
            <a:off x="4608277" y="2456112"/>
            <a:ext cx="587102" cy="590033"/>
          </a:xfrm>
          <a:prstGeom prst="rect">
            <a:avLst/>
          </a:prstGeom>
        </p:spPr>
      </p:pic>
      <p:sp>
        <p:nvSpPr>
          <p:cNvPr id="7" name="Tekstboks 9">
            <a:extLst>
              <a:ext uri="{FF2B5EF4-FFF2-40B4-BE49-F238E27FC236}">
                <a16:creationId xmlns:a16="http://schemas.microsoft.com/office/drawing/2014/main" id="{A6D94E80-84C9-4995-A441-F914507DB842}"/>
              </a:ext>
            </a:extLst>
          </p:cNvPr>
          <p:cNvSpPr txBox="1"/>
          <p:nvPr/>
        </p:nvSpPr>
        <p:spPr>
          <a:xfrm>
            <a:off x="1577012" y="4722311"/>
            <a:ext cx="3774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a-DK" sz="1000" i="1" dirty="0">
                <a:latin typeface="Arial" panose="020B0604020202020204" pitchFamily="34" charset="0"/>
                <a:cs typeface="Arial" panose="020B0604020202020204" pitchFamily="34" charset="0"/>
              </a:rPr>
              <a:t>Association of HbA1c and rs7804356 genotypes.</a:t>
            </a:r>
          </a:p>
          <a:p>
            <a:pPr algn="just"/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HbA1c (%) in the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Hvidoere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cohort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newly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diagnosed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with T1D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to rs7804356 genotype. Data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± SEM. *, p&lt;0.05; **, p&lt;0.01; and ***, p&lt;0.001. </a:t>
            </a:r>
            <a:endParaRPr lang="da-DK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boks 54">
            <a:extLst>
              <a:ext uri="{FF2B5EF4-FFF2-40B4-BE49-F238E27FC236}">
                <a16:creationId xmlns:a16="http://schemas.microsoft.com/office/drawing/2014/main" id="{B818408B-401A-4E7F-9B16-247D1D9454E3}"/>
              </a:ext>
            </a:extLst>
          </p:cNvPr>
          <p:cNvSpPr txBox="1"/>
          <p:nvPr/>
        </p:nvSpPr>
        <p:spPr>
          <a:xfrm>
            <a:off x="908709" y="750046"/>
            <a:ext cx="2293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2421350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890579" y="1420514"/>
            <a:ext cx="2680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3050819" y="1420514"/>
            <a:ext cx="2680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5" name="Tekstboks 54"/>
          <p:cNvSpPr txBox="1"/>
          <p:nvPr/>
        </p:nvSpPr>
        <p:spPr>
          <a:xfrm>
            <a:off x="908709" y="750046"/>
            <a:ext cx="2293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sp>
        <p:nvSpPr>
          <p:cNvPr id="59" name="Text Box 19">
            <a:extLst>
              <a:ext uri="{FF2B5EF4-FFF2-40B4-BE49-F238E27FC236}">
                <a16:creationId xmlns:a16="http://schemas.microsoft.com/office/drawing/2014/main" id="{B25AF1B0-DB51-4D10-85B0-77BB92427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976" y="3799798"/>
            <a:ext cx="2680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0" name="Text Box 19">
            <a:extLst>
              <a:ext uri="{FF2B5EF4-FFF2-40B4-BE49-F238E27FC236}">
                <a16:creationId xmlns:a16="http://schemas.microsoft.com/office/drawing/2014/main" id="{2CB389FA-C776-46D9-97FC-1DDBEC30F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5541" y="3799798"/>
            <a:ext cx="2680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9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B1CC2F1B-977F-4FF5-A0D7-2E654B4B65C6}"/>
              </a:ext>
            </a:extLst>
          </p:cNvPr>
          <p:cNvSpPr/>
          <p:nvPr/>
        </p:nvSpPr>
        <p:spPr>
          <a:xfrm>
            <a:off x="599467" y="6544675"/>
            <a:ext cx="56590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Effects of SKAP2 knockdown in 1.1B4 cells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A, 1.1B4 cells were left untreated or exposed to hIL-1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(800 U/ml) +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hIFNγ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(200 U/ml) +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hTNF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(1000 U/ml) for the indicated time periods.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SKAP2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expression was determined by real-time qPCR and normalized to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GAPDH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Data are means ± SEM of n=3-4 for each time point. B, 1.1B4 cells were transfected with negative control siRNA (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siCTRL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or siRNA against SKAP2 (siSKAP2). Cells were left untreated or exposed to cytokines as above for 20 h.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SKAP2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expression was determined by real-time qPCR and normalized to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GAPDH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Data are presented as means ± SEM of n=4. C and D, 1.1B4 cells transfected and treated as in (B) were subjected to measurement of apoptosis by ELISA-based detection of cytosolic nucleosomes (C) or caspase 3/7 activity (D). Data are means ± SEM of n=4-5. *, p&lt;0.05 and **, p&lt;0.01; ***, p&lt;0.001, ##, p&lt;0.01 vs Ctrl or as indicated.</a:t>
            </a: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46EC84F3-D753-4BD8-9AB8-A9E2DD5391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270798"/>
              </p:ext>
            </p:extLst>
          </p:nvPr>
        </p:nvGraphicFramePr>
        <p:xfrm>
          <a:off x="3600450" y="3931746"/>
          <a:ext cx="2565995" cy="2361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Prism 8" r:id="rId4" imgW="2991287" imgH="2751937" progId="Prism8.Document">
                  <p:embed/>
                </p:oleObj>
              </mc:Choice>
              <mc:Fallback>
                <p:oleObj name="Prism 8" r:id="rId4" imgW="2991287" imgH="275193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0450" y="3931746"/>
                        <a:ext cx="2565995" cy="2361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E6C1C354-B950-4EBA-B894-8EA108B2F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821639"/>
              </p:ext>
            </p:extLst>
          </p:nvPr>
        </p:nvGraphicFramePr>
        <p:xfrm>
          <a:off x="966472" y="4012316"/>
          <a:ext cx="2538755" cy="2289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Prism 8" r:id="rId6" imgW="2959235" imgH="2668021" progId="Prism8.Document">
                  <p:embed/>
                </p:oleObj>
              </mc:Choice>
              <mc:Fallback>
                <p:oleObj name="Prism 8" r:id="rId6" imgW="2959235" imgH="266802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6472" y="4012316"/>
                        <a:ext cx="2538755" cy="2289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>
            <a:extLst>
              <a:ext uri="{FF2B5EF4-FFF2-40B4-BE49-F238E27FC236}">
                <a16:creationId xmlns:a16="http://schemas.microsoft.com/office/drawing/2014/main" id="{E6057AEB-0519-416D-9804-57A5C55A82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501136"/>
              </p:ext>
            </p:extLst>
          </p:nvPr>
        </p:nvGraphicFramePr>
        <p:xfrm>
          <a:off x="3540098" y="1414947"/>
          <a:ext cx="2483872" cy="2388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Prism 8" r:id="rId8" imgW="2899813" imgH="2788673" progId="Prism8.Document">
                  <p:embed/>
                </p:oleObj>
              </mc:Choice>
              <mc:Fallback>
                <p:oleObj name="Prism 8" r:id="rId8" imgW="2899813" imgH="278867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40098" y="1414947"/>
                        <a:ext cx="2483872" cy="2388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>
            <a:extLst>
              <a:ext uri="{FF2B5EF4-FFF2-40B4-BE49-F238E27FC236}">
                <a16:creationId xmlns:a16="http://schemas.microsoft.com/office/drawing/2014/main" id="{14DBCC86-9B77-427F-BAA7-7D90C11235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605967"/>
              </p:ext>
            </p:extLst>
          </p:nvPr>
        </p:nvGraphicFramePr>
        <p:xfrm>
          <a:off x="1168505" y="1493298"/>
          <a:ext cx="1940840" cy="2474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Prism 8" r:id="rId10" imgW="2262373" imgH="2884474" progId="Prism8.Document">
                  <p:embed/>
                </p:oleObj>
              </mc:Choice>
              <mc:Fallback>
                <p:oleObj name="Prism 8" r:id="rId10" imgW="2262373" imgH="2884474" progId="Prism8.Document">
                  <p:embed/>
                  <p:pic>
                    <p:nvPicPr>
                      <p:cNvPr id="10" name="Objekt 9">
                        <a:extLst>
                          <a:ext uri="{FF2B5EF4-FFF2-40B4-BE49-F238E27FC236}">
                            <a16:creationId xmlns:a16="http://schemas.microsoft.com/office/drawing/2014/main" id="{C08C7472-5036-482C-ADCF-BB202D98B6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68505" y="1493298"/>
                        <a:ext cx="1940840" cy="24747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961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led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9" t="64673" r="45819" b="26353"/>
          <a:stretch/>
        </p:blipFill>
        <p:spPr>
          <a:xfrm>
            <a:off x="3117544" y="4680013"/>
            <a:ext cx="1415561" cy="307731"/>
          </a:xfrm>
          <a:prstGeom prst="rect">
            <a:avLst/>
          </a:prstGeom>
        </p:spPr>
      </p:pic>
      <p:pic>
        <p:nvPicPr>
          <p:cNvPr id="15" name="Billed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8" t="38991" r="49921" b="50000"/>
          <a:stretch/>
        </p:blipFill>
        <p:spPr>
          <a:xfrm>
            <a:off x="3117544" y="5044652"/>
            <a:ext cx="1415561" cy="377505"/>
          </a:xfrm>
          <a:prstGeom prst="rect">
            <a:avLst/>
          </a:prstGeom>
        </p:spPr>
      </p:pic>
      <p:sp>
        <p:nvSpPr>
          <p:cNvPr id="16" name="Tekstboks 15"/>
          <p:cNvSpPr txBox="1"/>
          <p:nvPr/>
        </p:nvSpPr>
        <p:spPr>
          <a:xfrm>
            <a:off x="2645906" y="4735775"/>
            <a:ext cx="5036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Casp3</a:t>
            </a:r>
          </a:p>
        </p:txBody>
      </p:sp>
      <p:sp>
        <p:nvSpPr>
          <p:cNvPr id="17" name="Tekstboks 16"/>
          <p:cNvSpPr txBox="1"/>
          <p:nvPr/>
        </p:nvSpPr>
        <p:spPr>
          <a:xfrm>
            <a:off x="2586141" y="5135301"/>
            <a:ext cx="56778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18" name="Tekstboks 17"/>
          <p:cNvSpPr txBox="1"/>
          <p:nvPr/>
        </p:nvSpPr>
        <p:spPr>
          <a:xfrm>
            <a:off x="2185789" y="4473625"/>
            <a:ext cx="230567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825" b="1" dirty="0" err="1">
                <a:latin typeface="Arial" panose="020B0604020202020204" pitchFamily="34" charset="0"/>
                <a:cs typeface="Arial" panose="020B0604020202020204" pitchFamily="34" charset="0"/>
              </a:rPr>
              <a:t>Thapsigargin</a:t>
            </a:r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:       </a:t>
            </a:r>
            <a:r>
              <a:rPr lang="da-DK" sz="600" b="1" dirty="0">
                <a:latin typeface="Arial" panose="020B0604020202020204" pitchFamily="34" charset="0"/>
                <a:cs typeface="Arial" panose="020B0604020202020204" pitchFamily="34" charset="0"/>
              </a:rPr>
              <a:t>     -        +        -        +        -        +</a:t>
            </a:r>
          </a:p>
        </p:txBody>
      </p:sp>
      <p:sp>
        <p:nvSpPr>
          <p:cNvPr id="19" name="Tekstboks 18"/>
          <p:cNvSpPr txBox="1"/>
          <p:nvPr/>
        </p:nvSpPr>
        <p:spPr>
          <a:xfrm>
            <a:off x="3214421" y="4286451"/>
            <a:ext cx="53893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825" b="1" dirty="0" err="1">
                <a:latin typeface="Arial" panose="020B0604020202020204" pitchFamily="34" charset="0"/>
                <a:cs typeface="Arial" panose="020B0604020202020204" pitchFamily="34" charset="0"/>
              </a:rPr>
              <a:t>pcDNA</a:t>
            </a:r>
            <a:endParaRPr lang="da-DK" sz="82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kstboks 19"/>
          <p:cNvSpPr txBox="1"/>
          <p:nvPr/>
        </p:nvSpPr>
        <p:spPr>
          <a:xfrm>
            <a:off x="3599331" y="4159496"/>
            <a:ext cx="538930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SKAP2</a:t>
            </a:r>
          </a:p>
          <a:p>
            <a:pPr algn="ctr"/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#A</a:t>
            </a:r>
          </a:p>
        </p:txBody>
      </p:sp>
      <p:cxnSp>
        <p:nvCxnSpPr>
          <p:cNvPr id="21" name="Lige forbindelse 20"/>
          <p:cNvCxnSpPr/>
          <p:nvPr/>
        </p:nvCxnSpPr>
        <p:spPr>
          <a:xfrm>
            <a:off x="3280995" y="4481995"/>
            <a:ext cx="3528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Lige forbindelse 21"/>
          <p:cNvCxnSpPr/>
          <p:nvPr/>
        </p:nvCxnSpPr>
        <p:spPr>
          <a:xfrm>
            <a:off x="3696905" y="4481995"/>
            <a:ext cx="3528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forbindelse 22"/>
          <p:cNvCxnSpPr/>
          <p:nvPr/>
        </p:nvCxnSpPr>
        <p:spPr>
          <a:xfrm>
            <a:off x="4100112" y="4481995"/>
            <a:ext cx="3528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boks 23"/>
          <p:cNvSpPr txBox="1"/>
          <p:nvPr/>
        </p:nvSpPr>
        <p:spPr>
          <a:xfrm>
            <a:off x="4017056" y="4159496"/>
            <a:ext cx="538930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SKAP2</a:t>
            </a:r>
          </a:p>
          <a:p>
            <a:pPr algn="ctr"/>
            <a:r>
              <a:rPr lang="da-DK" sz="825" b="1" dirty="0">
                <a:latin typeface="Arial" panose="020B0604020202020204" pitchFamily="34" charset="0"/>
                <a:cs typeface="Arial" panose="020B0604020202020204" pitchFamily="34" charset="0"/>
              </a:rPr>
              <a:t>#B</a:t>
            </a:r>
          </a:p>
        </p:txBody>
      </p:sp>
      <p:sp>
        <p:nvSpPr>
          <p:cNvPr id="32" name="Tekstboks 54">
            <a:extLst>
              <a:ext uri="{FF2B5EF4-FFF2-40B4-BE49-F238E27FC236}">
                <a16:creationId xmlns:a16="http://schemas.microsoft.com/office/drawing/2014/main" id="{0C3942E4-1060-4AD8-A329-2F47E91C8912}"/>
              </a:ext>
            </a:extLst>
          </p:cNvPr>
          <p:cNvSpPr txBox="1"/>
          <p:nvPr/>
        </p:nvSpPr>
        <p:spPr>
          <a:xfrm>
            <a:off x="846420" y="1146071"/>
            <a:ext cx="2293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47" name="Text Box 19">
            <a:extLst>
              <a:ext uri="{FF2B5EF4-FFF2-40B4-BE49-F238E27FC236}">
                <a16:creationId xmlns:a16="http://schemas.microsoft.com/office/drawing/2014/main" id="{CA7E20AC-1AAA-4211-AF04-E3C615E3C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6832" y="1925709"/>
            <a:ext cx="2680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8" name="Text Box 19">
            <a:extLst>
              <a:ext uri="{FF2B5EF4-FFF2-40B4-BE49-F238E27FC236}">
                <a16:creationId xmlns:a16="http://schemas.microsoft.com/office/drawing/2014/main" id="{ED10AFCF-D6A5-4108-B455-86C38A863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8348" y="4040217"/>
            <a:ext cx="26802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AADF5C4D-EF3A-481D-A45E-2B912D90D14B}"/>
              </a:ext>
            </a:extLst>
          </p:cNvPr>
          <p:cNvSpPr/>
          <p:nvPr/>
        </p:nvSpPr>
        <p:spPr>
          <a:xfrm>
            <a:off x="846420" y="5989145"/>
            <a:ext cx="5347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Effects of SKAP2 overexpression on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thapsigargin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-induced apoptosis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algn="just">
              <a:spcAft>
                <a:spcPts val="0"/>
              </a:spcAft>
            </a:pP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A,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pcDNA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INS-1E cells and SKAP2-overexpressing clones (#A and #B) were left untreated or exposed to 100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nM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thapsigargin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Tg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for 16 h. Apoptotic cell death was measured by ELISA-based detection of cytoplasmic nucleosomes.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Data are means ± SEM of n=6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B,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Cell lysates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from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pcDNA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INS-1E cells and SKAP2-expressing cells (clones #A and #B) left untreated or exposed to 100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nM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Tg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for 16 h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were subjected to immunoblotting of cleaved activated form of caspase 3 and GAPDH. Representative blots of four experiments are shown. ***, p&lt;0.001 vs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pcDNA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Ctrl. #, p&lt;0.05. $$, p&lt;0.01; and $$$, p&lt;0.001 vs SKAP2 #A and #B Ctrl, respectively.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34328AE-FC64-4132-B5D5-AC35D4A73C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930783"/>
              </p:ext>
            </p:extLst>
          </p:nvPr>
        </p:nvGraphicFramePr>
        <p:xfrm>
          <a:off x="2130074" y="1523529"/>
          <a:ext cx="3223282" cy="249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rism 8" r:id="rId6" imgW="3558501" imgH="2753378" progId="Prism8.Document">
                  <p:embed/>
                </p:oleObj>
              </mc:Choice>
              <mc:Fallback>
                <p:oleObj name="Prism 8" r:id="rId6" imgW="3558501" imgH="27533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0074" y="1523529"/>
                        <a:ext cx="3223282" cy="249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3910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430</Words>
  <Application>Microsoft Office PowerPoint</Application>
  <PresentationFormat>Skærmshow (4:3)</PresentationFormat>
  <Paragraphs>25</Paragraphs>
  <Slides>3</Slides>
  <Notes>2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Office-tema</vt:lpstr>
      <vt:lpstr>Prism 8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Joachim Størling</dc:creator>
  <cp:lastModifiedBy>Joachim</cp:lastModifiedBy>
  <cp:revision>10</cp:revision>
  <cp:lastPrinted>2020-01-24T10:00:21Z</cp:lastPrinted>
  <dcterms:created xsi:type="dcterms:W3CDTF">2020-01-24T09:57:11Z</dcterms:created>
  <dcterms:modified xsi:type="dcterms:W3CDTF">2020-11-07T09:09:03Z</dcterms:modified>
</cp:coreProperties>
</file>