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30" d="100"/>
          <a:sy n="130" d="100"/>
        </p:scale>
        <p:origin x="-189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4FB930-906E-412A-AB74-D2EECFCD08D7}"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3074004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FB930-906E-412A-AB74-D2EECFCD08D7}"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298941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FB930-906E-412A-AB74-D2EECFCD08D7}"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3675476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FB930-906E-412A-AB74-D2EECFCD08D7}"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179426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FB930-906E-412A-AB74-D2EECFCD08D7}"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104728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4FB930-906E-412A-AB74-D2EECFCD08D7}"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55853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4FB930-906E-412A-AB74-D2EECFCD08D7}" type="datetimeFigureOut">
              <a:rPr lang="en-US" smtClean="0"/>
              <a:t>8/31/2020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158653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4FB930-906E-412A-AB74-D2EECFCD08D7}" type="datetimeFigureOut">
              <a:rPr lang="en-US" smtClean="0"/>
              <a:t>8/31/2020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974813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4FB930-906E-412A-AB74-D2EECFCD08D7}" type="datetimeFigureOut">
              <a:rPr lang="en-US" smtClean="0"/>
              <a:t>8/31/2020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2617791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FB930-906E-412A-AB74-D2EECFCD08D7}"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1554935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FB930-906E-412A-AB74-D2EECFCD08D7}"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6DA15-B652-47F2-BD39-C23613EAB73F}" type="slidenum">
              <a:rPr lang="en-US" smtClean="0"/>
              <a:t>‹#›</a:t>
            </a:fld>
            <a:endParaRPr lang="en-US"/>
          </a:p>
        </p:txBody>
      </p:sp>
    </p:spTree>
    <p:extLst>
      <p:ext uri="{BB962C8B-B14F-4D97-AF65-F5344CB8AC3E}">
        <p14:creationId xmlns:p14="http://schemas.microsoft.com/office/powerpoint/2010/main" val="39565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4FB930-906E-412A-AB74-D2EECFCD08D7}" type="datetimeFigureOut">
              <a:rPr lang="en-US" smtClean="0"/>
              <a:t>8/31/2020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6DA15-B652-47F2-BD39-C23613EAB73F}" type="slidenum">
              <a:rPr lang="en-US" smtClean="0"/>
              <a:t>‹#›</a:t>
            </a:fld>
            <a:endParaRPr lang="en-US"/>
          </a:p>
        </p:txBody>
      </p:sp>
    </p:spTree>
    <p:extLst>
      <p:ext uri="{BB962C8B-B14F-4D97-AF65-F5344CB8AC3E}">
        <p14:creationId xmlns:p14="http://schemas.microsoft.com/office/powerpoint/2010/main" val="406674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5521760"/>
            <a:ext cx="8077200" cy="1200329"/>
          </a:xfrm>
          <a:prstGeom prst="rect">
            <a:avLst/>
          </a:prstGeom>
          <a:noFill/>
        </p:spPr>
        <p:txBody>
          <a:bodyPr wrap="square" rtlCol="0">
            <a:spAutoFit/>
          </a:bodyPr>
          <a:lstStyle/>
          <a:p>
            <a:pPr algn="just"/>
            <a:r>
              <a:rPr lang="en-US" sz="1200" b="1" dirty="0" smtClean="0">
                <a:latin typeface="Arial" panose="020B0604020202020204" pitchFamily="34" charset="0"/>
                <a:cs typeface="Arial" panose="020B0604020202020204" pitchFamily="34" charset="0"/>
              </a:rPr>
              <a:t>Supplemental Figure 3. (</a:t>
            </a:r>
            <a:r>
              <a:rPr lang="en-US" sz="1200" dirty="0" smtClean="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Representative </a:t>
            </a:r>
            <a:r>
              <a:rPr lang="en-US" sz="1200" dirty="0">
                <a:latin typeface="Arial" panose="020B0604020202020204" pitchFamily="34" charset="0"/>
                <a:cs typeface="Arial" panose="020B0604020202020204" pitchFamily="34" charset="0"/>
              </a:rPr>
              <a:t>examples of pancreatic sections stained by immunofluorescence for Insulin (green), Glucagon (red), proliferation marker Ki67 (white) and DAPI (blue) imaged at x20 (scale bars, 50 µm) obtained from Chow and HFD-fed Control and</a:t>
            </a:r>
            <a:r>
              <a:rPr lang="en-US" sz="1200" i="1" dirty="0">
                <a:latin typeface="Arial" panose="020B0604020202020204" pitchFamily="34" charset="0"/>
                <a:cs typeface="Arial" panose="020B0604020202020204" pitchFamily="34" charset="0"/>
              </a:rPr>
              <a:t> β-Bmal1</a:t>
            </a:r>
            <a:r>
              <a:rPr lang="en-US" sz="1200" i="1" baseline="30000" dirty="0">
                <a:latin typeface="Arial" panose="020B0604020202020204" pitchFamily="34" charset="0"/>
                <a:cs typeface="Arial" panose="020B0604020202020204" pitchFamily="34" charset="0"/>
              </a:rPr>
              <a:t>OV</a:t>
            </a:r>
            <a:r>
              <a:rPr lang="en-US" sz="1200" i="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mice. </a:t>
            </a:r>
            <a:r>
              <a:rPr lang="en-US" sz="1200" dirty="0" smtClean="0">
                <a:latin typeface="Arial" panose="020B0604020202020204" pitchFamily="34" charset="0"/>
                <a:cs typeface="Arial" panose="020B0604020202020204" pitchFamily="34" charset="0"/>
              </a:rPr>
              <a:t>(B) </a:t>
            </a:r>
            <a:r>
              <a:rPr lang="en-US" sz="1200" dirty="0">
                <a:latin typeface="Arial" panose="020B0604020202020204" pitchFamily="34" charset="0"/>
                <a:cs typeface="Arial" panose="020B0604020202020204" pitchFamily="34" charset="0"/>
              </a:rPr>
              <a:t>Quantification of β-cell mass and the frequency of β-cell replication (assessed by Ki67) and apoptosis (assessed by TUNEL) staining in islets of Chow and HFD-fed Control and</a:t>
            </a:r>
            <a:r>
              <a:rPr lang="en-US" sz="1200" i="1" dirty="0">
                <a:latin typeface="Arial" panose="020B0604020202020204" pitchFamily="34" charset="0"/>
                <a:cs typeface="Arial" panose="020B0604020202020204" pitchFamily="34" charset="0"/>
              </a:rPr>
              <a:t> β-Bmal1</a:t>
            </a:r>
            <a:r>
              <a:rPr lang="en-US" sz="1200" i="1" baseline="30000" dirty="0">
                <a:latin typeface="Arial" panose="020B0604020202020204" pitchFamily="34" charset="0"/>
                <a:cs typeface="Arial" panose="020B0604020202020204" pitchFamily="34" charset="0"/>
              </a:rPr>
              <a:t>OV</a:t>
            </a:r>
            <a:r>
              <a:rPr lang="en-US" sz="1200" i="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mice. Values are mean ± SEM </a:t>
            </a:r>
            <a:r>
              <a:rPr lang="en-US" sz="1200" dirty="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n=6 </a:t>
            </a:r>
            <a:r>
              <a:rPr lang="en-US" sz="1200" dirty="0">
                <a:latin typeface="Arial" panose="020B0604020202020204" pitchFamily="34" charset="0"/>
                <a:cs typeface="Arial" panose="020B0604020202020204" pitchFamily="34" charset="0"/>
              </a:rPr>
              <a:t>mice per genotype/diet) </a:t>
            </a:r>
            <a:r>
              <a:rPr lang="en-US" sz="1200" dirty="0">
                <a:latin typeface="Arial" panose="020B0604020202020204" pitchFamily="34" charset="0"/>
                <a:cs typeface="Arial" panose="020B0604020202020204" pitchFamily="34" charset="0"/>
              </a:rPr>
              <a:t>and *</a:t>
            </a:r>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&lt;0.05 denotes statistical significance vs. Chow</a:t>
            </a:r>
          </a:p>
        </p:txBody>
      </p:sp>
      <p:pic>
        <p:nvPicPr>
          <p:cNvPr id="2" name="Picture 2" descr="H:\Manuscripts\Manuscripts (in preparation)\Lab\Beta cell Bmal-OV\FULL MANUSCRIPT\Figures\BmalOV figure 2-17-20\Fig. S4.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0"/>
            <a:ext cx="6477000" cy="5426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9089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112</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Mayo Clinic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Aleksey  Matveyenko</dc:creator>
  <cp:lastModifiedBy>Aleksey  Matveyenko</cp:lastModifiedBy>
  <cp:revision>13</cp:revision>
  <dcterms:created xsi:type="dcterms:W3CDTF">2019-07-29T17:32:13Z</dcterms:created>
  <dcterms:modified xsi:type="dcterms:W3CDTF">2020-08-31T21:13:37Z</dcterms:modified>
</cp:coreProperties>
</file>